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</p:sldMasterIdLst>
  <p:notesMasterIdLst>
    <p:notesMasterId r:id="rId12"/>
  </p:notesMasterIdLst>
  <p:sldIdLst>
    <p:sldId id="338" r:id="rId5"/>
    <p:sldId id="836" r:id="rId6"/>
    <p:sldId id="837" r:id="rId7"/>
    <p:sldId id="841" r:id="rId8"/>
    <p:sldId id="840" r:id="rId9"/>
    <p:sldId id="838" r:id="rId10"/>
    <p:sldId id="29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Burbidge" initials="RB" lastIdx="5" clrIdx="0">
    <p:extLst>
      <p:ext uri="{19B8F6BF-5375-455C-9EA6-DF929625EA0E}">
        <p15:presenceInfo xmlns:p15="http://schemas.microsoft.com/office/powerpoint/2012/main" userId="Richard Burbidge" providerId="None"/>
      </p:ext>
    </p:extLst>
  </p:cmAuthor>
  <p:cmAuthor id="2" name="Heo, Youn Hyoung" initials="HYH" lastIdx="2" clrIdx="1">
    <p:extLst>
      <p:ext uri="{19B8F6BF-5375-455C-9EA6-DF929625EA0E}">
        <p15:presenceInfo xmlns:p15="http://schemas.microsoft.com/office/powerpoint/2012/main" userId="S::youn.hyoung.heo@intel.com::37c016d6-07b5-48b2-81d7-44cb63f66edc" providerId="AD"/>
      </p:ext>
    </p:extLst>
  </p:cmAuthor>
  <p:cmAuthor id="3" name="Kim, Jiwoo" initials="KJ" lastIdx="1" clrIdx="2">
    <p:extLst>
      <p:ext uri="{19B8F6BF-5375-455C-9EA6-DF929625EA0E}">
        <p15:presenceInfo xmlns:p15="http://schemas.microsoft.com/office/powerpoint/2012/main" userId="S::jiwoo.kim@intel.com::fb274f52-7448-4f5f-8282-633eb88d7d5c" providerId="AD"/>
      </p:ext>
    </p:extLst>
  </p:cmAuthor>
  <p:cmAuthor id="4" name="Intel (Sudeep)" initials="SKP" lastIdx="8" clrIdx="3">
    <p:extLst>
      <p:ext uri="{19B8F6BF-5375-455C-9EA6-DF929625EA0E}">
        <p15:presenceInfo xmlns:p15="http://schemas.microsoft.com/office/powerpoint/2012/main" userId="Intel (Sudeep)" providerId="None"/>
      </p:ext>
    </p:extLst>
  </p:cmAuthor>
  <p:cmAuthor id="5" name="Intel_yh" initials="HYH" lastIdx="2" clrIdx="4">
    <p:extLst>
      <p:ext uri="{19B8F6BF-5375-455C-9EA6-DF929625EA0E}">
        <p15:presenceInfo xmlns:p15="http://schemas.microsoft.com/office/powerpoint/2012/main" userId="Intel_yh" providerId="None"/>
      </p:ext>
    </p:extLst>
  </p:cmAuthor>
  <p:cmAuthor id="6" name="Rapp3" initials="Intel" lastIdx="5" clrIdx="5">
    <p:extLst>
      <p:ext uri="{19B8F6BF-5375-455C-9EA6-DF929625EA0E}">
        <p15:presenceInfo xmlns:p15="http://schemas.microsoft.com/office/powerpoint/2012/main" userId="Rapp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10F23E-415E-48E6-9F06-487079156354}" v="6" dt="2021-06-07T08:58:20.704"/>
    <p1510:client id="{C284ABA9-1181-4D49-903B-58A788D800EC}" v="21" dt="2021-06-07T20:54:45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2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39FEA-00FF-479A-BC87-5864F7306E7E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02B92-5BE1-4C12-8E2C-2F9590F5D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34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69945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07619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9197352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683869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290339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4104020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682402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66085453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74446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05806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1905208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349373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22328109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9AAD6-9860-4DB3-B7F8-14D9F7EC7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595309-FEF7-41EA-9715-F4426DF0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</p:spTree>
    <p:extLst>
      <p:ext uri="{BB962C8B-B14F-4D97-AF65-F5344CB8AC3E}">
        <p14:creationId xmlns:p14="http://schemas.microsoft.com/office/powerpoint/2010/main" val="343790305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9102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12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40159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42737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4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19407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40329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637998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57837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607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536" y="216576"/>
            <a:ext cx="9810362" cy="627700"/>
          </a:xfrm>
        </p:spPr>
        <p:txBody>
          <a:bodyPr>
            <a:noAutofit/>
          </a:bodyPr>
          <a:lstStyle/>
          <a:p>
            <a:r>
              <a:rPr lang="en-US" b="1">
                <a:solidFill>
                  <a:schemeClr val="bg1"/>
                </a:solidFill>
                <a:latin typeface="IntelOne Display Light"/>
              </a:rPr>
              <a:t>3GPP TSG RAN Meeting #92-e						RP-211425</a:t>
            </a:r>
          </a:p>
          <a:p>
            <a:r>
              <a:rPr lang="en-US" b="1">
                <a:solidFill>
                  <a:schemeClr val="bg1"/>
                </a:solidFill>
                <a:latin typeface="IntelOne Display Light"/>
              </a:rPr>
              <a:t>Electronic Meeting, June 14 - 18, 2021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/>
              <a:t>Handling of TR 38.822 for Rel-16 </a:t>
            </a:r>
            <a:endParaRPr lang="en-GB" sz="6600" b="1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4139380"/>
            <a:ext cx="9789007" cy="111841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000">
                <a:latin typeface="IntelOne Display Light" panose="020B0403020203020204" pitchFamily="34" charset="0"/>
              </a:rPr>
              <a:t>Agenda Item:	9.12</a:t>
            </a:r>
          </a:p>
          <a:p>
            <a:pPr>
              <a:spcBef>
                <a:spcPts val="600"/>
              </a:spcBef>
            </a:pPr>
            <a:r>
              <a:rPr lang="en-GB" sz="2000">
                <a:latin typeface="IntelOne Display Light" panose="020B0403020203020204" pitchFamily="34" charset="0"/>
              </a:rPr>
              <a:t>Source: 		Intel Corporation</a:t>
            </a:r>
          </a:p>
          <a:p>
            <a:pPr>
              <a:spcBef>
                <a:spcPts val="600"/>
              </a:spcBef>
            </a:pPr>
            <a:r>
              <a:rPr lang="en-GB" sz="2000">
                <a:latin typeface="IntelOne Display Light" panose="020B0403020203020204" pitchFamily="34" charset="0"/>
              </a:rPr>
              <a:t>Document for:	Discussion/Decision</a:t>
            </a:r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7A011-5D21-4EC0-AB35-2E6C12382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53B48-E74B-41A9-8E53-5D3EC09BD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TR38.822 provides the collection of UE feature lists covering RAN1/2/4 UE features</a:t>
            </a:r>
          </a:p>
          <a:p>
            <a:pPr lvl="1"/>
            <a:r>
              <a:rPr lang="en-US"/>
              <a:t>It also provides the mapping between a feature and corresponding UE capability IE</a:t>
            </a:r>
          </a:p>
          <a:p>
            <a:r>
              <a:rPr lang="en-US"/>
              <a:t>RAN2 had previously agreed to do a one-off update of the TR to include Rel-16 RAN1/2/4 feature list</a:t>
            </a:r>
          </a:p>
          <a:p>
            <a:pPr lvl="1"/>
            <a:r>
              <a:rPr lang="en-US"/>
              <a:t>As Rel-16 UE capability specification was assumed to have stabilized</a:t>
            </a:r>
          </a:p>
          <a:p>
            <a:r>
              <a:rPr lang="en-US"/>
              <a:t>As RAN1/4 are further updating the feature lists, it should be clarified in RAN plenary how to handle TR 38.822 to have clear expectation among RAN1, RAN2 and RAN4.  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525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AE1F53-608A-4511-8107-AA3CFDAD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 of Rel-15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921D5E-A865-4D3A-8929-542806C8E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RAN2 #105, RAN2 agreed that TR would not be maintained after TR approval. </a:t>
            </a:r>
          </a:p>
          <a:p>
            <a:pPr lvl="1" hangingPunct="0"/>
            <a:r>
              <a:rPr lang="en-US"/>
              <a:t>“</a:t>
            </a:r>
            <a:r>
              <a:rPr lang="en-US" i="1"/>
              <a:t>t</a:t>
            </a:r>
            <a:r>
              <a:rPr lang="x-none" i="1"/>
              <a:t>he RAN1/2/4 feature lists will be captured in an internal TR at the end of Rel-15 (i.e. when late drop is finished and we have confidence that the information is very unlikely to change). The TR will state that it captures the status at a certain date and will not be maintained after that date.</a:t>
            </a:r>
            <a:r>
              <a:rPr lang="en-US"/>
              <a:t>”</a:t>
            </a: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B704E1-09BE-48F9-80F4-E34EC59BB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316" y="3854474"/>
            <a:ext cx="8124272" cy="271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88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4B7FB3-7969-4DA9-A2CF-BFFB84AC8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Rel-16 updates of the TR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C115B7-E65C-4145-A15C-E795C7E37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As there was interest in having a similar collection of Rel-16 feature lists, RAN2 made the following agreements in R2-112e (Nov 2020):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/>
              <a:t>RAN2 agree to capture Rel-16 RAN WG feature list in RAN2 TR.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/>
              <a:t>RAN2 agree to generate the Rel-16 L2/3 (RAN2 specific) UE capabilities/features list for Rel-16 since this is currently not available.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/>
              <a:t>RAN2 assumes that the R16 feature lists are added into 38.822, as there as benefits with having multiple </a:t>
            </a:r>
            <a:r>
              <a:rPr lang="en-GB" err="1"/>
              <a:t>rel</a:t>
            </a:r>
            <a:r>
              <a:rPr lang="en-GB"/>
              <a:t> information together.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/>
              <a:t>It is assumed this can be done Feb/March</a:t>
            </a:r>
          </a:p>
          <a:p>
            <a:r>
              <a:rPr lang="en-GB"/>
              <a:t>RAN2 has now provided a CR (R2-2106701) to introduce the Rel-16 feature lists into the TR</a:t>
            </a:r>
          </a:p>
          <a:p>
            <a:pPr lvl="1"/>
            <a:r>
              <a:rPr lang="en-US"/>
              <a:t>RAN2 agreed the CR to TR38.822 based on the assumption that RAN1/2/4 feature list is stabilized. </a:t>
            </a:r>
          </a:p>
          <a:p>
            <a:pPr lvl="1"/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61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D2BBD-6664-4CCF-BFAD-03398B9DB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Considerations on handling of TR38.822 for Rel-16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453F5-A734-49AD-B26D-512B23D31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Ongoing work in RAN 1/4 may introduce additional new features</a:t>
            </a:r>
          </a:p>
          <a:p>
            <a:pPr lvl="1"/>
            <a:r>
              <a:rPr lang="en-US"/>
              <a:t>RAN1/4 provided  additions to feature list from last meeting</a:t>
            </a:r>
          </a:p>
          <a:p>
            <a:pPr lvl="1"/>
            <a:r>
              <a:rPr lang="en-US"/>
              <a:t>Future changes/corrections should be minimum on the assumption that RAN1/2/4 feature list is stabilized but there may still be some additional features</a:t>
            </a:r>
          </a:p>
          <a:p>
            <a:r>
              <a:rPr lang="en-US"/>
              <a:t>TS 38.306 vs. TR38.822</a:t>
            </a:r>
          </a:p>
          <a:p>
            <a:pPr lvl="1"/>
            <a:r>
              <a:rPr lang="en-US"/>
              <a:t>All feature groups requiring UE capability signaling are specified in TS 38.306. </a:t>
            </a:r>
          </a:p>
          <a:p>
            <a:pPr lvl="1"/>
            <a:r>
              <a:rPr lang="en-US"/>
              <a:t>If there is any change in the feature lists, it is reflected in TS 38.306.</a:t>
            </a:r>
          </a:p>
          <a:p>
            <a:pPr lvl="1"/>
            <a:r>
              <a:rPr lang="en-US"/>
              <a:t>TR38.822 is an informative collection of the feature lists.</a:t>
            </a:r>
          </a:p>
          <a:p>
            <a:r>
              <a:rPr lang="en-US"/>
              <a:t>Need of updating TS38.822</a:t>
            </a:r>
          </a:p>
          <a:p>
            <a:pPr lvl="1"/>
            <a:r>
              <a:rPr lang="en-US"/>
              <a:t>Nevertheless, as TR 38.822 is considered as useful both within 3GPP and to the wider industry, there is a view that TR38.822 should be updated to include the additions to the feature lists from the WGs.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66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3DD8E-866C-46D8-B097-E8665611D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9121D-65FC-49D8-97B1-A2296132D7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hangingPunct="0"/>
            <a:r>
              <a:rPr lang="en-US"/>
              <a:t>RAN discuss which approach should be taken to handle TS38.822 and notify RAN WGs to have common understanding on the future update on Rel-16 feature lists.  </a:t>
            </a:r>
          </a:p>
          <a:p>
            <a:pPr lvl="1" hangingPunct="0"/>
            <a:r>
              <a:rPr lang="en-GB"/>
              <a:t>Approach 1: update the TR 38.822 </a:t>
            </a:r>
          </a:p>
          <a:p>
            <a:pPr lvl="2" hangingPunct="0"/>
            <a:r>
              <a:rPr lang="en-GB"/>
              <a:t>An update is allowed to include new feature groups but not for any small “corrections” etc. Instead, the small “corrections” should be made directly to TS 38.306 if applicable. </a:t>
            </a:r>
            <a:endParaRPr lang="en-US"/>
          </a:p>
          <a:p>
            <a:pPr lvl="1" hangingPunct="0"/>
            <a:r>
              <a:rPr lang="en-GB">
                <a:ea typeface="+mj-lt"/>
                <a:cs typeface="+mj-lt"/>
              </a:rPr>
              <a:t>Approach 2: not update the TR 38.822   </a:t>
            </a:r>
            <a:r>
              <a:rPr lang="en-US">
                <a:ea typeface="+mj-lt"/>
                <a:cs typeface="+mj-lt"/>
              </a:rPr>
              <a:t> </a:t>
            </a:r>
            <a:endParaRPr lang="en-GB">
              <a:ea typeface="+mj-lt"/>
              <a:cs typeface="+mj-lt"/>
            </a:endParaRPr>
          </a:p>
          <a:p>
            <a:pPr lvl="2"/>
            <a:r>
              <a:rPr lang="en-GB">
                <a:ea typeface="+mj-lt"/>
                <a:cs typeface="+mj-lt"/>
              </a:rPr>
              <a:t>RAN1/4 can continue with updated feature lists but they reside only in RAN1/4 </a:t>
            </a:r>
            <a:r>
              <a:rPr lang="en-GB" err="1">
                <a:ea typeface="+mj-lt"/>
                <a:cs typeface="+mj-lt"/>
              </a:rPr>
              <a:t>Tdocs</a:t>
            </a:r>
            <a:r>
              <a:rPr lang="en-GB">
                <a:ea typeface="+mj-lt"/>
                <a:cs typeface="+mj-lt"/>
              </a:rPr>
              <a:t>.</a:t>
            </a:r>
            <a:r>
              <a:rPr lang="en-US">
                <a:ea typeface="+mj-lt"/>
                <a:cs typeface="+mj-lt"/>
              </a:rPr>
              <a:t> </a:t>
            </a:r>
            <a:endParaRPr lang="en-GB"/>
          </a:p>
          <a:p>
            <a:pPr lvl="2"/>
            <a:r>
              <a:rPr lang="en-GB">
                <a:ea typeface="+mj-lt"/>
                <a:cs typeface="+mj-lt"/>
              </a:rPr>
              <a:t>Any correction/new features will be introduced only in TS 38.306 directly.  </a:t>
            </a:r>
            <a:r>
              <a:rPr lang="en-US">
                <a:ea typeface="+mj-lt"/>
                <a:cs typeface="+mj-lt"/>
              </a:rPr>
              <a:t> </a:t>
            </a:r>
            <a:endParaRPr lang="en-GB"/>
          </a:p>
          <a:p>
            <a:pPr lvl="1"/>
            <a:r>
              <a:rPr lang="en-GB">
                <a:ea typeface="+mj-lt"/>
                <a:cs typeface="+mj-lt"/>
              </a:rPr>
              <a:t>Approach  2a: not update the TR 38.822 and RAN1/4 does not update feature lists</a:t>
            </a:r>
            <a:r>
              <a:rPr lang="en-US">
                <a:ea typeface="+mj-lt"/>
                <a:cs typeface="+mj-lt"/>
              </a:rPr>
              <a:t> </a:t>
            </a:r>
            <a:endParaRPr lang="en-GB"/>
          </a:p>
          <a:p>
            <a:pPr lvl="2"/>
            <a:r>
              <a:rPr lang="en-GB">
                <a:ea typeface="+mj-lt"/>
                <a:cs typeface="+mj-lt"/>
              </a:rPr>
              <a:t>Any correction/new features will be introduced only in TS 38.306 directly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308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intel2021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l2021" id="{171E6044-9C15-40B0-A76A-F0D17006067F}" vid="{EBAD7A7E-D826-4330-8CB6-EDECE736AB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96abf3f-64df-478c-af41-3815c6290959">
      <UserInfo>
        <DisplayName>NGS-RAN Members</DisplayName>
        <AccountId>6</AccountId>
        <AccountType/>
      </UserInfo>
      <UserInfo>
        <DisplayName>Palat, Sudeep K</DisplayName>
        <AccountId>18</AccountId>
        <AccountType/>
      </UserInfo>
      <UserInfo>
        <DisplayName>Lim, Seau S</DisplayName>
        <AccountId>70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7" ma:contentTypeDescription="Create a new document." ma:contentTypeScope="" ma:versionID="9f4300928f38748467439a6db8b410ab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5525a139310cd39a11123ae552782bac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EB1993-207A-42AF-A2D6-3B709323C784}">
  <ds:schemaRefs>
    <ds:schemaRef ds:uri="296abf3f-64df-478c-af41-3815c6290959"/>
    <ds:schemaRef ds:uri="a4b5ee66-8278-4920-9928-ad79bc5dd41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9F1C71-8CA1-404E-B642-0646F5EAB5A6}">
  <ds:schemaRefs>
    <ds:schemaRef ds:uri="296abf3f-64df-478c-af41-3815c6290959"/>
    <ds:schemaRef ds:uri="a4b5ee66-8278-4920-9928-ad79bc5dd4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C4724C-FE47-4075-8AF9-E1B0974432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intel2021</Template>
  <TotalTime>0</TotalTime>
  <Words>626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IntelOne Display Light</vt:lpstr>
      <vt:lpstr>IntelOne Display Regular</vt:lpstr>
      <vt:lpstr>Wingdings</vt:lpstr>
      <vt:lpstr>intel2021</vt:lpstr>
      <vt:lpstr>Handling of TR 38.822 for Rel-16 </vt:lpstr>
      <vt:lpstr>Introduction</vt:lpstr>
      <vt:lpstr>Recap of Rel-15</vt:lpstr>
      <vt:lpstr>Rel-16 updates of the TR</vt:lpstr>
      <vt:lpstr>Considerations on handling of TR38.822 for Rel-16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RP-210682 NR above 52GHz OTA test methods</dc:title>
  <dc:creator>Chervyakov, Andrey</dc:creator>
  <cp:lastModifiedBy>Intel (Sudeep)</cp:lastModifiedBy>
  <cp:revision>3</cp:revision>
  <dcterms:created xsi:type="dcterms:W3CDTF">2020-11-27T20:03:47Z</dcterms:created>
  <dcterms:modified xsi:type="dcterms:W3CDTF">2021-06-07T20:57:46Z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0x01010072FF044F44F3DD409E3404F670EAECB1</vt:lpwstr>
  </property>
</Properties>
</file>