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388" r:id="rId3"/>
    <p:sldId id="387" r:id="rId4"/>
    <p:sldId id="375" r:id="rId5"/>
    <p:sldId id="385" r:id="rId6"/>
    <p:sldId id="381" r:id="rId7"/>
    <p:sldId id="389" r:id="rId8"/>
    <p:sldId id="382" r:id="rId9"/>
    <p:sldId id="386" r:id="rId10"/>
    <p:sldId id="37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32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AEA7F-FA68-4D07-8D83-065F9C553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748AC-641C-42CD-B6E2-8C0970956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4435E-65FD-49DE-82E6-E0331C3E0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79818-CB9B-420C-BF04-80A97D70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9DEBA-2A2D-417B-8D71-0355D84DA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1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869A-635C-4C93-851D-202173935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06F88-5193-47D4-83EA-BFC01CA25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D68BE-58C4-48F4-9A7E-9787A356C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BA6D1-8EBF-4D74-97B0-BF864C9C4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9BAC1-2E93-4D46-9022-A167260D7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37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8CCBC6-9802-40D3-A007-7FC6A8956C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ED2CA0-49BB-44A0-BD44-ACB879869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B5146-0EC3-467A-B905-9CD5FB3A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9855B-EE66-4302-92C4-8C854F4E8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BA31D-E8AB-4C5F-A3EB-743849236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85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EBD3-117D-4EC7-B8ED-4D6DD3C0B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F7C4C-8BB3-45B1-B526-F424110E8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285DA-F648-4CB8-88AA-C578AAFB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2238D-FDA6-434F-9E41-3BCD78155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2F39A-88EB-430D-AC96-D9BF8F6F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43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46286-F566-4853-8331-85D24B701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02F5E-D441-4CB5-A433-5603C9788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58933-7E73-41C3-B137-677FD7EE9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E5F24-813D-4AD7-9D90-AFB21CF4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E68B9-2A8C-452F-AE67-E082684AB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81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675E-AAD0-402B-9982-E89AB88E7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14D44-1E62-42F3-9A26-F71F321E9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9BC4C-97C7-4AF1-A7FE-1E4823C5A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3B25E-BD99-49F1-A341-9B463BB7E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C10B19-B701-4FE7-825F-BD2264C17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2387A-52DA-4C7C-84B7-601FD547B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21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AE537-62B8-43F6-96AF-EF074A967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9EDCE-F931-4208-9FE4-865068C51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1A2063-2AAF-4186-A499-D5EA02990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6E581C-93AF-4A8C-AF61-7C17E9D7AF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3A68CF-C210-4BBD-8D81-316D8D7B8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F7792E-59E2-481A-BC5C-1B03E6FE3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4FC241-0067-4F56-B2AF-5244E478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AC938-01B1-45A2-A4FA-19D30209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28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43177-3A02-411D-AAFF-8EA7FDA58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A7D0D6-580B-4EB6-AE8D-092FB64E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78668A-1B95-4500-ACDD-D83DE4048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49DEF9-FE7C-456B-B389-C1D1394C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0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7E6236-40B4-4139-A53F-F7E129234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2DDA9D-47F5-4B9F-A78A-F1F428D9A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5FDECD-8C08-4DCE-B94E-B228B7980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74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53E3A-5AFB-4044-B829-C95A5DBCE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3BB98-1AD6-4461-81FE-A7555EC22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B239E1-F033-43BD-A7EF-9D5930CE2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09955-F1F7-436C-910C-8C27969B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63F27-C379-448F-9861-98E5AE974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CBCB4-2F3F-4442-A34A-B6EF5E01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30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0D3C-B5AD-49D0-976B-534EA82A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5313C8-CCD6-415D-B260-5A2F8A36BF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B185C-EC73-45C0-A44D-6ACF1FD08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D8C7F-09B7-47E7-BF2D-02A51FC8A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7C590-C0BA-4D4B-89BB-144BCFFEA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87519-FC46-4DEE-9FBA-D03F0552D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8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200FA-0D3F-4DE8-8863-103A0434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3E0A4-E9A7-4CD7-99C1-2DFDD1186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D042-5810-42BC-87CB-0F2C16749B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7FFA9-04B8-4D05-BE5F-CBDC3A509381}" type="datetimeFigureOut">
              <a:rPr lang="en-GB" smtClean="0"/>
              <a:t>08/06/2021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E5DC-093A-4191-97A3-7E236D3EDB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E519-A8C1-4961-B135-04025852F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2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966823"/>
            <a:ext cx="9144000" cy="1543140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+mn-lt"/>
              </a:rPr>
              <a:t>Capability for per FR groups</a:t>
            </a:r>
            <a:endParaRPr lang="ja-JP" altLang="en-US" sz="5400" dirty="0">
              <a:latin typeface="+mn-lt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>
                <a:solidFill>
                  <a:schemeClr val="tx1"/>
                </a:solidFill>
              </a:rPr>
              <a:t>Qualcomm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5256" y="203109"/>
            <a:ext cx="44090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sz="2000" b="1" dirty="0">
                <a:solidFill>
                  <a:prstClr val="black"/>
                </a:solidFill>
              </a:rPr>
              <a:t>3GPP TSG RAN Meeting #90-e</a:t>
            </a:r>
            <a:r>
              <a:rPr kumimoji="1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</a:p>
          <a:p>
            <a:pPr lvl="0">
              <a:defRPr/>
            </a:pPr>
            <a:r>
              <a:rPr kumimoji="1" lang="en-US" sz="2000" b="1" dirty="0">
                <a:solidFill>
                  <a:prstClr val="black"/>
                </a:solidFill>
              </a:rPr>
              <a:t>e-meeting,  June 14th  - June 18th  2021</a:t>
            </a:r>
            <a:endParaRPr kumimoji="1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8809026" y="203109"/>
            <a:ext cx="30673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sz="2000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RP-211310</a:t>
            </a:r>
          </a:p>
          <a:p>
            <a:pPr lvl="0" algn="r"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Document for</a:t>
            </a:r>
            <a:r>
              <a:rPr kumimoji="1" lang="en-US" altLang="ja-JP" sz="2000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: Discussion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C11060-75D8-41C9-A338-23B9D70D4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Discussion and Conclusion</a:t>
            </a:r>
            <a:br>
              <a:rPr lang="en-US" dirty="0"/>
            </a:br>
            <a:r>
              <a:rPr lang="en-US" u="sng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47FFE-B242-48DC-B119-8C88842959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Technical contributions for “per-BC” based “per-FR gap” capability</a:t>
            </a:r>
          </a:p>
          <a:p>
            <a:pPr lvl="1"/>
            <a:r>
              <a:rPr lang="en-US" dirty="0"/>
              <a:t>2020 Nov. RAN4#97 e-meeting</a:t>
            </a:r>
          </a:p>
          <a:p>
            <a:pPr lvl="2"/>
            <a:r>
              <a:rPr lang="en-US" dirty="0"/>
              <a:t>R4-2014488, “Overloading of the Per-FR gap capability,” Qualcomm Incorporated</a:t>
            </a:r>
          </a:p>
          <a:p>
            <a:pPr lvl="1"/>
            <a:r>
              <a:rPr lang="en-US" dirty="0"/>
              <a:t>2021 Jan. RAN4#98 e-meeting</a:t>
            </a:r>
          </a:p>
          <a:p>
            <a:pPr lvl="2"/>
            <a:r>
              <a:rPr lang="en-US" dirty="0"/>
              <a:t>R4-2101659, “Discussion on per-FR gap capability,” Huawei, </a:t>
            </a:r>
            <a:r>
              <a:rPr lang="en-US" dirty="0" err="1"/>
              <a:t>HiSilicon</a:t>
            </a:r>
            <a:endParaRPr lang="en-US" dirty="0"/>
          </a:p>
          <a:p>
            <a:pPr lvl="1"/>
            <a:r>
              <a:rPr lang="en-US" dirty="0"/>
              <a:t>2021 Apr. RAN4#98bis e-meeting</a:t>
            </a:r>
          </a:p>
          <a:p>
            <a:pPr lvl="2"/>
            <a:r>
              <a:rPr lang="en-US" dirty="0"/>
              <a:t>R4-2106989, “Discussion on per-FR gap capability,” Huawei, </a:t>
            </a:r>
            <a:r>
              <a:rPr lang="en-US" dirty="0" err="1"/>
              <a:t>HiSilicon</a:t>
            </a:r>
            <a:endParaRPr lang="en-US" dirty="0"/>
          </a:p>
          <a:p>
            <a:pPr lvl="2"/>
            <a:r>
              <a:rPr lang="en-US" dirty="0"/>
              <a:t>R4-2106442, “Discussion on UE capabilities,” Intel Corporation</a:t>
            </a:r>
          </a:p>
          <a:p>
            <a:pPr lvl="1"/>
            <a:r>
              <a:rPr lang="en-US" dirty="0"/>
              <a:t>2021 May RAN4#99 e-meeting</a:t>
            </a:r>
          </a:p>
          <a:p>
            <a:pPr lvl="2"/>
            <a:r>
              <a:rPr lang="en-US" dirty="0"/>
              <a:t>R4-2110367, “On UE behavior due to separate NR HST capability and on Per BC indication of per-FR gap,” Huawei, </a:t>
            </a:r>
            <a:r>
              <a:rPr lang="en-US" dirty="0" err="1"/>
              <a:t>HiSilicon</a:t>
            </a:r>
            <a:endParaRPr lang="en-US" dirty="0"/>
          </a:p>
          <a:p>
            <a:pPr lvl="2"/>
            <a:r>
              <a:rPr lang="en-US" dirty="0"/>
              <a:t>R4-2109225, “Discussion on UE capabilities in Rel-16,” Intel Corporation</a:t>
            </a:r>
          </a:p>
          <a:p>
            <a:pPr lvl="2"/>
            <a:r>
              <a:rPr lang="en-US" dirty="0"/>
              <a:t>R4-2108332, “WF on per-BC indication of per-FR measurement gap UE capabilities,” Qualcomm Inc.</a:t>
            </a:r>
          </a:p>
          <a:p>
            <a:pPr lvl="2"/>
            <a:r>
              <a:rPr lang="en-US" dirty="0"/>
              <a:t>Email discussion: [99-e][241] R16_UE_feature_list_RRM-WF on per-BC indication of per-FR measurement gap UE capabilities</a:t>
            </a:r>
          </a:p>
        </p:txBody>
      </p:sp>
    </p:spTree>
    <p:extLst>
      <p:ext uri="{BB962C8B-B14F-4D97-AF65-F5344CB8AC3E}">
        <p14:creationId xmlns:p14="http://schemas.microsoft.com/office/powerpoint/2010/main" val="3226787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9210E-2C1D-4DC5-B16F-0F021E8F2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of Rel-15 “per-FR gap” capability </a:t>
            </a:r>
            <a:r>
              <a:rPr lang="en-US" altLang="ja-JP" dirty="0"/>
              <a:t>(1)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B2E29-8EE7-4A07-805C-3FA1ADADA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8635"/>
            <a:ext cx="10515600" cy="435133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UEs capable of “per-FR gap” only need gaps in one FR when doing measurements</a:t>
            </a:r>
          </a:p>
          <a:p>
            <a:pPr lvl="1"/>
            <a:r>
              <a:rPr lang="en-US" dirty="0"/>
              <a:t>The other FR can still be used for data transmissions</a:t>
            </a:r>
          </a:p>
          <a:p>
            <a:r>
              <a:rPr lang="en-US" dirty="0"/>
              <a:t>The capability is defined “per UE” which implies that the UE has to support it with all the CA/DC combinations it supports</a:t>
            </a:r>
          </a:p>
          <a:p>
            <a:r>
              <a:rPr lang="en-US" dirty="0"/>
              <a:t>If UE cannot support the capability even for one combinations out of all combinations it can support, it has to declare no support</a:t>
            </a:r>
          </a:p>
          <a:p>
            <a:r>
              <a:rPr lang="en-US" dirty="0"/>
              <a:t>The capability is unnecessarily overloaded, i.e. many different requirements not immediately related to measurement gap are tied to “per-FR gap” capability.</a:t>
            </a:r>
          </a:p>
          <a:p>
            <a:r>
              <a:rPr lang="en-US" altLang="zh-CN" dirty="0"/>
              <a:t>Conclusion</a:t>
            </a:r>
          </a:p>
          <a:p>
            <a:pPr lvl="1"/>
            <a:r>
              <a:rPr lang="en-US" altLang="zh-CN" dirty="0"/>
              <a:t>The current Rel-15 “per-UE” based “per-FR gap” capability makes the feature difficult to support for FR1+FR2 capable UE it because many different requirements associated to the feature shall be fulfilled even for the highest order of CA combination that can be supported by the 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18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ED973-1249-4C0D-A455-5C2942E45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Issue of Rel-15 “per-FR gap” capability (2) </a:t>
            </a:r>
            <a:endParaRPr kumimoji="1" lang="ja-JP" alt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91F34-BB0C-4B73-A4B8-169E43B78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/>
              <a:t>Measurement capabilities depend on both RF implementation (e.g. number of RF chains) and baseband processing (capability to process measurements)</a:t>
            </a:r>
          </a:p>
          <a:p>
            <a:pPr lvl="1"/>
            <a:r>
              <a:rPr kumimoji="1" lang="en-US" altLang="ja-JP" dirty="0"/>
              <a:t>If UE cannot support “per-FR gaps” for a single high order CA/DC combo(e.g. 5-6 CCs CA combo in FR1 or inter-band CA in FR2)</a:t>
            </a:r>
          </a:p>
          <a:p>
            <a:r>
              <a:rPr lang="en-US" altLang="zh-CN" dirty="0"/>
              <a:t>The current Rel-15 “per-UE” based “per-FR gap” capability makes the feature difficult to support for FR1+FR2 capable UEs because requirements associated to the feature shall be fulfilled even for the highest order of CA combination that can be supported by the UE.</a:t>
            </a:r>
          </a:p>
          <a:p>
            <a:r>
              <a:rPr lang="en-US" altLang="ja-JP" dirty="0"/>
              <a:t>Feature is very useful to increase throughput during measurements – see Annex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3688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8D20C-0DE4-463A-8DF6-876FCB389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RAN4 Background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9E232-F66F-4745-A1BF-B5CB1166CD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RAN4 it was proposed to add a </a:t>
            </a:r>
            <a:r>
              <a:rPr lang="en-US" altLang="ja-JP" dirty="0"/>
              <a:t>“per-BC” based “per-FR gap” capability </a:t>
            </a:r>
            <a:endParaRPr lang="en-US" dirty="0"/>
          </a:p>
          <a:p>
            <a:pPr lvl="1"/>
            <a:r>
              <a:rPr lang="en-US" dirty="0"/>
              <a:t>Single bit per band combination</a:t>
            </a:r>
          </a:p>
          <a:p>
            <a:pPr lvl="1"/>
            <a:r>
              <a:rPr lang="en-US" dirty="0"/>
              <a:t>Can be introduced in a backwards compatible way by maintaining the per UE bit and add this new capability bit</a:t>
            </a:r>
          </a:p>
          <a:p>
            <a:pPr lvl="2"/>
            <a:r>
              <a:rPr lang="en-US" dirty="0"/>
              <a:t>UEs supporting the capability for all combinations can signal the “old bit”</a:t>
            </a:r>
          </a:p>
          <a:p>
            <a:pPr lvl="2"/>
            <a:r>
              <a:rPr lang="en-US" dirty="0"/>
              <a:t>UEs supporting the capability only on certain combinations can set the per UE bit to 0 and set the bit to “supported” for the combinations in which the feature is supported</a:t>
            </a:r>
          </a:p>
        </p:txBody>
      </p:sp>
    </p:spTree>
    <p:extLst>
      <p:ext uri="{BB962C8B-B14F-4D97-AF65-F5344CB8AC3E}">
        <p14:creationId xmlns:p14="http://schemas.microsoft.com/office/powerpoint/2010/main" val="3740059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8D20C-0DE4-463A-8DF6-876FCB389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RAN4 Background (2)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9E232-F66F-4745-A1BF-B5CB1166C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3053"/>
            <a:ext cx="10515600" cy="501391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RAN4 discussed the proposal for a few meetings, there are still objections without clear technical justification</a:t>
            </a:r>
          </a:p>
          <a:p>
            <a:pPr lvl="1"/>
            <a:r>
              <a:rPr lang="en-US" dirty="0"/>
              <a:t>Added complexity of NW side -&gt; network can ignore the new signaling and not configure per FR gaps</a:t>
            </a:r>
          </a:p>
          <a:p>
            <a:pPr lvl="1"/>
            <a:r>
              <a:rPr lang="en-US" dirty="0"/>
              <a:t>Major changes to RAN4 specifications -&gt; changes are small, if any. Requirements depending on per FR gaps still apply for each combination depending on whether UE supports per FR gaps or not for the configured combination</a:t>
            </a:r>
          </a:p>
          <a:p>
            <a:pPr lvl="1"/>
            <a:r>
              <a:rPr lang="en-US" dirty="0"/>
              <a:t>Too late for changes in Rel. 16 -&gt; New capabilities were just introduced for Rel.16 in Q2 2021</a:t>
            </a:r>
          </a:p>
          <a:p>
            <a:r>
              <a:rPr lang="en-US" dirty="0"/>
              <a:t>However, the proposal was not adopted without any technical reason. RAN4 made instead the following agreement.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RAN4 has a common understanding that further enhancements to the per-FR measurement gap UE capabilities to address UE implementation constraints can be further studied in future (e.g. in Rel-17) and the work is subject to RAN plenary approval and available time budget.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78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07917-907E-4EDC-A60C-3C915305D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C00F1-1A6E-45D3-B5DA-D6EFD9AF4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Introduce a new </a:t>
            </a:r>
            <a:r>
              <a:rPr lang="en-US" altLang="ja-JP" dirty="0"/>
              <a:t>A new “per-BC based per-FR gap capability” in Rel.16</a:t>
            </a:r>
          </a:p>
          <a:p>
            <a:pPr lvl="1"/>
            <a:r>
              <a:rPr lang="en-US" altLang="ja-JP" dirty="0"/>
              <a:t>If the feature cannot be introduced from Rel.16 because it is “too late”, it should be introduced from Rel.17</a:t>
            </a:r>
          </a:p>
          <a:p>
            <a:pPr lvl="2"/>
            <a:endParaRPr lang="en-US" altLang="ja-JP" dirty="0"/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86969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40E9D-6E2F-46CF-83D5-DF599E2E7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266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2A477-2DA7-422D-ADAE-ADBAC40B2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 to NW/UE from the new “per-BC based per-FR gap” capability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5BEFF-9E0D-40B4-AD50-91D3F183C5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 better FR1/FR2 resource utilization is expected even without a precise cell deployment in terms of SSB periodicity, SMTC, measurement gap configurations for FR1 and FR2 cells.</a:t>
            </a:r>
          </a:p>
          <a:p>
            <a:r>
              <a:rPr lang="en-US" dirty="0"/>
              <a:t>For example, </a:t>
            </a:r>
          </a:p>
          <a:p>
            <a:pPr lvl="1"/>
            <a:r>
              <a:rPr lang="en-US" dirty="0"/>
              <a:t>when UE doesn’t support the per-FG gap feature just because it cannot meet all the relevant RAN4 requirements in some extreme cases, NW may have to configure parameters such as SSB periodicity, SMTC, and MG (</a:t>
            </a:r>
            <a:r>
              <a:rPr lang="en-US" dirty="0" err="1"/>
              <a:t>gapUE</a:t>
            </a:r>
            <a:r>
              <a:rPr lang="en-US" dirty="0"/>
              <a:t>) very much precisely so that UE can use a one MG pattern for both FR1 and FR2 measurements while not losing too much throughput. In other words, the MG should be configured in such a way that the configured FR1 and FR2 measurement resources fall into one common MG if the measurement requires a gap, e.g. the UE can go and measure FR1 and FR2 in every alternating MGs, otherwise it will result in a significant throughput loss. </a:t>
            </a:r>
          </a:p>
        </p:txBody>
      </p:sp>
    </p:spTree>
    <p:extLst>
      <p:ext uri="{BB962C8B-B14F-4D97-AF65-F5344CB8AC3E}">
        <p14:creationId xmlns:p14="http://schemas.microsoft.com/office/powerpoint/2010/main" val="3709218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tangle 148">
            <a:extLst>
              <a:ext uri="{FF2B5EF4-FFF2-40B4-BE49-F238E27FC236}">
                <a16:creationId xmlns:a16="http://schemas.microsoft.com/office/drawing/2014/main" id="{E3DA5F23-C86C-49DE-B410-0FC3840587AC}"/>
              </a:ext>
            </a:extLst>
          </p:cNvPr>
          <p:cNvSpPr/>
          <p:nvPr/>
        </p:nvSpPr>
        <p:spPr>
          <a:xfrm>
            <a:off x="2277799" y="2758318"/>
            <a:ext cx="475358" cy="3491334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10C8CCD-8DBA-4AF2-A990-468AC3F45723}"/>
              </a:ext>
            </a:extLst>
          </p:cNvPr>
          <p:cNvSpPr/>
          <p:nvPr/>
        </p:nvSpPr>
        <p:spPr>
          <a:xfrm>
            <a:off x="3457196" y="2758318"/>
            <a:ext cx="475358" cy="3491334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F844676-0E9D-4805-8101-C6AC40F74815}"/>
              </a:ext>
            </a:extLst>
          </p:cNvPr>
          <p:cNvSpPr/>
          <p:nvPr/>
        </p:nvSpPr>
        <p:spPr>
          <a:xfrm>
            <a:off x="4645105" y="2758318"/>
            <a:ext cx="475358" cy="3491334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73BCBA32-36AC-4DBF-B7F6-62F42A09B731}"/>
              </a:ext>
            </a:extLst>
          </p:cNvPr>
          <p:cNvSpPr/>
          <p:nvPr/>
        </p:nvSpPr>
        <p:spPr>
          <a:xfrm>
            <a:off x="1088968" y="2758318"/>
            <a:ext cx="475358" cy="3491334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54E730-CE35-4408-ABD2-1E3DAFA9A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 to NW/UE from the new “per-BC based per-FR gap” capability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A68377-58BB-400D-8E21-B1B4CF99EF9A}"/>
              </a:ext>
            </a:extLst>
          </p:cNvPr>
          <p:cNvSpPr txBox="1"/>
          <p:nvPr/>
        </p:nvSpPr>
        <p:spPr>
          <a:xfrm rot="16200000">
            <a:off x="-49222" y="5147290"/>
            <a:ext cx="890393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1600" dirty="0">
                <a:latin typeface="Qualcomm Office Regular" panose="020B0503030202060203"/>
                <a:cs typeface="Microsoft Sans Serif" panose="020B0604020202020204" pitchFamily="34" charset="0"/>
              </a:rPr>
              <a:t>FR2</a:t>
            </a:r>
          </a:p>
        </p:txBody>
      </p:sp>
      <p:sp>
        <p:nvSpPr>
          <p:cNvPr id="15" name="Left Brace 14">
            <a:extLst>
              <a:ext uri="{FF2B5EF4-FFF2-40B4-BE49-F238E27FC236}">
                <a16:creationId xmlns:a16="http://schemas.microsoft.com/office/drawing/2014/main" id="{CD64182A-6F3B-4A68-9723-E6735ACB40A3}"/>
              </a:ext>
            </a:extLst>
          </p:cNvPr>
          <p:cNvSpPr/>
          <p:nvPr/>
        </p:nvSpPr>
        <p:spPr>
          <a:xfrm>
            <a:off x="567264" y="4546186"/>
            <a:ext cx="142285" cy="1399237"/>
          </a:xfrm>
          <a:prstGeom prst="leftBrace">
            <a:avLst>
              <a:gd name="adj1" fmla="val 56860"/>
              <a:gd name="adj2" fmla="val 50000"/>
            </a:avLst>
          </a:prstGeom>
          <a:ln>
            <a:solidFill>
              <a:schemeClr val="bg1">
                <a:lumMod val="50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63636D65-5030-42A6-A42E-383DB47D90E2}"/>
              </a:ext>
            </a:extLst>
          </p:cNvPr>
          <p:cNvSpPr/>
          <p:nvPr/>
        </p:nvSpPr>
        <p:spPr>
          <a:xfrm>
            <a:off x="567264" y="2673833"/>
            <a:ext cx="142285" cy="634994"/>
          </a:xfrm>
          <a:prstGeom prst="leftBrace">
            <a:avLst>
              <a:gd name="adj1" fmla="val 56860"/>
              <a:gd name="adj2" fmla="val 50000"/>
            </a:avLst>
          </a:prstGeom>
          <a:ln>
            <a:solidFill>
              <a:schemeClr val="bg1">
                <a:lumMod val="50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2FACD5-2A27-4B73-BD76-090C6FE92B7E}"/>
              </a:ext>
            </a:extLst>
          </p:cNvPr>
          <p:cNvSpPr txBox="1"/>
          <p:nvPr/>
        </p:nvSpPr>
        <p:spPr>
          <a:xfrm rot="16200000">
            <a:off x="-49222" y="2873156"/>
            <a:ext cx="890393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1600" dirty="0">
                <a:latin typeface="Qualcomm Office Regular" panose="020B0503030202060203"/>
                <a:cs typeface="Microsoft Sans Serif" panose="020B0604020202020204" pitchFamily="34" charset="0"/>
              </a:rPr>
              <a:t>FR1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8CA4765-C220-44C5-8F04-A32BC84ACFC2}"/>
              </a:ext>
            </a:extLst>
          </p:cNvPr>
          <p:cNvSpPr/>
          <p:nvPr/>
        </p:nvSpPr>
        <p:spPr>
          <a:xfrm>
            <a:off x="1197732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7F6AC84-8623-465F-8E01-68D8872A2640}"/>
              </a:ext>
            </a:extLst>
          </p:cNvPr>
          <p:cNvSpPr/>
          <p:nvPr/>
        </p:nvSpPr>
        <p:spPr>
          <a:xfrm>
            <a:off x="2381296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F2B468A-6FAD-4B12-95DB-8E6C4C0297B8}"/>
              </a:ext>
            </a:extLst>
          </p:cNvPr>
          <p:cNvSpPr/>
          <p:nvPr/>
        </p:nvSpPr>
        <p:spPr>
          <a:xfrm>
            <a:off x="3564860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A070D8E-DBB9-485B-BF73-F04546C2CC07}"/>
              </a:ext>
            </a:extLst>
          </p:cNvPr>
          <p:cNvSpPr/>
          <p:nvPr/>
        </p:nvSpPr>
        <p:spPr>
          <a:xfrm>
            <a:off x="4748424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B089A8A-ED38-4742-B821-FAE0D543AE52}"/>
              </a:ext>
            </a:extLst>
          </p:cNvPr>
          <p:cNvCxnSpPr>
            <a:cxnSpLocks/>
          </p:cNvCxnSpPr>
          <p:nvPr/>
        </p:nvCxnSpPr>
        <p:spPr>
          <a:xfrm>
            <a:off x="902500" y="4530668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EE710AB4-C86A-4F76-90B4-DD3636ED3771}"/>
              </a:ext>
            </a:extLst>
          </p:cNvPr>
          <p:cNvSpPr/>
          <p:nvPr/>
        </p:nvSpPr>
        <p:spPr>
          <a:xfrm>
            <a:off x="1197732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DA5D18E-7BD2-46DB-BDC3-5F8E804ECF00}"/>
              </a:ext>
            </a:extLst>
          </p:cNvPr>
          <p:cNvSpPr/>
          <p:nvPr/>
        </p:nvSpPr>
        <p:spPr>
          <a:xfrm>
            <a:off x="2381296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0C7250A-30A1-4B82-9D84-E9B38C677DCD}"/>
              </a:ext>
            </a:extLst>
          </p:cNvPr>
          <p:cNvSpPr/>
          <p:nvPr/>
        </p:nvSpPr>
        <p:spPr>
          <a:xfrm>
            <a:off x="3564860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14DCC5B-C135-4992-A23B-6201EB1FF368}"/>
              </a:ext>
            </a:extLst>
          </p:cNvPr>
          <p:cNvSpPr/>
          <p:nvPr/>
        </p:nvSpPr>
        <p:spPr>
          <a:xfrm>
            <a:off x="4748424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B82422B-6FB1-4AF9-8C25-56E9A6C0BD07}"/>
              </a:ext>
            </a:extLst>
          </p:cNvPr>
          <p:cNvCxnSpPr>
            <a:cxnSpLocks/>
          </p:cNvCxnSpPr>
          <p:nvPr/>
        </p:nvCxnSpPr>
        <p:spPr>
          <a:xfrm>
            <a:off x="902500" y="5107072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5267C8BC-6F2E-4694-B7F4-520C28A951E3}"/>
              </a:ext>
            </a:extLst>
          </p:cNvPr>
          <p:cNvSpPr/>
          <p:nvPr/>
        </p:nvSpPr>
        <p:spPr>
          <a:xfrm>
            <a:off x="1197732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15A8EBA-18A9-448C-AE2C-1BF0E0F5D7AE}"/>
              </a:ext>
            </a:extLst>
          </p:cNvPr>
          <p:cNvSpPr/>
          <p:nvPr/>
        </p:nvSpPr>
        <p:spPr>
          <a:xfrm>
            <a:off x="2381296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81FA63A-89A1-49B7-A5D6-0F103384519A}"/>
              </a:ext>
            </a:extLst>
          </p:cNvPr>
          <p:cNvSpPr/>
          <p:nvPr/>
        </p:nvSpPr>
        <p:spPr>
          <a:xfrm>
            <a:off x="3564860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5B1F650-7D59-4008-9040-88FAFDB914FA}"/>
              </a:ext>
            </a:extLst>
          </p:cNvPr>
          <p:cNvSpPr/>
          <p:nvPr/>
        </p:nvSpPr>
        <p:spPr>
          <a:xfrm>
            <a:off x="4748424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8F0A759E-7094-409B-993A-630853473173}"/>
              </a:ext>
            </a:extLst>
          </p:cNvPr>
          <p:cNvCxnSpPr>
            <a:cxnSpLocks/>
          </p:cNvCxnSpPr>
          <p:nvPr/>
        </p:nvCxnSpPr>
        <p:spPr>
          <a:xfrm>
            <a:off x="902500" y="5580955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B5E63459-1412-4A76-8814-23327BE5B36C}"/>
              </a:ext>
            </a:extLst>
          </p:cNvPr>
          <p:cNvSpPr/>
          <p:nvPr/>
        </p:nvSpPr>
        <p:spPr>
          <a:xfrm>
            <a:off x="1197732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FDE8968-33CC-4C5E-82D8-ED13A678F48C}"/>
              </a:ext>
            </a:extLst>
          </p:cNvPr>
          <p:cNvSpPr/>
          <p:nvPr/>
        </p:nvSpPr>
        <p:spPr>
          <a:xfrm>
            <a:off x="2381296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913E5C7-E5D4-4880-B439-2F1E4E550335}"/>
              </a:ext>
            </a:extLst>
          </p:cNvPr>
          <p:cNvSpPr/>
          <p:nvPr/>
        </p:nvSpPr>
        <p:spPr>
          <a:xfrm>
            <a:off x="3564860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F6DB0E7-BC53-47FE-A5EE-D0A776388B6B}"/>
              </a:ext>
            </a:extLst>
          </p:cNvPr>
          <p:cNvSpPr/>
          <p:nvPr/>
        </p:nvSpPr>
        <p:spPr>
          <a:xfrm>
            <a:off x="4748424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E67F800B-682F-40D5-A285-5511077BC400}"/>
              </a:ext>
            </a:extLst>
          </p:cNvPr>
          <p:cNvCxnSpPr>
            <a:cxnSpLocks/>
          </p:cNvCxnSpPr>
          <p:nvPr/>
        </p:nvCxnSpPr>
        <p:spPr>
          <a:xfrm>
            <a:off x="902500" y="6167891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>
            <a:extLst>
              <a:ext uri="{FF2B5EF4-FFF2-40B4-BE49-F238E27FC236}">
                <a16:creationId xmlns:a16="http://schemas.microsoft.com/office/drawing/2014/main" id="{57D6E6E9-BA80-45F3-85C3-C77FFE80666A}"/>
              </a:ext>
            </a:extLst>
          </p:cNvPr>
          <p:cNvSpPr/>
          <p:nvPr/>
        </p:nvSpPr>
        <p:spPr>
          <a:xfrm>
            <a:off x="1133918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89F928F-FB89-4B96-9748-61B9C143F961}"/>
              </a:ext>
            </a:extLst>
          </p:cNvPr>
          <p:cNvSpPr/>
          <p:nvPr/>
        </p:nvSpPr>
        <p:spPr>
          <a:xfrm>
            <a:off x="2317482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883A70A-F15E-4EC2-B044-6AC50B16BA9E}"/>
              </a:ext>
            </a:extLst>
          </p:cNvPr>
          <p:cNvSpPr/>
          <p:nvPr/>
        </p:nvSpPr>
        <p:spPr>
          <a:xfrm>
            <a:off x="3501046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9B006DE-C36A-4764-A51B-ECF02C0C43B0}"/>
              </a:ext>
            </a:extLst>
          </p:cNvPr>
          <p:cNvSpPr/>
          <p:nvPr/>
        </p:nvSpPr>
        <p:spPr>
          <a:xfrm>
            <a:off x="4684610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5B05AC3-168A-46AA-8393-E27F7168BD7E}"/>
              </a:ext>
            </a:extLst>
          </p:cNvPr>
          <p:cNvCxnSpPr>
            <a:cxnSpLocks/>
          </p:cNvCxnSpPr>
          <p:nvPr/>
        </p:nvCxnSpPr>
        <p:spPr>
          <a:xfrm>
            <a:off x="902500" y="3156483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F81FA91F-9786-46DA-BD6B-B3FD52FD9F29}"/>
              </a:ext>
            </a:extLst>
          </p:cNvPr>
          <p:cNvSpPr/>
          <p:nvPr/>
        </p:nvSpPr>
        <p:spPr>
          <a:xfrm>
            <a:off x="1763467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6004C15-737A-4A6B-BC71-FAB8FBADB14B}"/>
              </a:ext>
            </a:extLst>
          </p:cNvPr>
          <p:cNvSpPr/>
          <p:nvPr/>
        </p:nvSpPr>
        <p:spPr>
          <a:xfrm>
            <a:off x="2947031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6101247-D645-44FA-8324-86A87A632960}"/>
              </a:ext>
            </a:extLst>
          </p:cNvPr>
          <p:cNvSpPr/>
          <p:nvPr/>
        </p:nvSpPr>
        <p:spPr>
          <a:xfrm>
            <a:off x="4130595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56364EB-1207-4297-A6A5-07841ECD5B69}"/>
              </a:ext>
            </a:extLst>
          </p:cNvPr>
          <p:cNvSpPr/>
          <p:nvPr/>
        </p:nvSpPr>
        <p:spPr>
          <a:xfrm>
            <a:off x="1763467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441ADF95-0C64-4E02-9574-EFBF543FDAA3}"/>
              </a:ext>
            </a:extLst>
          </p:cNvPr>
          <p:cNvSpPr/>
          <p:nvPr/>
        </p:nvSpPr>
        <p:spPr>
          <a:xfrm>
            <a:off x="2947031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B4BDADE-FBEF-49C6-BE01-B8AE5E4260CE}"/>
              </a:ext>
            </a:extLst>
          </p:cNvPr>
          <p:cNvSpPr/>
          <p:nvPr/>
        </p:nvSpPr>
        <p:spPr>
          <a:xfrm>
            <a:off x="4130595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2CBDDD0-67AD-418E-B4EA-8A95E04C0F10}"/>
              </a:ext>
            </a:extLst>
          </p:cNvPr>
          <p:cNvSpPr/>
          <p:nvPr/>
        </p:nvSpPr>
        <p:spPr>
          <a:xfrm>
            <a:off x="1763467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3FE136BF-706B-4818-BCCD-9B789308C5F4}"/>
              </a:ext>
            </a:extLst>
          </p:cNvPr>
          <p:cNvSpPr/>
          <p:nvPr/>
        </p:nvSpPr>
        <p:spPr>
          <a:xfrm>
            <a:off x="2947031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8648CEE-1381-425D-84C3-45105FA64955}"/>
              </a:ext>
            </a:extLst>
          </p:cNvPr>
          <p:cNvSpPr/>
          <p:nvPr/>
        </p:nvSpPr>
        <p:spPr>
          <a:xfrm>
            <a:off x="4130595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0EDAAB3-1750-4375-BD5D-F9DD8AD4C03C}"/>
              </a:ext>
            </a:extLst>
          </p:cNvPr>
          <p:cNvSpPr/>
          <p:nvPr/>
        </p:nvSpPr>
        <p:spPr>
          <a:xfrm>
            <a:off x="1763467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A039B1A-611D-4166-B146-743C5694C5BB}"/>
              </a:ext>
            </a:extLst>
          </p:cNvPr>
          <p:cNvSpPr/>
          <p:nvPr/>
        </p:nvSpPr>
        <p:spPr>
          <a:xfrm>
            <a:off x="2947031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EABA0A0-CB8F-4C99-B70D-1D215C4D29C2}"/>
              </a:ext>
            </a:extLst>
          </p:cNvPr>
          <p:cNvSpPr/>
          <p:nvPr/>
        </p:nvSpPr>
        <p:spPr>
          <a:xfrm>
            <a:off x="4130595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964612D-13D9-4F7B-BFE5-D1BE9ACB39BC}"/>
              </a:ext>
            </a:extLst>
          </p:cNvPr>
          <p:cNvSpPr/>
          <p:nvPr/>
        </p:nvSpPr>
        <p:spPr>
          <a:xfrm>
            <a:off x="1699653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BE28D72-4217-4577-BA7B-4F092CD7BA84}"/>
              </a:ext>
            </a:extLst>
          </p:cNvPr>
          <p:cNvSpPr/>
          <p:nvPr/>
        </p:nvSpPr>
        <p:spPr>
          <a:xfrm>
            <a:off x="2883217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C1C29CA-0B2B-439F-900A-1A32AE181AF6}"/>
              </a:ext>
            </a:extLst>
          </p:cNvPr>
          <p:cNvSpPr/>
          <p:nvPr/>
        </p:nvSpPr>
        <p:spPr>
          <a:xfrm>
            <a:off x="4066781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1A4289A-6E50-4A65-826D-62FB66297531}"/>
              </a:ext>
            </a:extLst>
          </p:cNvPr>
          <p:cNvSpPr/>
          <p:nvPr/>
        </p:nvSpPr>
        <p:spPr>
          <a:xfrm>
            <a:off x="5336322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55C7215-D1A9-4D8A-AA90-14331EFE3D31}"/>
              </a:ext>
            </a:extLst>
          </p:cNvPr>
          <p:cNvSpPr/>
          <p:nvPr/>
        </p:nvSpPr>
        <p:spPr>
          <a:xfrm>
            <a:off x="5336322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05542A3-12CB-4779-95A7-C5C0DA6D1079}"/>
              </a:ext>
            </a:extLst>
          </p:cNvPr>
          <p:cNvSpPr/>
          <p:nvPr/>
        </p:nvSpPr>
        <p:spPr>
          <a:xfrm>
            <a:off x="5336322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8F5AE1A7-4874-46F2-920F-1F5A50F2099F}"/>
              </a:ext>
            </a:extLst>
          </p:cNvPr>
          <p:cNvSpPr/>
          <p:nvPr/>
        </p:nvSpPr>
        <p:spPr>
          <a:xfrm>
            <a:off x="5336322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8266B125-2AB3-4564-89DB-AECCB6962056}"/>
              </a:ext>
            </a:extLst>
          </p:cNvPr>
          <p:cNvSpPr/>
          <p:nvPr/>
        </p:nvSpPr>
        <p:spPr>
          <a:xfrm>
            <a:off x="9425023" y="2732590"/>
            <a:ext cx="475358" cy="512320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A6637E0E-20E2-480A-88A6-BC358FB0F69A}"/>
              </a:ext>
            </a:extLst>
          </p:cNvPr>
          <p:cNvSpPr/>
          <p:nvPr/>
        </p:nvSpPr>
        <p:spPr>
          <a:xfrm>
            <a:off x="7052046" y="2732590"/>
            <a:ext cx="475358" cy="512320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C5678D5-0845-422F-B05C-2120F36681F1}"/>
              </a:ext>
            </a:extLst>
          </p:cNvPr>
          <p:cNvSpPr/>
          <p:nvPr/>
        </p:nvSpPr>
        <p:spPr>
          <a:xfrm>
            <a:off x="8308906" y="4049495"/>
            <a:ext cx="191193" cy="2261047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B7A561B-8A85-4F2B-B3C2-0DEE8895FAF3}"/>
              </a:ext>
            </a:extLst>
          </p:cNvPr>
          <p:cNvSpPr/>
          <p:nvPr/>
        </p:nvSpPr>
        <p:spPr>
          <a:xfrm>
            <a:off x="10668170" y="4049495"/>
            <a:ext cx="191193" cy="2261047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29DD80D-036F-40C2-A735-F5F6CED14292}"/>
              </a:ext>
            </a:extLst>
          </p:cNvPr>
          <p:cNvSpPr/>
          <p:nvPr/>
        </p:nvSpPr>
        <p:spPr>
          <a:xfrm>
            <a:off x="9476169" y="4049495"/>
            <a:ext cx="191193" cy="2261047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599ED53-C3EC-41DB-84B6-00ADA34D001A}"/>
              </a:ext>
            </a:extLst>
          </p:cNvPr>
          <p:cNvSpPr txBox="1"/>
          <p:nvPr/>
        </p:nvSpPr>
        <p:spPr>
          <a:xfrm rot="16200000">
            <a:off x="5913856" y="5147290"/>
            <a:ext cx="890393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1600" dirty="0">
                <a:latin typeface="Qualcomm Office Regular" panose="020B0503030202060203"/>
                <a:cs typeface="Microsoft Sans Serif" panose="020B0604020202020204" pitchFamily="34" charset="0"/>
              </a:rPr>
              <a:t>FR2</a:t>
            </a:r>
          </a:p>
        </p:txBody>
      </p:sp>
      <p:sp>
        <p:nvSpPr>
          <p:cNvPr id="101" name="Left Brace 100">
            <a:extLst>
              <a:ext uri="{FF2B5EF4-FFF2-40B4-BE49-F238E27FC236}">
                <a16:creationId xmlns:a16="http://schemas.microsoft.com/office/drawing/2014/main" id="{0BCFF14D-CC57-42BD-860D-742FE6CCC6EB}"/>
              </a:ext>
            </a:extLst>
          </p:cNvPr>
          <p:cNvSpPr/>
          <p:nvPr/>
        </p:nvSpPr>
        <p:spPr>
          <a:xfrm>
            <a:off x="6530342" y="4546186"/>
            <a:ext cx="142285" cy="1399237"/>
          </a:xfrm>
          <a:prstGeom prst="leftBrace">
            <a:avLst>
              <a:gd name="adj1" fmla="val 56860"/>
              <a:gd name="adj2" fmla="val 50000"/>
            </a:avLst>
          </a:prstGeom>
          <a:ln>
            <a:solidFill>
              <a:schemeClr val="bg1">
                <a:lumMod val="50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Left Brace 101">
            <a:extLst>
              <a:ext uri="{FF2B5EF4-FFF2-40B4-BE49-F238E27FC236}">
                <a16:creationId xmlns:a16="http://schemas.microsoft.com/office/drawing/2014/main" id="{5435865B-40CD-41A9-A700-328687B966E6}"/>
              </a:ext>
            </a:extLst>
          </p:cNvPr>
          <p:cNvSpPr/>
          <p:nvPr/>
        </p:nvSpPr>
        <p:spPr>
          <a:xfrm>
            <a:off x="6530342" y="2673833"/>
            <a:ext cx="142285" cy="634994"/>
          </a:xfrm>
          <a:prstGeom prst="leftBrace">
            <a:avLst>
              <a:gd name="adj1" fmla="val 56860"/>
              <a:gd name="adj2" fmla="val 50000"/>
            </a:avLst>
          </a:prstGeom>
          <a:ln>
            <a:solidFill>
              <a:schemeClr val="bg1">
                <a:lumMod val="50000"/>
              </a:schemeClr>
            </a:solidFill>
            <a:headEnd type="none" w="sm" len="sm"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E32026E-905E-46AD-A22A-98139F349E90}"/>
              </a:ext>
            </a:extLst>
          </p:cNvPr>
          <p:cNvSpPr txBox="1"/>
          <p:nvPr/>
        </p:nvSpPr>
        <p:spPr>
          <a:xfrm rot="16200000">
            <a:off x="5913856" y="2873156"/>
            <a:ext cx="890393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6000"/>
              </a:lnSpc>
            </a:pPr>
            <a:r>
              <a:rPr lang="en-US" sz="1600" dirty="0">
                <a:latin typeface="Qualcomm Office Regular" panose="020B0503030202060203"/>
                <a:cs typeface="Microsoft Sans Serif" panose="020B0604020202020204" pitchFamily="34" charset="0"/>
              </a:rPr>
              <a:t>FR1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ED7314B8-8F2A-41ED-AB60-F5294888741B}"/>
              </a:ext>
            </a:extLst>
          </p:cNvPr>
          <p:cNvSpPr/>
          <p:nvPr/>
        </p:nvSpPr>
        <p:spPr>
          <a:xfrm>
            <a:off x="7125474" y="4049495"/>
            <a:ext cx="191193" cy="2261047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C63BB1D-685B-42B1-902D-C10B5D92B451}"/>
              </a:ext>
            </a:extLst>
          </p:cNvPr>
          <p:cNvSpPr/>
          <p:nvPr/>
        </p:nvSpPr>
        <p:spPr>
          <a:xfrm>
            <a:off x="7160810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7E3254AE-486A-4B97-A41F-4A9F93ED9883}"/>
              </a:ext>
            </a:extLst>
          </p:cNvPr>
          <p:cNvSpPr/>
          <p:nvPr/>
        </p:nvSpPr>
        <p:spPr>
          <a:xfrm>
            <a:off x="8344374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40C94EB0-16B8-49FE-8AD3-CAB3DDE3D389}"/>
              </a:ext>
            </a:extLst>
          </p:cNvPr>
          <p:cNvSpPr/>
          <p:nvPr/>
        </p:nvSpPr>
        <p:spPr>
          <a:xfrm>
            <a:off x="9527938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1EB3A7B4-0A35-412B-8C18-77290DFB94FC}"/>
              </a:ext>
            </a:extLst>
          </p:cNvPr>
          <p:cNvSpPr/>
          <p:nvPr/>
        </p:nvSpPr>
        <p:spPr>
          <a:xfrm>
            <a:off x="10711502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576CE282-3AC2-40B0-B889-6AA0D27F2460}"/>
              </a:ext>
            </a:extLst>
          </p:cNvPr>
          <p:cNvCxnSpPr>
            <a:cxnSpLocks/>
          </p:cNvCxnSpPr>
          <p:nvPr/>
        </p:nvCxnSpPr>
        <p:spPr>
          <a:xfrm>
            <a:off x="6865578" y="4530668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0547D10B-999B-4AE5-BD4E-76235C7F5171}"/>
              </a:ext>
            </a:extLst>
          </p:cNvPr>
          <p:cNvSpPr/>
          <p:nvPr/>
        </p:nvSpPr>
        <p:spPr>
          <a:xfrm>
            <a:off x="7160810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F316B01-74D6-4A8A-9B7D-73B83757BC23}"/>
              </a:ext>
            </a:extLst>
          </p:cNvPr>
          <p:cNvSpPr/>
          <p:nvPr/>
        </p:nvSpPr>
        <p:spPr>
          <a:xfrm>
            <a:off x="8344374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338DF009-D075-4F1B-9E2C-7398964D4222}"/>
              </a:ext>
            </a:extLst>
          </p:cNvPr>
          <p:cNvSpPr/>
          <p:nvPr/>
        </p:nvSpPr>
        <p:spPr>
          <a:xfrm>
            <a:off x="9527938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7477FA49-D2CE-43B2-BF8B-D387E39297A9}"/>
              </a:ext>
            </a:extLst>
          </p:cNvPr>
          <p:cNvSpPr/>
          <p:nvPr/>
        </p:nvSpPr>
        <p:spPr>
          <a:xfrm>
            <a:off x="10711502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B555E610-C500-4659-AAC4-E4ACC708221B}"/>
              </a:ext>
            </a:extLst>
          </p:cNvPr>
          <p:cNvCxnSpPr>
            <a:cxnSpLocks/>
          </p:cNvCxnSpPr>
          <p:nvPr/>
        </p:nvCxnSpPr>
        <p:spPr>
          <a:xfrm>
            <a:off x="6865578" y="5107072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2CE71EF-52CD-4AAF-A17A-ED80F7E41DEC}"/>
              </a:ext>
            </a:extLst>
          </p:cNvPr>
          <p:cNvSpPr/>
          <p:nvPr/>
        </p:nvSpPr>
        <p:spPr>
          <a:xfrm>
            <a:off x="7160810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25FBAB05-004F-43FE-AFAB-22F4C6963203}"/>
              </a:ext>
            </a:extLst>
          </p:cNvPr>
          <p:cNvSpPr/>
          <p:nvPr/>
        </p:nvSpPr>
        <p:spPr>
          <a:xfrm>
            <a:off x="8344374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16539543-2A04-4748-B3BF-1C5E9EE71C25}"/>
              </a:ext>
            </a:extLst>
          </p:cNvPr>
          <p:cNvSpPr/>
          <p:nvPr/>
        </p:nvSpPr>
        <p:spPr>
          <a:xfrm>
            <a:off x="9527938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D8632184-86EF-4B20-A2AC-BD7F279FF50E}"/>
              </a:ext>
            </a:extLst>
          </p:cNvPr>
          <p:cNvSpPr/>
          <p:nvPr/>
        </p:nvSpPr>
        <p:spPr>
          <a:xfrm>
            <a:off x="10711502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E699236B-76BD-41A8-88FB-C5B1B4209CE2}"/>
              </a:ext>
            </a:extLst>
          </p:cNvPr>
          <p:cNvCxnSpPr>
            <a:cxnSpLocks/>
          </p:cNvCxnSpPr>
          <p:nvPr/>
        </p:nvCxnSpPr>
        <p:spPr>
          <a:xfrm>
            <a:off x="6865578" y="5580955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angle 119">
            <a:extLst>
              <a:ext uri="{FF2B5EF4-FFF2-40B4-BE49-F238E27FC236}">
                <a16:creationId xmlns:a16="http://schemas.microsoft.com/office/drawing/2014/main" id="{48F19DD6-73B3-417F-B7B8-6736FC1F5E3C}"/>
              </a:ext>
            </a:extLst>
          </p:cNvPr>
          <p:cNvSpPr/>
          <p:nvPr/>
        </p:nvSpPr>
        <p:spPr>
          <a:xfrm>
            <a:off x="7160810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EFBD14CD-232F-4382-8E63-97C1207B6F01}"/>
              </a:ext>
            </a:extLst>
          </p:cNvPr>
          <p:cNvSpPr/>
          <p:nvPr/>
        </p:nvSpPr>
        <p:spPr>
          <a:xfrm>
            <a:off x="8344374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4C81AA90-A3D2-4F38-97DF-72676C59294A}"/>
              </a:ext>
            </a:extLst>
          </p:cNvPr>
          <p:cNvSpPr/>
          <p:nvPr/>
        </p:nvSpPr>
        <p:spPr>
          <a:xfrm>
            <a:off x="9527938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F01C9F41-C229-4581-82A5-5E51412B8981}"/>
              </a:ext>
            </a:extLst>
          </p:cNvPr>
          <p:cNvSpPr/>
          <p:nvPr/>
        </p:nvSpPr>
        <p:spPr>
          <a:xfrm>
            <a:off x="10711502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D00D8E70-33A2-469E-81CB-5BD7AB5A60CF}"/>
              </a:ext>
            </a:extLst>
          </p:cNvPr>
          <p:cNvCxnSpPr>
            <a:cxnSpLocks/>
          </p:cNvCxnSpPr>
          <p:nvPr/>
        </p:nvCxnSpPr>
        <p:spPr>
          <a:xfrm>
            <a:off x="6865578" y="6167891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6E744B-4A34-41A9-BD99-CD2C22DFA123}"/>
              </a:ext>
            </a:extLst>
          </p:cNvPr>
          <p:cNvSpPr/>
          <p:nvPr/>
        </p:nvSpPr>
        <p:spPr>
          <a:xfrm>
            <a:off x="7096996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BEC92DEC-B4E3-44B3-9D1B-F6EA8716F97B}"/>
              </a:ext>
            </a:extLst>
          </p:cNvPr>
          <p:cNvSpPr/>
          <p:nvPr/>
        </p:nvSpPr>
        <p:spPr>
          <a:xfrm>
            <a:off x="8280560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13947FC6-0766-4AAA-8C03-E95BB762A7FB}"/>
              </a:ext>
            </a:extLst>
          </p:cNvPr>
          <p:cNvSpPr/>
          <p:nvPr/>
        </p:nvSpPr>
        <p:spPr>
          <a:xfrm>
            <a:off x="9464124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E01CF632-1CB8-4E17-87BB-C493D7FB1815}"/>
              </a:ext>
            </a:extLst>
          </p:cNvPr>
          <p:cNvSpPr/>
          <p:nvPr/>
        </p:nvSpPr>
        <p:spPr>
          <a:xfrm>
            <a:off x="10647688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2DDA81A2-4266-4062-BE67-6B59E297AD14}"/>
              </a:ext>
            </a:extLst>
          </p:cNvPr>
          <p:cNvCxnSpPr>
            <a:cxnSpLocks/>
          </p:cNvCxnSpPr>
          <p:nvPr/>
        </p:nvCxnSpPr>
        <p:spPr>
          <a:xfrm>
            <a:off x="6865578" y="3156483"/>
            <a:ext cx="4642089" cy="0"/>
          </a:xfrm>
          <a:prstGeom prst="straightConnector1">
            <a:avLst/>
          </a:prstGeom>
          <a:ln w="9525" cap="rnd">
            <a:solidFill>
              <a:schemeClr val="bg1">
                <a:lumMod val="50000"/>
              </a:schemeClr>
            </a:solidFill>
            <a:round/>
            <a:headEnd type="none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AC865410-7EB2-43F2-BF8F-0A3598F4FB60}"/>
              </a:ext>
            </a:extLst>
          </p:cNvPr>
          <p:cNvSpPr/>
          <p:nvPr/>
        </p:nvSpPr>
        <p:spPr>
          <a:xfrm>
            <a:off x="7726545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4D6BCD8-ED61-48D7-A79B-E1FCA08BEA79}"/>
              </a:ext>
            </a:extLst>
          </p:cNvPr>
          <p:cNvSpPr/>
          <p:nvPr/>
        </p:nvSpPr>
        <p:spPr>
          <a:xfrm>
            <a:off x="8910109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AFA63596-0B29-435B-93BC-614EABE929FB}"/>
              </a:ext>
            </a:extLst>
          </p:cNvPr>
          <p:cNvSpPr/>
          <p:nvPr/>
        </p:nvSpPr>
        <p:spPr>
          <a:xfrm>
            <a:off x="10093673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B7B5FEA2-73EC-49B5-A1B1-1FD41CF0E593}"/>
              </a:ext>
            </a:extLst>
          </p:cNvPr>
          <p:cNvSpPr/>
          <p:nvPr/>
        </p:nvSpPr>
        <p:spPr>
          <a:xfrm>
            <a:off x="7726545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3157B8C0-9FA5-46B7-B03C-7AA0CE372228}"/>
              </a:ext>
            </a:extLst>
          </p:cNvPr>
          <p:cNvSpPr/>
          <p:nvPr/>
        </p:nvSpPr>
        <p:spPr>
          <a:xfrm>
            <a:off x="8910109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697C0A2C-09E7-4184-99D8-CBFFBE785E90}"/>
              </a:ext>
            </a:extLst>
          </p:cNvPr>
          <p:cNvSpPr/>
          <p:nvPr/>
        </p:nvSpPr>
        <p:spPr>
          <a:xfrm>
            <a:off x="10093673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47E99B45-B1B7-4531-8005-55AF8366A59D}"/>
              </a:ext>
            </a:extLst>
          </p:cNvPr>
          <p:cNvSpPr/>
          <p:nvPr/>
        </p:nvSpPr>
        <p:spPr>
          <a:xfrm>
            <a:off x="7726545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80E6CDB8-352D-4E03-881C-FB14121EB48C}"/>
              </a:ext>
            </a:extLst>
          </p:cNvPr>
          <p:cNvSpPr/>
          <p:nvPr/>
        </p:nvSpPr>
        <p:spPr>
          <a:xfrm>
            <a:off x="8910109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2F2B2A2-E675-4E75-A9A4-019E9190A908}"/>
              </a:ext>
            </a:extLst>
          </p:cNvPr>
          <p:cNvSpPr/>
          <p:nvPr/>
        </p:nvSpPr>
        <p:spPr>
          <a:xfrm>
            <a:off x="10093673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7B3EEBB-065E-49F2-90AA-E868CB480BC9}"/>
              </a:ext>
            </a:extLst>
          </p:cNvPr>
          <p:cNvSpPr/>
          <p:nvPr/>
        </p:nvSpPr>
        <p:spPr>
          <a:xfrm>
            <a:off x="7726545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250919DA-D82A-4C14-8406-2E1D6356560E}"/>
              </a:ext>
            </a:extLst>
          </p:cNvPr>
          <p:cNvSpPr/>
          <p:nvPr/>
        </p:nvSpPr>
        <p:spPr>
          <a:xfrm>
            <a:off x="8910109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9E60BC46-1B5F-451A-8E89-7209FF1BAF9E}"/>
              </a:ext>
            </a:extLst>
          </p:cNvPr>
          <p:cNvSpPr/>
          <p:nvPr/>
        </p:nvSpPr>
        <p:spPr>
          <a:xfrm>
            <a:off x="10093673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F2FFF6CA-182E-4277-8DB6-D375B0F4BE7C}"/>
              </a:ext>
            </a:extLst>
          </p:cNvPr>
          <p:cNvSpPr/>
          <p:nvPr/>
        </p:nvSpPr>
        <p:spPr>
          <a:xfrm>
            <a:off x="7662731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49602A13-1CD6-45FB-911B-BFDE7A8CB6D9}"/>
              </a:ext>
            </a:extLst>
          </p:cNvPr>
          <p:cNvSpPr/>
          <p:nvPr/>
        </p:nvSpPr>
        <p:spPr>
          <a:xfrm>
            <a:off x="8846295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9AFA3F42-93F1-4D38-A3F2-8F0B2989004E}"/>
              </a:ext>
            </a:extLst>
          </p:cNvPr>
          <p:cNvSpPr/>
          <p:nvPr/>
        </p:nvSpPr>
        <p:spPr>
          <a:xfrm>
            <a:off x="10029859" y="2866258"/>
            <a:ext cx="397156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16B30245-82DA-4B30-A93E-F008075E95A9}"/>
              </a:ext>
            </a:extLst>
          </p:cNvPr>
          <p:cNvSpPr/>
          <p:nvPr/>
        </p:nvSpPr>
        <p:spPr>
          <a:xfrm>
            <a:off x="11299400" y="4240443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CE9105B2-EE8A-4D01-A885-AA7C542E8F9E}"/>
              </a:ext>
            </a:extLst>
          </p:cNvPr>
          <p:cNvSpPr/>
          <p:nvPr/>
        </p:nvSpPr>
        <p:spPr>
          <a:xfrm>
            <a:off x="11299400" y="4816847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048409E4-3FF3-4EF4-8A43-E39D37D9C999}"/>
              </a:ext>
            </a:extLst>
          </p:cNvPr>
          <p:cNvSpPr/>
          <p:nvPr/>
        </p:nvSpPr>
        <p:spPr>
          <a:xfrm>
            <a:off x="11299400" y="5290730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8F12FCF5-EDCB-4394-A61E-87FAA0550166}"/>
              </a:ext>
            </a:extLst>
          </p:cNvPr>
          <p:cNvSpPr/>
          <p:nvPr/>
        </p:nvSpPr>
        <p:spPr>
          <a:xfrm>
            <a:off x="11299400" y="5877666"/>
            <a:ext cx="114522" cy="287764"/>
          </a:xfrm>
          <a:prstGeom prst="rect">
            <a:avLst/>
          </a:prstGeom>
          <a:pattFill prst="dkVert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Qualcomm Office Regular" panose="020B0503030202060203"/>
              <a:cs typeface="Microsoft Sans Serif" panose="020B0604020202020204" pitchFamily="34" charset="0"/>
            </a:endParaRPr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FB7432E0-EFA0-4FB9-B985-B397D96A8971}"/>
              </a:ext>
            </a:extLst>
          </p:cNvPr>
          <p:cNvCxnSpPr>
            <a:cxnSpLocks/>
          </p:cNvCxnSpPr>
          <p:nvPr/>
        </p:nvCxnSpPr>
        <p:spPr>
          <a:xfrm>
            <a:off x="1097348" y="6374975"/>
            <a:ext cx="463210" cy="0"/>
          </a:xfrm>
          <a:prstGeom prst="straightConnector1">
            <a:avLst/>
          </a:prstGeom>
          <a:ln w="6350" cap="rnd">
            <a:solidFill>
              <a:schemeClr val="tx1"/>
            </a:solidFill>
            <a:round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F7181713-63A8-40FB-A706-D87ECCF578B8}"/>
              </a:ext>
            </a:extLst>
          </p:cNvPr>
          <p:cNvCxnSpPr>
            <a:cxnSpLocks/>
          </p:cNvCxnSpPr>
          <p:nvPr/>
        </p:nvCxnSpPr>
        <p:spPr>
          <a:xfrm>
            <a:off x="7058004" y="2673224"/>
            <a:ext cx="463210" cy="0"/>
          </a:xfrm>
          <a:prstGeom prst="straightConnector1">
            <a:avLst/>
          </a:prstGeom>
          <a:ln w="6350" cap="rnd">
            <a:solidFill>
              <a:schemeClr val="tx1"/>
            </a:solidFill>
            <a:round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Rectangle 156">
            <a:extLst>
              <a:ext uri="{FF2B5EF4-FFF2-40B4-BE49-F238E27FC236}">
                <a16:creationId xmlns:a16="http://schemas.microsoft.com/office/drawing/2014/main" id="{8388827E-DB52-49B7-968C-9C2C3E88E470}"/>
              </a:ext>
            </a:extLst>
          </p:cNvPr>
          <p:cNvSpPr/>
          <p:nvPr/>
        </p:nvSpPr>
        <p:spPr>
          <a:xfrm>
            <a:off x="7004644" y="2283905"/>
            <a:ext cx="57900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dirty="0"/>
              <a:t>MG</a:t>
            </a:r>
          </a:p>
          <a:p>
            <a:pPr algn="ctr"/>
            <a:r>
              <a:rPr lang="en-US" sz="1050" dirty="0"/>
              <a:t>for FR1</a:t>
            </a:r>
          </a:p>
        </p:txBody>
      </p: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DA7A1172-6604-4A28-B60C-A6EE9DF3D913}"/>
              </a:ext>
            </a:extLst>
          </p:cNvPr>
          <p:cNvCxnSpPr>
            <a:cxnSpLocks/>
          </p:cNvCxnSpPr>
          <p:nvPr/>
        </p:nvCxnSpPr>
        <p:spPr>
          <a:xfrm>
            <a:off x="7110234" y="3981734"/>
            <a:ext cx="191193" cy="0"/>
          </a:xfrm>
          <a:prstGeom prst="straightConnector1">
            <a:avLst/>
          </a:prstGeom>
          <a:ln w="6350" cap="rnd">
            <a:solidFill>
              <a:schemeClr val="tx1"/>
            </a:solidFill>
            <a:round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>
            <a:extLst>
              <a:ext uri="{FF2B5EF4-FFF2-40B4-BE49-F238E27FC236}">
                <a16:creationId xmlns:a16="http://schemas.microsoft.com/office/drawing/2014/main" id="{88B366AD-0B72-4921-AB46-F3DF7A42DDDC}"/>
              </a:ext>
            </a:extLst>
          </p:cNvPr>
          <p:cNvSpPr/>
          <p:nvPr/>
        </p:nvSpPr>
        <p:spPr>
          <a:xfrm>
            <a:off x="6933890" y="3592415"/>
            <a:ext cx="57900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dirty="0"/>
              <a:t>MG </a:t>
            </a:r>
          </a:p>
          <a:p>
            <a:pPr algn="ctr"/>
            <a:r>
              <a:rPr lang="en-US" sz="1050" dirty="0"/>
              <a:t>for FR2</a:t>
            </a:r>
          </a:p>
        </p:txBody>
      </p:sp>
      <p:sp>
        <p:nvSpPr>
          <p:cNvPr id="163" name="Arc 162">
            <a:extLst>
              <a:ext uri="{FF2B5EF4-FFF2-40B4-BE49-F238E27FC236}">
                <a16:creationId xmlns:a16="http://schemas.microsoft.com/office/drawing/2014/main" id="{8021BACE-9B39-4FDC-AC3E-9DF7AB033B4C}"/>
              </a:ext>
            </a:extLst>
          </p:cNvPr>
          <p:cNvSpPr/>
          <p:nvPr/>
        </p:nvSpPr>
        <p:spPr>
          <a:xfrm>
            <a:off x="651852" y="3654681"/>
            <a:ext cx="4909855" cy="311410"/>
          </a:xfrm>
          <a:prstGeom prst="arc">
            <a:avLst>
              <a:gd name="adj1" fmla="val 21489357"/>
              <a:gd name="adj2" fmla="val 10906002"/>
            </a:avLst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722B7550-3443-4E8C-B9BB-655257ABC22C}"/>
              </a:ext>
            </a:extLst>
          </p:cNvPr>
          <p:cNvSpPr/>
          <p:nvPr/>
        </p:nvSpPr>
        <p:spPr>
          <a:xfrm>
            <a:off x="1495075" y="3360032"/>
            <a:ext cx="3253349" cy="565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6000"/>
              </a:lnSpc>
              <a:defRPr/>
            </a:pPr>
            <a:r>
              <a:rPr lang="en-US" sz="1600" kern="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No traffic scheduling</a:t>
            </a:r>
          </a:p>
          <a:p>
            <a:pPr lvl="0" algn="ctr">
              <a:lnSpc>
                <a:spcPct val="96000"/>
              </a:lnSpc>
              <a:defRPr/>
            </a:pPr>
            <a:r>
              <a:rPr lang="en-US" sz="1600" kern="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on FR2 cells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3D6FC1EC-D342-40BB-8A92-1DA3A75D5012}"/>
              </a:ext>
            </a:extLst>
          </p:cNvPr>
          <p:cNvSpPr/>
          <p:nvPr/>
        </p:nvSpPr>
        <p:spPr>
          <a:xfrm>
            <a:off x="838200" y="1591957"/>
            <a:ext cx="46587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UE is configured with 4 FR2 cells and one common MG for both FR1 and FR2 cells</a:t>
            </a:r>
          </a:p>
        </p:txBody>
      </p: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4015E5DD-0E79-4465-ABFF-AA58F8611A14}"/>
              </a:ext>
            </a:extLst>
          </p:cNvPr>
          <p:cNvCxnSpPr>
            <a:cxnSpLocks/>
          </p:cNvCxnSpPr>
          <p:nvPr/>
        </p:nvCxnSpPr>
        <p:spPr>
          <a:xfrm>
            <a:off x="1097348" y="6600110"/>
            <a:ext cx="1220134" cy="0"/>
          </a:xfrm>
          <a:prstGeom prst="straightConnector1">
            <a:avLst/>
          </a:prstGeom>
          <a:ln w="6350" cap="rnd">
            <a:solidFill>
              <a:schemeClr val="tx1"/>
            </a:solidFill>
            <a:round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Rectangle 171">
            <a:extLst>
              <a:ext uri="{FF2B5EF4-FFF2-40B4-BE49-F238E27FC236}">
                <a16:creationId xmlns:a16="http://schemas.microsoft.com/office/drawing/2014/main" id="{AEA5795A-0CFE-4D2B-A7E4-5EB968B4B979}"/>
              </a:ext>
            </a:extLst>
          </p:cNvPr>
          <p:cNvSpPr/>
          <p:nvPr/>
        </p:nvSpPr>
        <p:spPr>
          <a:xfrm>
            <a:off x="1126542" y="6374975"/>
            <a:ext cx="41389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dirty="0"/>
              <a:t>6ms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40BFB3EA-527B-4961-B0B6-9A4268C74CFC}"/>
              </a:ext>
            </a:extLst>
          </p:cNvPr>
          <p:cNvSpPr/>
          <p:nvPr/>
        </p:nvSpPr>
        <p:spPr>
          <a:xfrm>
            <a:off x="1488750" y="6604084"/>
            <a:ext cx="48282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dirty="0"/>
              <a:t>40ms</a:t>
            </a:r>
          </a:p>
        </p:txBody>
      </p: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64FD03A1-F6AC-4D32-BE98-AA6F89F8BEB6}"/>
              </a:ext>
            </a:extLst>
          </p:cNvPr>
          <p:cNvCxnSpPr>
            <a:cxnSpLocks/>
          </p:cNvCxnSpPr>
          <p:nvPr/>
        </p:nvCxnSpPr>
        <p:spPr>
          <a:xfrm>
            <a:off x="7125474" y="6374975"/>
            <a:ext cx="191193" cy="0"/>
          </a:xfrm>
          <a:prstGeom prst="straightConnector1">
            <a:avLst/>
          </a:prstGeom>
          <a:ln w="6350" cap="rnd">
            <a:solidFill>
              <a:schemeClr val="tx1"/>
            </a:solidFill>
            <a:round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63319673-F0F8-4A97-8F24-724871ADF270}"/>
              </a:ext>
            </a:extLst>
          </p:cNvPr>
          <p:cNvCxnSpPr>
            <a:cxnSpLocks/>
          </p:cNvCxnSpPr>
          <p:nvPr/>
        </p:nvCxnSpPr>
        <p:spPr>
          <a:xfrm>
            <a:off x="7125474" y="6600110"/>
            <a:ext cx="1220134" cy="0"/>
          </a:xfrm>
          <a:prstGeom prst="straightConnector1">
            <a:avLst/>
          </a:prstGeom>
          <a:ln w="6350" cap="rnd">
            <a:solidFill>
              <a:schemeClr val="tx1"/>
            </a:solidFill>
            <a:round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Rectangle 176">
            <a:extLst>
              <a:ext uri="{FF2B5EF4-FFF2-40B4-BE49-F238E27FC236}">
                <a16:creationId xmlns:a16="http://schemas.microsoft.com/office/drawing/2014/main" id="{136932EA-2680-424D-AA9E-9F1CB843DDFC}"/>
              </a:ext>
            </a:extLst>
          </p:cNvPr>
          <p:cNvSpPr/>
          <p:nvPr/>
        </p:nvSpPr>
        <p:spPr>
          <a:xfrm>
            <a:off x="7516876" y="6604084"/>
            <a:ext cx="48282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dirty="0"/>
              <a:t>40ms</a:t>
            </a: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584166EA-07F6-44C1-BFA1-BB637200BB4E}"/>
              </a:ext>
            </a:extLst>
          </p:cNvPr>
          <p:cNvSpPr/>
          <p:nvPr/>
        </p:nvSpPr>
        <p:spPr>
          <a:xfrm>
            <a:off x="6959828" y="6374975"/>
            <a:ext cx="51648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dirty="0"/>
              <a:t>1.5ms</a:t>
            </a:r>
          </a:p>
        </p:txBody>
      </p:sp>
      <p:cxnSp>
        <p:nvCxnSpPr>
          <p:cNvPr id="180" name="Straight Arrow Connector 179">
            <a:extLst>
              <a:ext uri="{FF2B5EF4-FFF2-40B4-BE49-F238E27FC236}">
                <a16:creationId xmlns:a16="http://schemas.microsoft.com/office/drawing/2014/main" id="{46281466-A42A-4413-8FDD-1020C74C463A}"/>
              </a:ext>
            </a:extLst>
          </p:cNvPr>
          <p:cNvCxnSpPr>
            <a:cxnSpLocks/>
          </p:cNvCxnSpPr>
          <p:nvPr/>
        </p:nvCxnSpPr>
        <p:spPr>
          <a:xfrm>
            <a:off x="1072824" y="2673224"/>
            <a:ext cx="463210" cy="0"/>
          </a:xfrm>
          <a:prstGeom prst="straightConnector1">
            <a:avLst/>
          </a:prstGeom>
          <a:ln w="6350" cap="rnd">
            <a:solidFill>
              <a:schemeClr val="tx1"/>
            </a:solidFill>
            <a:round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Rectangle 180">
            <a:extLst>
              <a:ext uri="{FF2B5EF4-FFF2-40B4-BE49-F238E27FC236}">
                <a16:creationId xmlns:a16="http://schemas.microsoft.com/office/drawing/2014/main" id="{2C17B5DA-D28E-43A8-B346-7A8807C4D34E}"/>
              </a:ext>
            </a:extLst>
          </p:cNvPr>
          <p:cNvSpPr/>
          <p:nvPr/>
        </p:nvSpPr>
        <p:spPr>
          <a:xfrm>
            <a:off x="878402" y="2283905"/>
            <a:ext cx="86113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dirty="0"/>
              <a:t>MG for </a:t>
            </a:r>
          </a:p>
          <a:p>
            <a:pPr algn="ctr"/>
            <a:r>
              <a:rPr lang="en-US" sz="1050" dirty="0"/>
              <a:t>FR1 and FR2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B4FEF88A-F68F-4E74-A9D8-46CCAC4C6179}"/>
              </a:ext>
            </a:extLst>
          </p:cNvPr>
          <p:cNvSpPr/>
          <p:nvPr/>
        </p:nvSpPr>
        <p:spPr>
          <a:xfrm>
            <a:off x="4560699" y="3256559"/>
            <a:ext cx="19165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15% loss on FR2</a:t>
            </a:r>
          </a:p>
          <a:p>
            <a:r>
              <a:rPr lang="en-US" sz="1600" dirty="0">
                <a:solidFill>
                  <a:srgbClr val="FF0000"/>
                </a:solidFill>
              </a:rPr>
              <a:t>with MG#0</a:t>
            </a:r>
          </a:p>
        </p:txBody>
      </p:sp>
      <p:sp>
        <p:nvSpPr>
          <p:cNvPr id="183" name="Arrow: Down 182">
            <a:extLst>
              <a:ext uri="{FF2B5EF4-FFF2-40B4-BE49-F238E27FC236}">
                <a16:creationId xmlns:a16="http://schemas.microsoft.com/office/drawing/2014/main" id="{3E86C7E6-12E1-4696-AF5B-D52A004E9881}"/>
              </a:ext>
            </a:extLst>
          </p:cNvPr>
          <p:cNvSpPr/>
          <p:nvPr/>
        </p:nvSpPr>
        <p:spPr>
          <a:xfrm rot="16200000">
            <a:off x="4162574" y="3431827"/>
            <a:ext cx="514674" cy="353588"/>
          </a:xfrm>
          <a:prstGeom prst="downArrow">
            <a:avLst>
              <a:gd name="adj1" fmla="val 60008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100" dirty="0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4E313030-1393-4B19-8E5A-9669C0A3B028}"/>
              </a:ext>
            </a:extLst>
          </p:cNvPr>
          <p:cNvCxnSpPr>
            <a:cxnSpLocks/>
          </p:cNvCxnSpPr>
          <p:nvPr/>
        </p:nvCxnSpPr>
        <p:spPr>
          <a:xfrm>
            <a:off x="7052046" y="3307241"/>
            <a:ext cx="491754" cy="0"/>
          </a:xfrm>
          <a:prstGeom prst="straightConnector1">
            <a:avLst/>
          </a:prstGeom>
          <a:ln w="6350" cap="rnd">
            <a:solidFill>
              <a:schemeClr val="tx1"/>
            </a:solidFill>
            <a:round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>
            <a:extLst>
              <a:ext uri="{FF2B5EF4-FFF2-40B4-BE49-F238E27FC236}">
                <a16:creationId xmlns:a16="http://schemas.microsoft.com/office/drawing/2014/main" id="{1196CAD7-BAC2-41E0-8902-F3B2FE8B6DA4}"/>
              </a:ext>
            </a:extLst>
          </p:cNvPr>
          <p:cNvCxnSpPr>
            <a:cxnSpLocks/>
          </p:cNvCxnSpPr>
          <p:nvPr/>
        </p:nvCxnSpPr>
        <p:spPr>
          <a:xfrm>
            <a:off x="7052046" y="3573941"/>
            <a:ext cx="2412078" cy="0"/>
          </a:xfrm>
          <a:prstGeom prst="straightConnector1">
            <a:avLst/>
          </a:prstGeom>
          <a:ln w="6350" cap="rnd">
            <a:solidFill>
              <a:schemeClr val="tx1"/>
            </a:solidFill>
            <a:round/>
            <a:headEnd type="arrow" w="sm" len="sm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85">
            <a:extLst>
              <a:ext uri="{FF2B5EF4-FFF2-40B4-BE49-F238E27FC236}">
                <a16:creationId xmlns:a16="http://schemas.microsoft.com/office/drawing/2014/main" id="{0FC07A0B-DA26-4238-B63B-8CA31C23C52D}"/>
              </a:ext>
            </a:extLst>
          </p:cNvPr>
          <p:cNvSpPr/>
          <p:nvPr/>
        </p:nvSpPr>
        <p:spPr>
          <a:xfrm>
            <a:off x="8017284" y="3577915"/>
            <a:ext cx="48282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dirty="0"/>
              <a:t>80ms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5DB78FB1-5B5A-40C5-957F-009393616C1F}"/>
              </a:ext>
            </a:extLst>
          </p:cNvPr>
          <p:cNvSpPr/>
          <p:nvPr/>
        </p:nvSpPr>
        <p:spPr>
          <a:xfrm>
            <a:off x="7084149" y="3307241"/>
            <a:ext cx="41389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50" dirty="0"/>
              <a:t>6ms</a:t>
            </a: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3C659A24-EAB1-4EE2-B9C8-56DA384F00CF}"/>
              </a:ext>
            </a:extLst>
          </p:cNvPr>
          <p:cNvSpPr/>
          <p:nvPr/>
        </p:nvSpPr>
        <p:spPr>
          <a:xfrm>
            <a:off x="9945442" y="3256559"/>
            <a:ext cx="2148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3.75% loss on FR2</a:t>
            </a:r>
          </a:p>
          <a:p>
            <a:r>
              <a:rPr lang="en-US" sz="1600" dirty="0">
                <a:solidFill>
                  <a:srgbClr val="FF0000"/>
                </a:solidFill>
              </a:rPr>
              <a:t>with MG#21</a:t>
            </a:r>
          </a:p>
        </p:txBody>
      </p:sp>
      <p:sp>
        <p:nvSpPr>
          <p:cNvPr id="194" name="Arrow: Down 193">
            <a:extLst>
              <a:ext uri="{FF2B5EF4-FFF2-40B4-BE49-F238E27FC236}">
                <a16:creationId xmlns:a16="http://schemas.microsoft.com/office/drawing/2014/main" id="{CDBA0C2F-F19A-4CE4-A7FF-2F2F925F5DCA}"/>
              </a:ext>
            </a:extLst>
          </p:cNvPr>
          <p:cNvSpPr/>
          <p:nvPr/>
        </p:nvSpPr>
        <p:spPr>
          <a:xfrm rot="16200000">
            <a:off x="9547317" y="3431827"/>
            <a:ext cx="514674" cy="353588"/>
          </a:xfrm>
          <a:prstGeom prst="downArrow">
            <a:avLst>
              <a:gd name="adj1" fmla="val 60008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sz="1100" dirty="0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A529BBF2-466E-4B66-B977-6AA6AD7C783B}"/>
              </a:ext>
            </a:extLst>
          </p:cNvPr>
          <p:cNvSpPr/>
          <p:nvPr/>
        </p:nvSpPr>
        <p:spPr>
          <a:xfrm>
            <a:off x="6848884" y="1591957"/>
            <a:ext cx="46587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UE is configured with 4 FR2 cells and one MG for each FR</a:t>
            </a:r>
          </a:p>
        </p:txBody>
      </p:sp>
    </p:spTree>
    <p:extLst>
      <p:ext uri="{BB962C8B-B14F-4D97-AF65-F5344CB8AC3E}">
        <p14:creationId xmlns:p14="http://schemas.microsoft.com/office/powerpoint/2010/main" val="4101167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13195</TotalTime>
  <Words>1063</Words>
  <Application>Microsoft Office PowerPoint</Application>
  <PresentationFormat>Widescreen</PresentationFormat>
  <Paragraphs>79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Qualcomm Office Regular</vt:lpstr>
      <vt:lpstr>Arial</vt:lpstr>
      <vt:lpstr>Calibri</vt:lpstr>
      <vt:lpstr>Calibri Light</vt:lpstr>
      <vt:lpstr>Microsoft Sans Serif</vt:lpstr>
      <vt:lpstr>Office Theme</vt:lpstr>
      <vt:lpstr>Capability for per FR groups</vt:lpstr>
      <vt:lpstr>Issue of Rel-15 “per-FR gap” capability (1)  </vt:lpstr>
      <vt:lpstr>Issue of Rel-15 “per-FR gap” capability (2) </vt:lpstr>
      <vt:lpstr>RAN4 Background (1)</vt:lpstr>
      <vt:lpstr> RAN4 Background (2) </vt:lpstr>
      <vt:lpstr>Proposal</vt:lpstr>
      <vt:lpstr>Annex</vt:lpstr>
      <vt:lpstr>Benefit to NW/UE from the new “per-BC based per-FR gap” capability</vt:lpstr>
      <vt:lpstr>Benefit to NW/UE from the new “per-BC based per-FR gap” capability</vt:lpstr>
      <vt:lpstr>RAN4 Discussion and Conclusion 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Test cases for MR-DC Idle mode CA measurements</dc:title>
  <dc:creator>Nokia</dc:creator>
  <cp:lastModifiedBy>Valentin Gheorghiu</cp:lastModifiedBy>
  <cp:revision>114</cp:revision>
  <dcterms:created xsi:type="dcterms:W3CDTF">2020-11-10T12:49:21Z</dcterms:created>
  <dcterms:modified xsi:type="dcterms:W3CDTF">2021-06-07T21:40:52Z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1610951929</vt:lpwstr>
  </property>
</Properties>
</file>