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2021-06-07</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1111111111111111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085442" y="277973"/>
            <a:ext cx="22872685" cy="8171462"/>
          </a:xfrm>
          <a:prstGeom prst="rect">
            <a:avLst/>
          </a:prstGeom>
          <a:noFill/>
          <a:ln w="9525">
            <a:noFill/>
            <a:miter lim="800000"/>
          </a:ln>
          <a:effectLst/>
        </p:spPr>
        <p:txBody>
          <a:bodyPr vert="horz" wrap="square" lIns="243834" tIns="121917" rIns="243834" bIns="121917" numCol="1" anchor="ctr" anchorCtr="0" compatLnSpc="1">
            <a:spAutoFit/>
          </a:bodyPr>
          <a:lstStyle/>
          <a:p>
            <a:pPr algn="l" hangingPunct="1"/>
            <a:r>
              <a:rPr lang="en-GB" altLang="zh-CN" b="1" dirty="0" smtClean="0"/>
              <a:t>3GPP TSG RAN Meeting #92-e						                           	</a:t>
            </a:r>
            <a:r>
              <a:rPr lang="en-GB" altLang="zh-CN" b="1" dirty="0" smtClean="0"/>
              <a:t>RP-211285</a:t>
            </a:r>
            <a:endParaRPr lang="zh-CN" altLang="zh-CN" dirty="0" smtClean="0"/>
          </a:p>
          <a:p>
            <a:pPr algn="l"/>
            <a:r>
              <a:rPr lang="en-GB" altLang="zh-CN" b="1" dirty="0" smtClean="0"/>
              <a:t>Electronic Meeting, June 14 - 18, 2021</a:t>
            </a:r>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6181344"/>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4000" dirty="0" smtClean="0"/>
          </a:p>
          <a:p>
            <a:pPr hangingPunct="0">
              <a:buNone/>
            </a:pPr>
            <a:r>
              <a:rPr lang="en-US" altLang="zh-CN" sz="4800" b="1" dirty="0" smtClean="0"/>
              <a:t> Proposal: A separate ATG WI led by RAN4 in Rel-17</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293549" y="7924800"/>
            <a:ext cx="24384000" cy="4909030"/>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3700" b="1" dirty="0" smtClean="0">
                <a:latin typeface="微软雅黑" panose="020B0503020204020204" charset="-122"/>
                <a:ea typeface="微软雅黑" panose="020B0503020204020204" charset="-122"/>
                <a:cs typeface="微软雅黑" panose="020B0503020204020204" charset="-122"/>
              </a:rPr>
              <a:t>Objectives: </a:t>
            </a:r>
            <a:r>
              <a:rPr lang="en-US" altLang="zh-CN" sz="3700" b="1" dirty="0" smtClean="0">
                <a:latin typeface="微软雅黑" panose="020B0503020204020204" charset="-122"/>
                <a:ea typeface="微软雅黑" panose="020B0503020204020204" charset="-122"/>
                <a:cs typeface="微软雅黑" panose="020B0503020204020204" charset="-122"/>
              </a:rPr>
              <a:t>RRM/</a:t>
            </a:r>
            <a:r>
              <a:rPr lang="en-US" altLang="zh-CN" sz="3700" b="1" dirty="0" err="1" smtClean="0">
                <a:latin typeface="微软雅黑" panose="020B0503020204020204" charset="-122"/>
                <a:ea typeface="微软雅黑" panose="020B0503020204020204" charset="-122"/>
                <a:cs typeface="微软雅黑" panose="020B0503020204020204" charset="-122"/>
              </a:rPr>
              <a:t>Demod</a:t>
            </a:r>
            <a:r>
              <a:rPr lang="en-US" altLang="zh-CN" sz="3700" b="1" dirty="0" smtClean="0">
                <a:latin typeface="微软雅黑" panose="020B0503020204020204" charset="-122"/>
                <a:ea typeface="微软雅黑" panose="020B0503020204020204" charset="-122"/>
                <a:cs typeface="微软雅黑" panose="020B0503020204020204" charset="-122"/>
              </a:rPr>
              <a:t> requirements</a:t>
            </a: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3200" dirty="0" smtClean="0">
                <a:solidFill>
                  <a:schemeClr val="tx1"/>
                </a:solidFill>
                <a:latin typeface="Gill Sans Light (正文)"/>
                <a:ea typeface="宋体" pitchFamily="2" charset="-122"/>
                <a:cs typeface="Arial" pitchFamily="34" charset="0"/>
              </a:rPr>
              <a:t>Indentify and specify RRM/</a:t>
            </a:r>
            <a:r>
              <a:rPr lang="en-GB" altLang="zh-CN" sz="3200" dirty="0" err="1" smtClean="0">
                <a:solidFill>
                  <a:schemeClr val="tx1"/>
                </a:solidFill>
                <a:latin typeface="Gill Sans Light (正文)"/>
                <a:ea typeface="宋体" pitchFamily="2" charset="-122"/>
                <a:cs typeface="Arial" pitchFamily="34" charset="0"/>
              </a:rPr>
              <a:t>Demod</a:t>
            </a:r>
            <a:r>
              <a:rPr lang="en-GB" altLang="zh-CN" sz="3200" dirty="0" smtClean="0">
                <a:solidFill>
                  <a:schemeClr val="tx1"/>
                </a:solidFill>
                <a:latin typeface="Gill Sans Light (正文)"/>
                <a:ea typeface="宋体" pitchFamily="2" charset="-122"/>
                <a:cs typeface="Arial" pitchFamily="34" charset="0"/>
              </a:rPr>
              <a:t> requirements for ATG, starting once the Rel-17 NTN WI has progressed sufficiently and taking into account the decisions/outcome of Rel-17 NTN work item.</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core requirements for ATG UE. [RAN4]</a:t>
            </a:r>
            <a:endParaRPr lang="en-GB" altLang="zh-CN" sz="3200" dirty="0" smtClean="0">
              <a:solidFill>
                <a:schemeClr val="tx1"/>
              </a:solidFill>
              <a:latin typeface="Gill Sans Light (正文)"/>
              <a:ea typeface="宋体" pitchFamily="2" charset="-122"/>
              <a:cs typeface="宋体" pitchFamily="2" charset="-122"/>
            </a:endParaRPr>
          </a:p>
          <a:p>
            <a:pPr marL="1219170" lvl="7"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Considering the different nature of ATG UEs and their view of the network, increased cell sizes and other relevant aspects.</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RRM performance requirements and test cases for ATG UE type. [RAN4]</a:t>
            </a:r>
            <a:endParaRPr lang="en-GB" altLang="zh-CN" sz="3200" dirty="0" smtClean="0">
              <a:solidFill>
                <a:schemeClr val="tx1"/>
              </a:solidFill>
              <a:latin typeface="Gill Sans Light (正文)"/>
              <a:ea typeface="宋体" pitchFamily="2" charset="-122"/>
              <a:cs typeface="宋体" pitchFamily="2" charset="-122"/>
            </a:endParaRPr>
          </a:p>
          <a:p>
            <a:pPr lvl="6" algn="l" defTabSz="2438339" eaLnBrk="0" fontAlgn="base">
              <a:spcBef>
                <a:spcPct val="0"/>
              </a:spcBef>
              <a:spcAft>
                <a:spcPct val="0"/>
              </a:spcAft>
              <a:buFontTx/>
              <a:buChar char="•"/>
            </a:pPr>
            <a:r>
              <a:rPr lang="en-GB" altLang="zh-CN" sz="3200" dirty="0" smtClean="0">
                <a:solidFill>
                  <a:schemeClr val="tx1"/>
                </a:solidFill>
                <a:latin typeface="Gill Sans Light (正文)"/>
                <a:ea typeface="宋体" pitchFamily="2" charset="-122"/>
                <a:cs typeface="Arial" pitchFamily="34" charset="0"/>
              </a:rPr>
              <a:t>    Demodulation performance requirements and test cases for ATG UE/BS. [RAN4]</a:t>
            </a:r>
            <a:endParaRPr lang="en-GB" altLang="zh-CN" sz="3200" dirty="0" smtClean="0">
              <a:solidFill>
                <a:schemeClr val="tx1"/>
              </a:solidFill>
              <a:latin typeface="Gill Sans Light (正文)"/>
              <a:ea typeface="宋体" pitchFamily="2" charset="-122"/>
              <a:cs typeface="宋体" pitchFamily="2" charset="-122"/>
            </a:endParaRPr>
          </a:p>
        </p:txBody>
      </p:sp>
      <p:sp>
        <p:nvSpPr>
          <p:cNvPr id="8" name="文本占位符 2"/>
          <p:cNvSpPr>
            <a:spLocks noGrp="1"/>
          </p:cNvSpPr>
          <p:nvPr>
            <p:ph type="body" idx="1"/>
          </p:nvPr>
        </p:nvSpPr>
        <p:spPr>
          <a:xfrm>
            <a:off x="504226" y="-316524"/>
            <a:ext cx="24287037" cy="9519139"/>
          </a:xfrm>
        </p:spPr>
        <p:txBody>
          <a:bodyPr>
            <a:normAutofit fontScale="47500" lnSpcReduction="20000"/>
          </a:bodyPr>
          <a:lstStyle/>
          <a:p>
            <a:pPr hangingPunct="0">
              <a:spcBef>
                <a:spcPts val="0"/>
              </a:spcBef>
              <a:buNone/>
            </a:pPr>
            <a:endParaRPr lang="en-GB"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sz="7800" b="1" dirty="0" smtClean="0">
                <a:latin typeface="微软雅黑" panose="020B0503020204020204" charset="-122"/>
                <a:ea typeface="微软雅黑" panose="020B0503020204020204" charset="-122"/>
                <a:cs typeface="微软雅黑" panose="020B0503020204020204" charset="-122"/>
              </a:rPr>
              <a:t>Objectives: </a:t>
            </a:r>
            <a:r>
              <a:rPr lang="en-US" altLang="zh-CN" sz="7800" b="1" dirty="0" smtClean="0">
                <a:latin typeface="微软雅黑" panose="020B0503020204020204" charset="-122"/>
                <a:ea typeface="微软雅黑" panose="020B0503020204020204" charset="-122"/>
                <a:cs typeface="微软雅黑" panose="020B0503020204020204" charset="-122"/>
              </a:rPr>
              <a:t>ATG scenarios and RF requirements</a:t>
            </a:r>
            <a:endParaRPr lang="zh-CN" altLang="zh-CN" sz="7800" b="1" dirty="0" smtClean="0">
              <a:latin typeface="微软雅黑" panose="020B0503020204020204" charset="-122"/>
              <a:ea typeface="微软雅黑" panose="020B0503020204020204" charset="-122"/>
              <a:cs typeface="微软雅黑" panose="020B0503020204020204" charset="-122"/>
            </a:endParaRPr>
          </a:p>
          <a:p>
            <a:pPr>
              <a:spcBef>
                <a:spcPts val="0"/>
              </a:spcBef>
              <a:buNone/>
            </a:pPr>
            <a:r>
              <a:rPr lang="en-GB" altLang="zh-CN" dirty="0" smtClean="0"/>
              <a:t>Specify features to core specifications of RF requirements for coexistence between ATG and IMT terrestrial network [RAN4]</a:t>
            </a:r>
            <a:endParaRPr lang="zh-CN" altLang="zh-CN" sz="2000" dirty="0" smtClean="0"/>
          </a:p>
          <a:p>
            <a:pPr lvl="0">
              <a:spcBef>
                <a:spcPts val="0"/>
              </a:spcBef>
            </a:pPr>
            <a:r>
              <a:rPr lang="en-GB" altLang="zh-CN" dirty="0" smtClean="0"/>
              <a:t>Identify key characteristics where it is absolutely necessary to differentiate ATG BS and UEs from ground based BS and UEs</a:t>
            </a:r>
            <a:endParaRPr lang="zh-CN" altLang="zh-CN" sz="2000" dirty="0" smtClean="0"/>
          </a:p>
          <a:p>
            <a:pPr lvl="1">
              <a:spcBef>
                <a:spcPts val="0"/>
              </a:spcBef>
            </a:pPr>
            <a:r>
              <a:rPr lang="en-GB" altLang="zh-CN" dirty="0" smtClean="0"/>
              <a:t>Aim to reuse existing requirements for BS and UE where possible. </a:t>
            </a:r>
            <a:endParaRPr lang="zh-CN" altLang="zh-CN" sz="2000" dirty="0" smtClean="0"/>
          </a:p>
          <a:p>
            <a:pPr lvl="0">
              <a:spcBef>
                <a:spcPts val="0"/>
              </a:spcBef>
            </a:pPr>
            <a:r>
              <a:rPr lang="en-GB" altLang="zh-CN" dirty="0" smtClean="0"/>
              <a:t>Study and specify the framework how ATG core requirements are defined.</a:t>
            </a:r>
            <a:endParaRPr lang="zh-CN" altLang="zh-CN" sz="2000" dirty="0" smtClean="0"/>
          </a:p>
          <a:p>
            <a:pPr lvl="1">
              <a:spcBef>
                <a:spcPts val="0"/>
              </a:spcBef>
            </a:pPr>
            <a:r>
              <a:rPr lang="en-GB" altLang="zh-CN" dirty="0" smtClean="0"/>
              <a:t>This includes identifying whether the requirements are captured within the existing specifications or new specifications are created.</a:t>
            </a:r>
            <a:endParaRPr lang="zh-CN" altLang="zh-CN" sz="2000" dirty="0" smtClean="0"/>
          </a:p>
          <a:p>
            <a:pPr lvl="1">
              <a:spcBef>
                <a:spcPts val="0"/>
              </a:spcBef>
            </a:pPr>
            <a:r>
              <a:rPr lang="en-GB" altLang="zh-CN" dirty="0" smtClean="0"/>
              <a:t>Determine whether conducted, OTA or both types of requirement are required for both the BS and UE</a:t>
            </a:r>
          </a:p>
          <a:p>
            <a:pPr lvl="0">
              <a:spcBef>
                <a:spcPts val="0"/>
              </a:spcBef>
            </a:pPr>
            <a:r>
              <a:rPr lang="en-GB" altLang="zh-CN" dirty="0" smtClean="0"/>
              <a:t>Identify the FR1 potential band(s) to be used as example for ATG</a:t>
            </a:r>
            <a:endParaRPr lang="zh-CN" altLang="zh-CN" sz="2000" dirty="0" smtClean="0"/>
          </a:p>
          <a:p>
            <a:pPr lvl="0">
              <a:spcBef>
                <a:spcPts val="0"/>
              </a:spcBef>
            </a:pPr>
            <a:r>
              <a:rPr lang="en-GB" altLang="zh-CN" dirty="0" smtClean="0"/>
              <a:t>Perform FR1 co-existence evaluation for ATG network (e.g. ACLR, ACS)</a:t>
            </a:r>
            <a:endParaRPr lang="zh-CN" altLang="zh-CN" sz="2000" dirty="0" smtClean="0"/>
          </a:p>
          <a:p>
            <a:pPr lvl="0">
              <a:spcBef>
                <a:spcPts val="0"/>
              </a:spcBef>
            </a:pPr>
            <a:r>
              <a:rPr lang="en-GB" altLang="zh-CN" dirty="0" smtClean="0"/>
              <a:t>Specify new UE/BS type(s) for ATG network if necessary</a:t>
            </a:r>
            <a:endParaRPr lang="zh-CN" altLang="zh-CN" sz="2000" dirty="0" smtClean="0"/>
          </a:p>
          <a:p>
            <a:pPr lvl="1">
              <a:spcBef>
                <a:spcPts val="0"/>
              </a:spcBef>
            </a:pPr>
            <a:r>
              <a:rPr lang="en-GB" altLang="zh-CN" dirty="0" smtClean="0"/>
              <a:t>Taking into account identified differences between ATG and ground based systems</a:t>
            </a:r>
            <a:endParaRPr lang="zh-CN" altLang="zh-CN" sz="2000" dirty="0" smtClean="0"/>
          </a:p>
          <a:p>
            <a:pPr lvl="0">
              <a:spcBef>
                <a:spcPts val="0"/>
              </a:spcBef>
            </a:pPr>
            <a:r>
              <a:rPr lang="en-GB" altLang="zh-CN" dirty="0" smtClean="0"/>
              <a:t>Specify RF requirements for ATG UE/BS</a:t>
            </a:r>
            <a:endParaRPr lang="zh-CN" altLang="zh-CN" dirty="0" smtClean="0"/>
          </a:p>
          <a:p>
            <a:pPr lvl="1">
              <a:spcBef>
                <a:spcPts val="0"/>
              </a:spcBef>
            </a:pPr>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dirty="0" smtClean="0"/>
          </a:p>
          <a:p>
            <a:pPr lvl="0">
              <a:spcBef>
                <a:spcPts val="0"/>
              </a:spcBef>
            </a:pPr>
            <a:r>
              <a:rPr lang="en-GB" altLang="zh-CN" dirty="0" smtClean="0"/>
              <a:t>Specify test procedures for ATG BS conformance testing</a:t>
            </a:r>
            <a:endParaRPr lang="zh-CN" altLang="zh-CN" dirty="0" smtClean="0"/>
          </a:p>
          <a:p>
            <a:pPr lvl="1">
              <a:spcBef>
                <a:spcPts val="0"/>
              </a:spcBef>
            </a:pPr>
            <a:r>
              <a:rPr lang="en-GB" altLang="zh-CN" dirty="0" smtClean="0"/>
              <a:t>Determine at an early phase whether conducted, OTA or both types of testing are needed</a:t>
            </a:r>
            <a:endParaRPr lang="zh-CN" altLang="zh-CN"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TotalTime>
  <Words>645</Words>
  <Application>Microsoft Office PowerPoint</Application>
  <PresentationFormat>自定义</PresentationFormat>
  <Paragraphs>96</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11</cp:revision>
  <dcterms:modified xsi:type="dcterms:W3CDTF">2021-06-07T01:38:31Z</dcterms:modified>
  <cp:category/>
</cp:coreProperties>
</file>