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6" r:id="rId5"/>
    <p:sldId id="265" r:id="rId6"/>
    <p:sldId id="268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ffar, Munira" initials="JM" lastIdx="3" clrIdx="0">
    <p:extLst>
      <p:ext uri="{19B8F6BF-5375-455C-9EA6-DF929625EA0E}">
        <p15:presenceInfo xmlns:p15="http://schemas.microsoft.com/office/powerpoint/2012/main" userId="S::Munira.Jaffar@hughes.com::04055942-5c4a-42e7-96e7-8ac0dda98f6e" providerId="AD"/>
      </p:ext>
    </p:extLst>
  </p:cmAuthor>
  <p:cmAuthor id="2" name="Fred Mills" initials="FM" lastIdx="3" clrIdx="1">
    <p:extLst>
      <p:ext uri="{19B8F6BF-5375-455C-9EA6-DF929625EA0E}">
        <p15:presenceInfo xmlns:p15="http://schemas.microsoft.com/office/powerpoint/2012/main" userId="8e2f6d2ec96a02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C1D40C-7A8A-4EA9-8DEB-EDD68ABBBB03}" v="8" dt="2021-06-07T20:02:33.3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3" d="100"/>
          <a:sy n="93" d="100"/>
        </p:scale>
        <p:origin x="5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E8C1D40C-7A8A-4EA9-8DEB-EDD68ABBBB03}"/>
    <pc:docChg chg="custSel modSld">
      <pc:chgData name="Jaffar, Munira" userId="04055942-5c4a-42e7-96e7-8ac0dda98f6e" providerId="ADAL" clId="{E8C1D40C-7A8A-4EA9-8DEB-EDD68ABBBB03}" dt="2021-06-07T21:12:22.432" v="157" actId="1076"/>
      <pc:docMkLst>
        <pc:docMk/>
      </pc:docMkLst>
      <pc:sldChg chg="modSp">
        <pc:chgData name="Jaffar, Munira" userId="04055942-5c4a-42e7-96e7-8ac0dda98f6e" providerId="ADAL" clId="{E8C1D40C-7A8A-4EA9-8DEB-EDD68ABBBB03}" dt="2021-06-07T21:12:22.432" v="157" actId="1076"/>
        <pc:sldMkLst>
          <pc:docMk/>
          <pc:sldMk cId="4118955353" sldId="256"/>
        </pc:sldMkLst>
        <pc:spChg chg="mod">
          <ac:chgData name="Jaffar, Munira" userId="04055942-5c4a-42e7-96e7-8ac0dda98f6e" providerId="ADAL" clId="{E8C1D40C-7A8A-4EA9-8DEB-EDD68ABBBB03}" dt="2021-06-07T21:12:22.432" v="157" actId="1076"/>
          <ac:spMkLst>
            <pc:docMk/>
            <pc:sldMk cId="4118955353" sldId="256"/>
            <ac:spMk id="5" creationId="{649A4101-2CD6-4199-8D53-1D872B1B25E3}"/>
          </ac:spMkLst>
        </pc:spChg>
      </pc:sldChg>
      <pc:sldChg chg="modSp">
        <pc:chgData name="Jaffar, Munira" userId="04055942-5c4a-42e7-96e7-8ac0dda98f6e" providerId="ADAL" clId="{E8C1D40C-7A8A-4EA9-8DEB-EDD68ABBBB03}" dt="2021-06-03T17:38:06.747" v="7" actId="1076"/>
        <pc:sldMkLst>
          <pc:docMk/>
          <pc:sldMk cId="974240660" sldId="267"/>
        </pc:sldMkLst>
        <pc:spChg chg="mod">
          <ac:chgData name="Jaffar, Munira" userId="04055942-5c4a-42e7-96e7-8ac0dda98f6e" providerId="ADAL" clId="{E8C1D40C-7A8A-4EA9-8DEB-EDD68ABBBB03}" dt="2021-06-03T17:38:06.747" v="7" actId="1076"/>
          <ac:spMkLst>
            <pc:docMk/>
            <pc:sldMk cId="974240660" sldId="267"/>
            <ac:spMk id="3" creationId="{00000000-0000-0000-0000-000000000000}"/>
          </ac:spMkLst>
        </pc:spChg>
      </pc:sldChg>
      <pc:sldChg chg="modSp">
        <pc:chgData name="Jaffar, Munira" userId="04055942-5c4a-42e7-96e7-8ac0dda98f6e" providerId="ADAL" clId="{E8C1D40C-7A8A-4EA9-8DEB-EDD68ABBBB03}" dt="2021-06-03T17:37:42.870" v="6" actId="6549"/>
        <pc:sldMkLst>
          <pc:docMk/>
          <pc:sldMk cId="3267952829" sldId="268"/>
        </pc:sldMkLst>
        <pc:spChg chg="mod">
          <ac:chgData name="Jaffar, Munira" userId="04055942-5c4a-42e7-96e7-8ac0dda98f6e" providerId="ADAL" clId="{E8C1D40C-7A8A-4EA9-8DEB-EDD68ABBBB03}" dt="2021-06-03T17:37:42.870" v="6" actId="6549"/>
          <ac:spMkLst>
            <pc:docMk/>
            <pc:sldMk cId="3267952829" sldId="268"/>
            <ac:spMk id="3" creationId="{69EB0902-5BB8-4DAF-BD53-813284660E2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ECE128-F656-4E71-A11D-7F5AA365BE07}" type="datetimeFigureOut">
              <a:rPr lang="en-US" smtClean="0"/>
              <a:t>6/7/2021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B55FF-DF9F-42AE-BB06-079BECEC270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37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022E6-61EF-48B9-BC94-872ADBAE2D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6466360-544A-48C9-A4E0-210C31DE5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54925-D0DD-49C7-B118-8B7AFED5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7D83-5026-44F4-B5FF-F0ADE0639CA1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C8124-4944-40B8-9D15-7C8DEDEC5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9A378-7DD1-447D-A21D-944FD03D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163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2806F-0BAD-484D-ADAD-019847833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D414-B0BF-451B-9796-78156992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BC4D6-7865-42A5-B7CF-F14867A1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9DF54-0095-496B-A35B-EB9884E305D1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7813-8B49-4309-8810-DA0C40D77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2DD8D-B9DA-481D-8906-0BE77BC36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98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702460-C0BF-4978-85B4-8223B417C2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771F93-3395-4F39-86D9-34DC7F049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256840-9E08-46D6-A825-ECF00A34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40737-9AD2-4750-A712-AA73D1D02F47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B0AE-6F60-4EF6-8542-DF36673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81D2D9-2CB4-4808-8341-D6EA0AB0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44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AB17D-5CFA-4014-8E14-213E3D47E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DAB7E-A386-40CC-9090-9EA0CC61A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6CC6C5-FB4A-4CD6-92F8-79923481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F046D-FE5C-4D23-847C-BB0CDE408B92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11D2E4-776B-4803-9475-EC55503D9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35779-54EE-4DCE-B0FB-3AE92E47B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441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6A6CE-2172-4D0E-83BA-924D204EA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3E3F4-C3C8-4FC5-815A-FDB8B8DD0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631C9-7D02-4C09-B127-994CCA6F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7EFB4-5C99-44D7-9369-8F67363A39E8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B1A02-E90A-44D3-825E-47587B358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1AD52-2E98-4DBC-8FC3-03CA52AE8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401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3D4C0-3C89-4FA4-B9D2-0C03B76BB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4B655-3483-470B-82B5-17B9A9D2C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3C74EB-A6B8-400C-A8B5-4CC8F8DF9C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904925-D056-4100-BA49-A9A69096D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3433F3-669A-4B19-B038-10E2CF9CA320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7AE580-0504-4393-9590-B11940F27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74E4B7-1C0E-4344-9D1E-E01F66C2D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037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DD220-6100-4F3D-B125-63CB75B10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F7238-5DDE-4C95-BF75-BF840C939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74BE09-91D3-4CB4-A76D-15513A0E1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4005A-1E27-40FB-B201-51A81A2F6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FF70B7-6D9C-4AC8-B6A0-E933FDEBA6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1758C52-F794-46EE-A129-B427C38D6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BD4D7-73CF-4ECB-B2DA-34E1C5D04800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748FB5-8B4A-44ED-AC64-F8EB97FA5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78E8AA-B892-439A-B81F-04903FD9E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3E689-1265-4DD6-BAEB-2DCBF955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4C9C1F-041E-472F-A5A7-8175755FF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DF44-BDCF-45E9-B569-05DFE20ACCD4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4B914-C304-4B5C-94B2-D19AB9DE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1E1B43-2AC5-43C2-A1D4-FB47AABC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507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902B-C07F-458B-99FD-169639986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62837-58C8-4948-9E77-EA32EA65DF4F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D39A1D-A916-441D-AE2E-6630FFE66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E66765-F844-4068-9273-1E8EE6E5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19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F03B5-4B08-40FD-ADCA-A587B346D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AAFEC-996A-494A-9EF8-2FA82A9A8F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07A971-96D9-4671-99C2-3261C3AFE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CCCF91-E337-43F3-9AAC-091D0FEC1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0AB48-FD45-45D4-AF74-E6625F10F947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574487-4491-4EC2-8617-A117C158A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8C61B3-62E4-48C0-B732-2432201E95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050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B0827-5480-45C8-9CE6-FD4E733A9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34E820-F7A1-4F5F-91ED-4E7EB79098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6D82A2-0B2B-4FAE-A8ED-E3A36222E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094E92-B9A1-4E67-A11C-2D5BA7759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4E0AE-B3F3-4C18-B987-4ECCAE68AD34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41789-E5D2-4024-A45F-C003C069F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0913A9-2D5B-4CF5-B11A-91369216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14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F4AAE51-56B2-4FBE-A171-A8192F6F0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30F901-38E1-4F7A-9C44-CA298249C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BD3F7-A125-4A7E-82C6-273B4C942E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A4253-C67E-436C-BD17-86306B1DD28C}" type="datetime1">
              <a:rPr lang="en-US" smtClean="0"/>
              <a:t>6/7/2021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F03AB-3178-4BA1-A7BA-5390ED30D5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66EC5-7B3A-4618-B87E-4CDA7AA52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58D4D-76B4-4F21-A473-10EE91B092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5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0E2D7E-7F50-4248-A2EF-3A2F219E8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2787" y="3093534"/>
            <a:ext cx="9144000" cy="1134316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rgbClr val="0000FF"/>
                </a:solidFill>
              </a:rPr>
              <a:t>NTN-IoT Proposed Way Forward</a:t>
            </a:r>
            <a:br>
              <a:rPr lang="en-US" sz="4800" dirty="0">
                <a:solidFill>
                  <a:srgbClr val="C00000"/>
                </a:solidFill>
              </a:rPr>
            </a:br>
            <a:endParaRPr lang="en-US" sz="4800" dirty="0">
              <a:solidFill>
                <a:srgbClr val="C0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318720-C85F-4369-8596-1A067EF7A20D}"/>
              </a:ext>
            </a:extLst>
          </p:cNvPr>
          <p:cNvSpPr txBox="1"/>
          <p:nvPr/>
        </p:nvSpPr>
        <p:spPr>
          <a:xfrm>
            <a:off x="9304469" y="301270"/>
            <a:ext cx="212463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RP-211254 </a:t>
            </a:r>
          </a:p>
          <a:p>
            <a:r>
              <a:rPr lang="en-US" sz="1400" b="1" dirty="0"/>
              <a:t>Agenda Item: 10.5.1</a:t>
            </a:r>
          </a:p>
          <a:p>
            <a:r>
              <a:rPr lang="en-US" sz="1400" b="1" dirty="0"/>
              <a:t>Type: Discussion</a:t>
            </a:r>
          </a:p>
          <a:p>
            <a:r>
              <a:rPr lang="en-US" sz="1400" b="1" dirty="0"/>
              <a:t>Document for: Decision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A4101-2CD6-4199-8D53-1D872B1B25E3}"/>
              </a:ext>
            </a:extLst>
          </p:cNvPr>
          <p:cNvSpPr txBox="1"/>
          <p:nvPr/>
        </p:nvSpPr>
        <p:spPr>
          <a:xfrm>
            <a:off x="656195" y="4667249"/>
            <a:ext cx="10879610" cy="1249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300"/>
              </a:spcAft>
            </a:pPr>
            <a:r>
              <a:rPr lang="en-US" sz="2000" b="1" u="sng" dirty="0"/>
              <a:t>Source:</a:t>
            </a:r>
            <a:r>
              <a:rPr lang="en-US" sz="2000" dirty="0"/>
              <a:t> </a:t>
            </a:r>
          </a:p>
          <a:p>
            <a:pPr>
              <a:lnSpc>
                <a:spcPts val="2200"/>
              </a:lnSpc>
            </a:pPr>
            <a:r>
              <a:rPr lang="en-US" dirty="0"/>
              <a:t>Hughes/EchoStar, ESA, Eutelsat, Inmarsat, Intelsat, </a:t>
            </a:r>
            <a:r>
              <a:rPr lang="en-US" dirty="0" err="1"/>
              <a:t>Ligado</a:t>
            </a:r>
            <a:r>
              <a:rPr lang="en-US" dirty="0"/>
              <a:t>, </a:t>
            </a:r>
            <a:r>
              <a:rPr lang="en-US" dirty="0" err="1"/>
              <a:t>Sateliot</a:t>
            </a:r>
            <a:r>
              <a:rPr lang="en-US" dirty="0"/>
              <a:t>, Kepler, </a:t>
            </a:r>
            <a:r>
              <a:rPr lang="en-US" dirty="0" err="1"/>
              <a:t>Omnispace</a:t>
            </a:r>
            <a:r>
              <a:rPr lang="en-US" dirty="0"/>
              <a:t>, Thales, Gatehouse, </a:t>
            </a:r>
            <a:r>
              <a:rPr lang="en-US" dirty="0" err="1"/>
              <a:t>Novamint</a:t>
            </a:r>
            <a:r>
              <a:rPr lang="en-US" dirty="0"/>
              <a:t>, Avanti, </a:t>
            </a:r>
            <a:r>
              <a:rPr lang="en-US" dirty="0" err="1"/>
              <a:t>Hispasat</a:t>
            </a:r>
            <a:r>
              <a:rPr lang="en-US" dirty="0"/>
              <a:t>, Lockheed Martin, Fraunhofer HHS, Fraunhofer IIS, TNO, KT Corp, KT Sat, Reliance Jo, Deutsche Telekom, Telekom Italia, Vodafone, Mediatek, EDF, Philips, Sequans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F43FB-1C6C-42AB-838F-9034790F8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3GPP TSG RAN 92-e</a:t>
            </a:r>
          </a:p>
          <a:p>
            <a:r>
              <a:rPr lang="en-US" sz="1400" dirty="0"/>
              <a:t> June 14-18, 2021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18955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E8670-AF38-4683-B2B9-265645404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2043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Background [1/2]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B0902-5BB8-4DAF-BD53-813284660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3579"/>
            <a:ext cx="10654717" cy="3978442"/>
          </a:xfrm>
        </p:spPr>
        <p:txBody>
          <a:bodyPr>
            <a:noAutofit/>
          </a:bodyPr>
          <a:lstStyle/>
          <a:p>
            <a:pPr marL="341313" indent="-341313">
              <a:lnSpc>
                <a:spcPts val="3700"/>
              </a:lnSpc>
              <a:spcAft>
                <a:spcPts val="1200"/>
              </a:spcAft>
            </a:pPr>
            <a:r>
              <a:rPr lang="en-US" sz="3200" dirty="0"/>
              <a:t>RAN#91e</a:t>
            </a:r>
          </a:p>
          <a:p>
            <a:pPr marL="798513" lvl="1" indent="-341313">
              <a:lnSpc>
                <a:spcPts val="3700"/>
              </a:lnSpc>
              <a:spcAft>
                <a:spcPts val="1200"/>
              </a:spcAft>
            </a:pPr>
            <a:r>
              <a:rPr lang="en-US" dirty="0"/>
              <a:t>RP-210906 endorsed including:</a:t>
            </a:r>
          </a:p>
          <a:p>
            <a:pPr lvl="2"/>
            <a:r>
              <a:rPr lang="en-US" sz="1800" i="1" dirty="0"/>
              <a:t>[42][</a:t>
            </a:r>
            <a:r>
              <a:rPr lang="en-US" sz="1800" i="1" dirty="0" err="1"/>
              <a:t>NTN_IoT</a:t>
            </a:r>
            <a:r>
              <a:rPr lang="en-US" sz="1800" i="1" dirty="0"/>
              <a:t>] &amp; [28][</a:t>
            </a:r>
            <a:r>
              <a:rPr lang="en-US" sz="1800" i="1" dirty="0" err="1"/>
              <a:t>NTN_scope&amp;bands</a:t>
            </a:r>
            <a:r>
              <a:rPr lang="en-US" sz="1800" i="1" dirty="0"/>
              <a:t>]</a:t>
            </a:r>
          </a:p>
          <a:p>
            <a:pPr lvl="3"/>
            <a:r>
              <a:rPr lang="en-US" i="1" dirty="0"/>
              <a:t>The total number already allocated NTN NR TUs + NTN IoT TUs and combined will not change</a:t>
            </a:r>
          </a:p>
          <a:p>
            <a:pPr lvl="3"/>
            <a:r>
              <a:rPr lang="en-US" i="1" dirty="0"/>
              <a:t>RAN#92E (June) to finalize the scope and project plan to deliver the essential minimum functionality of both NTN NR and NTN IoT (both NB-IoT and eMTC) within the existing TU allocations</a:t>
            </a:r>
          </a:p>
          <a:p>
            <a:pPr lvl="3"/>
            <a:r>
              <a:rPr lang="en-US" i="1" dirty="0"/>
              <a:t>No new scope for RAN4 parts of NTN work in Rel-17. </a:t>
            </a:r>
          </a:p>
          <a:p>
            <a:pPr lvl="3"/>
            <a:r>
              <a:rPr lang="en-US" i="1" dirty="0"/>
              <a:t>Any additional RAN4 work (requirements and bands) would be undertaken only after March/2022 (release independent and Rel-18)</a:t>
            </a:r>
          </a:p>
          <a:p>
            <a:pPr lvl="3"/>
            <a:r>
              <a:rPr lang="en-US" i="1" dirty="0"/>
              <a:t>Detailed scoping exercise (NTN NR WID revision, NTN IoT WID approval) to be undertaken at RAN#92E (June) </a:t>
            </a:r>
          </a:p>
          <a:p>
            <a:pPr marL="341313" indent="-341313">
              <a:lnSpc>
                <a:spcPts val="3700"/>
              </a:lnSpc>
              <a:spcAft>
                <a:spcPts val="1200"/>
              </a:spcAft>
            </a:pPr>
            <a:endParaRPr lang="en-US" sz="3200" dirty="0"/>
          </a:p>
          <a:p>
            <a:pPr marL="341313" indent="-341313">
              <a:lnSpc>
                <a:spcPts val="3700"/>
              </a:lnSpc>
              <a:spcAft>
                <a:spcPts val="1200"/>
              </a:spcAft>
            </a:pPr>
            <a:endParaRPr lang="en-US" sz="3200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sz="3200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FA445-0DC5-4271-928D-2EE0645F5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675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E8670-AF38-4683-B2B9-265645404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2043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Background [2/2]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B0902-5BB8-4DAF-BD53-813284660E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8704"/>
            <a:ext cx="10654717" cy="2267127"/>
          </a:xfrm>
        </p:spPr>
        <p:txBody>
          <a:bodyPr>
            <a:noAutofit/>
          </a:bodyPr>
          <a:lstStyle/>
          <a:p>
            <a:pPr marL="403225" indent="-403225">
              <a:lnSpc>
                <a:spcPts val="3500"/>
              </a:lnSpc>
            </a:pPr>
            <a:r>
              <a:rPr lang="en-GB" dirty="0"/>
              <a:t>RAN1 and RAN2 concluded recommendations on essential minimum functionality of NTN IoT (both NB-IoT and eMTC) to support IoT-NTN in Release-17 timeframe in TR 36.763 in accordance with RAN#91e decision</a:t>
            </a:r>
            <a:endParaRPr lang="en-GB" strike="sngStrike" dirty="0"/>
          </a:p>
          <a:p>
            <a:pPr marL="341313" indent="-341313">
              <a:lnSpc>
                <a:spcPts val="3700"/>
              </a:lnSpc>
              <a:spcAft>
                <a:spcPts val="1200"/>
              </a:spcAft>
            </a:pPr>
            <a:endParaRPr lang="en-US" dirty="0"/>
          </a:p>
          <a:p>
            <a:pPr marL="341313" indent="-341313">
              <a:lnSpc>
                <a:spcPts val="3700"/>
              </a:lnSpc>
              <a:spcAft>
                <a:spcPts val="1200"/>
              </a:spcAft>
            </a:pPr>
            <a:endParaRPr lang="en-US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sz="2400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sz="2400" dirty="0"/>
          </a:p>
          <a:p>
            <a:pPr marL="0" indent="0">
              <a:lnSpc>
                <a:spcPts val="3700"/>
              </a:lnSpc>
              <a:spcAft>
                <a:spcPts val="1200"/>
              </a:spcAft>
              <a:buNone/>
            </a:pP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FA445-0DC5-4271-928D-2EE0645F5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7952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FF"/>
                </a:solidFill>
              </a:rPr>
              <a:t>Proposed 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67320"/>
            <a:ext cx="10515600" cy="2657194"/>
          </a:xfrm>
        </p:spPr>
        <p:txBody>
          <a:bodyPr>
            <a:normAutofit/>
          </a:bodyPr>
          <a:lstStyle/>
          <a:p>
            <a:pPr marL="285750" indent="-285750">
              <a:lnSpc>
                <a:spcPts val="3500"/>
              </a:lnSpc>
              <a:spcAft>
                <a:spcPts val="600"/>
              </a:spcAft>
            </a:pPr>
            <a:r>
              <a:rPr lang="en-US" dirty="0"/>
              <a:t>Approve TR 36.763 1.0.0 </a:t>
            </a:r>
          </a:p>
          <a:p>
            <a:pPr marL="285750" indent="-285750">
              <a:lnSpc>
                <a:spcPts val="3500"/>
              </a:lnSpc>
              <a:spcAft>
                <a:spcPts val="600"/>
              </a:spcAft>
            </a:pPr>
            <a:r>
              <a:rPr lang="en-US" dirty="0"/>
              <a:t>Approve Work Item in RAN#92E (June) in accordance with TR 36.763 recommendations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58D4D-76B4-4F21-A473-10EE91B0921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240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AAAE378598EF42867F3CA9E172EBE7" ma:contentTypeVersion="7" ma:contentTypeDescription="Create a new document." ma:contentTypeScope="" ma:versionID="20b13a82a13dfb849fdeed49126978cc">
  <xsd:schema xmlns:xsd="http://www.w3.org/2001/XMLSchema" xmlns:xs="http://www.w3.org/2001/XMLSchema" xmlns:p="http://schemas.microsoft.com/office/2006/metadata/properties" xmlns:ns3="91a28437-7d3a-4406-b441-a186b0a3fae6" xmlns:ns4="74dd3bb7-dd62-447b-a1e0-1bd6a8025f6b" targetNamespace="http://schemas.microsoft.com/office/2006/metadata/properties" ma:root="true" ma:fieldsID="a0c707b332da950bdfdfaaac1cac1920" ns3:_="" ns4:_="">
    <xsd:import namespace="91a28437-7d3a-4406-b441-a186b0a3fae6"/>
    <xsd:import namespace="74dd3bb7-dd62-447b-a1e0-1bd6a8025f6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a28437-7d3a-4406-b441-a186b0a3fae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d3bb7-dd62-447b-a1e0-1bd6a8025f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920E0F-45DC-4AF1-BBBC-56585FF4022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3685C8-0E2B-4CAB-B9A8-FDBD8579D6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a28437-7d3a-4406-b441-a186b0a3fae6"/>
    <ds:schemaRef ds:uri="74dd3bb7-dd62-447b-a1e0-1bd6a8025f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9C73EF-8BB1-43D1-94BF-02E6180EC6B6}">
  <ds:schemaRefs>
    <ds:schemaRef ds:uri="91a28437-7d3a-4406-b441-a186b0a3fae6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74dd3bb7-dd62-447b-a1e0-1bd6a8025f6b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5077</TotalTime>
  <Words>298</Words>
  <Application>Microsoft Office PowerPoint</Application>
  <PresentationFormat>Widescreen</PresentationFormat>
  <Paragraphs>35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NTN-IoT Proposed Way Forward </vt:lpstr>
      <vt:lpstr>Background [1/2]</vt:lpstr>
      <vt:lpstr>Background [2/2]</vt:lpstr>
      <vt:lpstr>Proposed 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NTN-IoT Proposed WF</dc:title>
  <dc:creator>Jaffar, Munira</dc:creator>
  <cp:lastModifiedBy>Jaffar, Munira</cp:lastModifiedBy>
  <cp:revision>52</cp:revision>
  <dcterms:created xsi:type="dcterms:W3CDTF">2021-02-25T22:38:59Z</dcterms:created>
  <dcterms:modified xsi:type="dcterms:W3CDTF">2021-06-07T21:12:29Z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0x01010091AAAE378598EF42867F3CA9E172EBE7</vt:lpwstr>
  </property>
</Properties>
</file>