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595" r:id="rId2"/>
    <p:sldId id="639" r:id="rId3"/>
    <p:sldId id="642" r:id="rId4"/>
    <p:sldId id="643" r:id="rId5"/>
    <p:sldId id="617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y-Luc Champel" initials="MC" lastIdx="1" clrIdx="0">
    <p:extLst>
      <p:ext uri="{19B8F6BF-5375-455C-9EA6-DF929625EA0E}">
        <p15:presenceInfo xmlns:p15="http://schemas.microsoft.com/office/powerpoint/2012/main" userId="58b50b414dcfee8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AC2E"/>
    <a:srgbClr val="FF6700"/>
    <a:srgbClr val="E88134"/>
    <a:srgbClr val="5380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5320" autoAdjust="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D3DE37-79BB-4896-9BB5-53AB977D136D}" type="datetimeFigureOut">
              <a:rPr lang="en-US" smtClean="0"/>
              <a:t>6/7/2021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CCCA36-1B41-459C-B9D9-F4E1156B14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997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7478" y="1473144"/>
            <a:ext cx="10058400" cy="1832924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54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02541" y="3691783"/>
            <a:ext cx="7404847" cy="1570498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2021/6/7</a:t>
            </a:fld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668B479B-CEB8-4C8F-AEC5-BBD6D37388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282957" y="108027"/>
            <a:ext cx="743833" cy="754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138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537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+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文本"/>
          <p:cNvSpPr txBox="1">
            <a:spLocks noGrp="1"/>
          </p:cNvSpPr>
          <p:nvPr>
            <p:ph type="title"/>
          </p:nvPr>
        </p:nvSpPr>
        <p:spPr>
          <a:xfrm>
            <a:off x="3321050" y="570862"/>
            <a:ext cx="5549900" cy="733511"/>
          </a:xfrm>
          <a:prstGeom prst="rect">
            <a:avLst/>
          </a:prstGeom>
        </p:spPr>
        <p:txBody>
          <a:bodyPr/>
          <a:lstStyle>
            <a:lvl1pPr>
              <a:defRPr sz="2560"/>
            </a:lvl1pPr>
          </a:lstStyle>
          <a:p>
            <a:r>
              <a:t>标题文本</a:t>
            </a:r>
          </a:p>
        </p:txBody>
      </p:sp>
      <p:sp>
        <p:nvSpPr>
          <p:cNvPr id="23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3321050" y="2601129"/>
            <a:ext cx="5549900" cy="2593360"/>
          </a:xfrm>
          <a:prstGeom prst="rect">
            <a:avLst/>
          </a:prstGeom>
        </p:spPr>
        <p:txBody>
          <a:bodyPr anchor="t"/>
          <a:lstStyle>
            <a:lvl1pPr>
              <a:spcBef>
                <a:spcPts val="640"/>
              </a:spcBef>
              <a:buClrTx/>
            </a:lvl1pPr>
            <a:lvl2pPr>
              <a:spcBef>
                <a:spcPts val="640"/>
              </a:spcBef>
              <a:buClrTx/>
            </a:lvl2pPr>
            <a:lvl3pPr>
              <a:spcBef>
                <a:spcPts val="640"/>
              </a:spcBef>
              <a:buClrTx/>
            </a:lvl3pPr>
            <a:lvl4pPr>
              <a:spcBef>
                <a:spcPts val="640"/>
              </a:spcBef>
              <a:buClrTx/>
            </a:lvl4pPr>
            <a:lvl5pPr>
              <a:spcBef>
                <a:spcPts val="640"/>
              </a:spcBef>
              <a:buClrTx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24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34085751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111095"/>
            <a:ext cx="10058400" cy="811851"/>
          </a:xfrm>
        </p:spPr>
        <p:txBody>
          <a:bodyPr/>
          <a:lstStyle>
            <a:lvl1pPr marL="0">
              <a:defRPr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222049"/>
            <a:ext cx="10058400" cy="504428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Straight Connector 9"/>
          <p:cNvCxnSpPr/>
          <p:nvPr userDrawn="1"/>
        </p:nvCxnSpPr>
        <p:spPr>
          <a:xfrm>
            <a:off x="0" y="922946"/>
            <a:ext cx="121920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C60C31C4-2604-440C-909F-497026ED8C96}"/>
              </a:ext>
            </a:extLst>
          </p:cNvPr>
          <p:cNvSpPr txBox="1">
            <a:spLocks/>
          </p:cNvSpPr>
          <p:nvPr userDrawn="1"/>
        </p:nvSpPr>
        <p:spPr>
          <a:xfrm>
            <a:off x="9900457" y="6464882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0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11C5545-0BFC-4754-929C-A08561083B5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6615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6C83D193-4582-48AB-9D3E-143C0429C48B}"/>
              </a:ext>
            </a:extLst>
          </p:cNvPr>
          <p:cNvSpPr txBox="1">
            <a:spLocks/>
          </p:cNvSpPr>
          <p:nvPr userDrawn="1"/>
        </p:nvSpPr>
        <p:spPr>
          <a:xfrm>
            <a:off x="9936191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0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11C5545-0BFC-4754-929C-A08561083B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761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187865"/>
            <a:ext cx="4937760" cy="468122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187866"/>
            <a:ext cx="4937760" cy="468123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6782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434353"/>
            <a:ext cx="493776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339788"/>
            <a:ext cx="4937760" cy="36207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434353"/>
            <a:ext cx="493776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339788"/>
            <a:ext cx="4937760" cy="36207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9860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449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743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464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1DE8E9BB-3773-4906-A3E7-88733CC8E239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160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21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7287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135739"/>
            <a:ext cx="10058400" cy="473335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1DE8E9BB-3773-4906-A3E7-88733CC8E239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ACC168D-EEA7-4D55-9D9D-2F9938A4843C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1282957" y="108027"/>
            <a:ext cx="743833" cy="754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546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Wingdings" panose="05000000000000000000" pitchFamily="2" charset="2"/>
        <a:buChar char="n"/>
        <a:defRPr sz="24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●"/>
        <a:defRPr sz="20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宋体" panose="02010600030101010101" pitchFamily="2" charset="-122"/>
        <a:buChar char="－"/>
        <a:defRPr sz="18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52975" y="1896804"/>
            <a:ext cx="10813306" cy="2387600"/>
          </a:xfrm>
        </p:spPr>
        <p:txBody>
          <a:bodyPr/>
          <a:lstStyle/>
          <a:p>
            <a:r>
              <a:rPr lang="en-US" altLang="zh-CN" sz="4800" dirty="0" smtClean="0"/>
              <a:t>Handling of RRC-less SDT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sz="2000" dirty="0" smtClean="0"/>
              <a:t>Xiaomi </a:t>
            </a:r>
            <a:r>
              <a:rPr lang="en-US" altLang="zh-CN" sz="2000" dirty="0"/>
              <a:t>Communications, </a:t>
            </a:r>
            <a:r>
              <a:rPr lang="en-US" sz="2000" dirty="0" err="1"/>
              <a:t>ASUSTeK</a:t>
            </a:r>
            <a:endParaRPr lang="zh-CN" altLang="en-US" sz="20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788B121-866E-4D1B-915D-42FD5C41608C}"/>
              </a:ext>
            </a:extLst>
          </p:cNvPr>
          <p:cNvSpPr txBox="1"/>
          <p:nvPr/>
        </p:nvSpPr>
        <p:spPr>
          <a:xfrm>
            <a:off x="187568" y="113213"/>
            <a:ext cx="1101969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1"/>
            <a:r>
              <a:rPr lang="en-GB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3GPP TSG RAN </a:t>
            </a:r>
            <a:r>
              <a:rPr lang="en-GB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Meeting #92-e </a:t>
            </a:r>
            <a:r>
              <a:rPr lang="en-GB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				</a:t>
            </a:r>
            <a:r>
              <a:rPr lang="en-GB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		</a:t>
            </a:r>
            <a:r>
              <a:rPr lang="en-GB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						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ea typeface="Arial Unicode MS" panose="020B0604020202020204" pitchFamily="34" charset="-122"/>
            </a:endParaRPr>
          </a:p>
          <a:p>
            <a:pPr hangingPunct="1"/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Electronic Meeting, June 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14 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– 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18, 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2021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ea typeface="Arial Unicode MS" panose="020B0604020202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07F31BB-0D13-44CE-A80F-356286B1FCCB}"/>
              </a:ext>
            </a:extLst>
          </p:cNvPr>
          <p:cNvSpPr txBox="1"/>
          <p:nvPr/>
        </p:nvSpPr>
        <p:spPr>
          <a:xfrm>
            <a:off x="9293290" y="113213"/>
            <a:ext cx="19139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RP-211048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ea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9122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864C8F-9535-480A-A692-C2E196CBE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Background of </a:t>
            </a:r>
            <a:r>
              <a:rPr lang="en-US" altLang="zh-CN" dirty="0"/>
              <a:t>RRC-less SDT </a:t>
            </a:r>
            <a:r>
              <a:rPr lang="en-US" altLang="zh-CN" dirty="0" smtClean="0"/>
              <a:t>discussion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98700F1-F359-4F17-8E87-0857FF8BC2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2589" y="4944604"/>
            <a:ext cx="10058400" cy="1320255"/>
          </a:xfrm>
        </p:spPr>
        <p:txBody>
          <a:bodyPr>
            <a:normAutofit fontScale="70000" lnSpcReduction="200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altLang="zh-CN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The 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RRC-less SDT discussion is suspended since RAN2#111-e (i.e. the first RAN2 meeting for SDT WI).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altLang="zh-CN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Rel-17 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is extended for 6 months in RAN#90e</a:t>
            </a:r>
            <a:r>
              <a:rPr lang="en-US" altLang="zh-CN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altLang="zh-CN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Companies interested in RRC-less SDT have been keeping submitting the contributions for RRC-less SDT discussion since 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RAN2#111-e</a:t>
            </a:r>
            <a:r>
              <a:rPr lang="en-US" altLang="zh-CN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280" y="998876"/>
            <a:ext cx="10151714" cy="2708600"/>
          </a:xfrm>
          <a:prstGeom prst="rect">
            <a:avLst/>
          </a:prstGeom>
        </p:spPr>
      </p:pic>
      <p:sp>
        <p:nvSpPr>
          <p:cNvPr id="25" name="内容占位符 2">
            <a:extLst>
              <a:ext uri="{FF2B5EF4-FFF2-40B4-BE49-F238E27FC236}">
                <a16:creationId xmlns:a16="http://schemas.microsoft.com/office/drawing/2014/main" id="{E98700F1-F359-4F17-8E87-0857FF8BC2CC}"/>
              </a:ext>
            </a:extLst>
          </p:cNvPr>
          <p:cNvSpPr txBox="1">
            <a:spLocks/>
          </p:cNvSpPr>
          <p:nvPr/>
        </p:nvSpPr>
        <p:spPr>
          <a:xfrm>
            <a:off x="374072" y="3775093"/>
            <a:ext cx="11903826" cy="954495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n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●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宋体" panose="02010600030101010101" pitchFamily="2" charset="-122"/>
              <a:buChar char="－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RAN2#111-e meeting agreement: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RRC-less can be studied for limited use cases (e.g. same serving cell and/or for CG) with lower priority.</a:t>
            </a:r>
            <a:endParaRPr lang="en-US" altLang="zh-CN" sz="2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02239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864C8F-9535-480A-A692-C2E196CBE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RRC-less SDT for future RAN2 meeting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98700F1-F359-4F17-8E87-0857FF8BC2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507" y="2889903"/>
            <a:ext cx="11255433" cy="2638061"/>
          </a:xfrm>
        </p:spPr>
        <p:txBody>
          <a:bodyPr>
            <a:norm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Observation 1: RRC-less SDT brings extra benefits on latency reduction, signaling reduction and power/processing saving [1].</a:t>
            </a:r>
          </a:p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Observation 2: After the offline coordination, the RRC-less SDT is converged to only support CG in Rel-17 [1].</a:t>
            </a:r>
          </a:p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Observation 3: The extra standard effort on RRC-less SDT is small </a:t>
            </a:r>
            <a:r>
              <a:rPr lang="en-US" altLang="zh-CN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[2].</a:t>
            </a:r>
            <a:endParaRPr lang="en-US" altLang="zh-CN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Proposal: RAN is kindly requested to resume the RRC-SDT discussion in RAN2#115. </a:t>
            </a:r>
            <a:endParaRPr lang="en-US" altLang="zh-CN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E98700F1-F359-4F17-8E87-0857FF8BC2CC}"/>
              </a:ext>
            </a:extLst>
          </p:cNvPr>
          <p:cNvSpPr txBox="1">
            <a:spLocks/>
          </p:cNvSpPr>
          <p:nvPr/>
        </p:nvSpPr>
        <p:spPr>
          <a:xfrm>
            <a:off x="1249680" y="1374449"/>
            <a:ext cx="10058400" cy="1063951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n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●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宋体" panose="02010600030101010101" pitchFamily="2" charset="-122"/>
              <a:buChar char="－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Question for RAN#92e meeting: </a:t>
            </a:r>
          </a:p>
          <a:p>
            <a:r>
              <a:rPr lang="en-US" altLang="zh-CN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When will RAN2 resume the RRC-less SDT discussion?</a:t>
            </a:r>
          </a:p>
          <a:p>
            <a:endParaRPr lang="en-US" altLang="zh-CN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19264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864C8F-9535-480A-A692-C2E196CBE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Reference</a:t>
            </a:r>
            <a:endParaRPr lang="zh-CN" altLang="en-US" dirty="0"/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E98700F1-F359-4F17-8E87-0857FF8BC2CC}"/>
              </a:ext>
            </a:extLst>
          </p:cNvPr>
          <p:cNvSpPr txBox="1">
            <a:spLocks/>
          </p:cNvSpPr>
          <p:nvPr/>
        </p:nvSpPr>
        <p:spPr>
          <a:xfrm>
            <a:off x="1249680" y="1374449"/>
            <a:ext cx="10058400" cy="1063951"/>
          </a:xfrm>
          <a:prstGeom prst="rect">
            <a:avLst/>
          </a:prstGeom>
        </p:spPr>
        <p:txBody>
          <a:bodyPr vert="horz" lIns="0" tIns="45720" rIns="0" bIns="45720" rtlCol="0">
            <a:normAutofit fontScale="70000" lnSpcReduction="2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n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●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宋体" panose="02010600030101010101" pitchFamily="2" charset="-122"/>
              <a:buChar char="－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[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1] R2-2104221, 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Discussion on the support of the RRC-less SDT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”，</a:t>
            </a:r>
            <a:r>
              <a:rPr 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 Xiaomi Communications, Intel Corporation, </a:t>
            </a:r>
            <a:r>
              <a:rPr lang="en-US" dirty="0" err="1">
                <a:latin typeface="Times New Roman" panose="02020603050405020304" pitchFamily="18" charset="0"/>
                <a:ea typeface="宋体" panose="02010600030101010101" pitchFamily="2" charset="-122"/>
              </a:rPr>
              <a:t>ASUSTeK</a:t>
            </a:r>
            <a:r>
              <a:rPr 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, Fujitsu, </a:t>
            </a:r>
            <a:r>
              <a:rPr lang="en-US" dirty="0" err="1">
                <a:latin typeface="Times New Roman" panose="02020603050405020304" pitchFamily="18" charset="0"/>
                <a:ea typeface="宋体" panose="02010600030101010101" pitchFamily="2" charset="-122"/>
              </a:rPr>
              <a:t>MediaTek</a:t>
            </a:r>
            <a:r>
              <a:rPr 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, Apple, </a:t>
            </a:r>
            <a:r>
              <a:rPr lang="en-US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Spreadtrum</a:t>
            </a:r>
            <a:r>
              <a:rPr 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Communications.</a:t>
            </a:r>
            <a:endParaRPr 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[2] R2-2104222, “Technical details of the RRC-less SDT”, </a:t>
            </a:r>
            <a:r>
              <a:rPr 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Xiaomi Communications, </a:t>
            </a:r>
            <a:r>
              <a:rPr lang="en-US" dirty="0" err="1">
                <a:latin typeface="Times New Roman" panose="02020603050405020304" pitchFamily="18" charset="0"/>
                <a:ea typeface="宋体" panose="02010600030101010101" pitchFamily="2" charset="-122"/>
              </a:rPr>
              <a:t>ASUSTeK</a:t>
            </a:r>
            <a:r>
              <a:rPr 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, Fujitsu, </a:t>
            </a:r>
            <a:r>
              <a:rPr lang="en-US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Spreadtrum</a:t>
            </a:r>
            <a:r>
              <a:rPr 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communications.</a:t>
            </a: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en-US" altLang="zh-CN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2944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76909" y="1187677"/>
            <a:ext cx="10310191" cy="2387600"/>
          </a:xfrm>
        </p:spPr>
        <p:txBody>
          <a:bodyPr/>
          <a:lstStyle/>
          <a:p>
            <a:r>
              <a:rPr lang="en-US" altLang="zh-CN" dirty="0"/>
              <a:t>Thanks</a:t>
            </a:r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3377599262"/>
      </p:ext>
    </p:extLst>
  </p:cSld>
  <p:clrMapOvr>
    <a:masterClrMapping/>
  </p:clrMapOvr>
</p:sld>
</file>

<file path=ppt/theme/theme1.xml><?xml version="1.0" encoding="utf-8"?>
<a:theme xmlns:a="http://schemas.openxmlformats.org/drawingml/2006/main" name="回顾">
  <a:themeElements>
    <a:clrScheme name="橙色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WUS-general summary</Template>
  <TotalTime>109337</TotalTime>
  <Words>237</Words>
  <Application>Microsoft Office PowerPoint</Application>
  <PresentationFormat>Widescreen</PresentationFormat>
  <Paragraphs>21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 Unicode MS</vt:lpstr>
      <vt:lpstr>宋体</vt:lpstr>
      <vt:lpstr>Calibri</vt:lpstr>
      <vt:lpstr>Calibri Light</vt:lpstr>
      <vt:lpstr>Times New Roman</vt:lpstr>
      <vt:lpstr>Wingdings</vt:lpstr>
      <vt:lpstr>回顾</vt:lpstr>
      <vt:lpstr>Handling of RRC-less SDT  Xiaomi Communications, ASUSTeK</vt:lpstr>
      <vt:lpstr>Background of RRC-less SDT discussion</vt:lpstr>
      <vt:lpstr>RRC-less SDT for future RAN2 meeting</vt:lpstr>
      <vt:lpstr>Reference</vt:lpstr>
      <vt:lpstr>Thanks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Rel-16 discussion</dc:title>
  <dc:creator>Microsoft</dc:creator>
  <cp:lastModifiedBy>Xiaomi</cp:lastModifiedBy>
  <cp:revision>1199</cp:revision>
  <dcterms:created xsi:type="dcterms:W3CDTF">2018-04-28T02:54:17Z</dcterms:created>
  <dcterms:modified xsi:type="dcterms:W3CDTF">2021-06-07T01:53:05Z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0590babbcacb41798a893ea8af3f1e99">
    <vt:lpwstr>CWM1Bu6r+WSazsUfjIoFcIk/FI+pBv/fV+7MfpP1nVb9FFR4HDpvPF6XiNre6wzu+bu3h30ufW/i00yOrDaCJneOg==</vt:lpwstr>
  </property>
  <property fmtid="{D5CDD505-2E9C-101B-9397-08002B2CF9AE}" pid="3" name="CWM0dba42cd7d404fb9855f98380e3f9ac1">
    <vt:lpwstr>CWMFuDS6pXCplg9Mjz4d4uOR4/DQPLCdHHsAwiGD7sZAWNNosNnYSQ/luU/Q+8z9RVpd7uyUmke+wRLjBEtdTD7Fw==</vt:lpwstr>
  </property>
</Properties>
</file>