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8"/>
  </p:notesMasterIdLst>
  <p:sldIdLst>
    <p:sldId id="434" r:id="rId3"/>
    <p:sldId id="1081" r:id="rId4"/>
    <p:sldId id="1085" r:id="rId5"/>
    <p:sldId id="1091" r:id="rId6"/>
    <p:sldId id="1089" r:id="rId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C5C5"/>
    <a:srgbClr val="C800BE"/>
    <a:srgbClr val="FA7100"/>
    <a:srgbClr val="FFA7A7"/>
    <a:srgbClr val="53FFA1"/>
    <a:srgbClr val="92D050"/>
    <a:srgbClr val="0066FF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BB890458-7F45-42DF-8FD7-B6A9F744FA75}"/>
    <pc:docChg chg="modSld">
      <pc:chgData name="Wanshi Chen" userId="3a7dbef4-3474-47c6-9897-007f5734efb0" providerId="ADAL" clId="{BB890458-7F45-42DF-8FD7-B6A9F744FA75}" dt="2021-06-10T20:52:21.278" v="1" actId="1076"/>
      <pc:docMkLst>
        <pc:docMk/>
      </pc:docMkLst>
      <pc:sldChg chg="modSp mod">
        <pc:chgData name="Wanshi Chen" userId="3a7dbef4-3474-47c6-9897-007f5734efb0" providerId="ADAL" clId="{BB890458-7F45-42DF-8FD7-B6A9F744FA75}" dt="2021-06-10T20:52:21.278" v="1" actId="1076"/>
        <pc:sldMkLst>
          <pc:docMk/>
          <pc:sldMk cId="399343419" sldId="434"/>
        </pc:sldMkLst>
        <pc:spChg chg="mod">
          <ac:chgData name="Wanshi Chen" userId="3a7dbef4-3474-47c6-9897-007f5734efb0" providerId="ADAL" clId="{BB890458-7F45-42DF-8FD7-B6A9F744FA75}" dt="2021-06-10T20:52:21.278" v="1" actId="1076"/>
          <ac:spMkLst>
            <pc:docMk/>
            <pc:sldMk cId="399343419" sldId="434"/>
            <ac:spMk id="5" creationId="{55BB95B6-96F8-4C7B-843E-16CFF3CC2E82}"/>
          </ac:spMkLst>
        </pc:spChg>
      </pc:sldChg>
    </pc:docChg>
  </pc:docChgLst>
  <pc:docChgLst>
    <pc:chgData name="Wanshi Chen" userId="3a7dbef4-3474-47c6-9897-007f5734efb0" providerId="ADAL" clId="{BB2F068A-05AE-47FC-83BF-7CC42F704DC8}"/>
    <pc:docChg chg="delSld modSld">
      <pc:chgData name="Wanshi Chen" userId="3a7dbef4-3474-47c6-9897-007f5734efb0" providerId="ADAL" clId="{BB2F068A-05AE-47FC-83BF-7CC42F704DC8}" dt="2021-06-09T17:02:34.790" v="10" actId="20577"/>
      <pc:docMkLst>
        <pc:docMk/>
      </pc:docMkLst>
      <pc:sldChg chg="modSp mod">
        <pc:chgData name="Wanshi Chen" userId="3a7dbef4-3474-47c6-9897-007f5734efb0" providerId="ADAL" clId="{BB2F068A-05AE-47FC-83BF-7CC42F704DC8}" dt="2021-06-09T17:02:34.790" v="10" actId="20577"/>
        <pc:sldMkLst>
          <pc:docMk/>
          <pc:sldMk cId="127767490" sldId="1081"/>
        </pc:sldMkLst>
        <pc:spChg chg="mod">
          <ac:chgData name="Wanshi Chen" userId="3a7dbef4-3474-47c6-9897-007f5734efb0" providerId="ADAL" clId="{BB2F068A-05AE-47FC-83BF-7CC42F704DC8}" dt="2021-06-09T17:02:34.790" v="10" actId="20577"/>
          <ac:spMkLst>
            <pc:docMk/>
            <pc:sldMk cId="127767490" sldId="1081"/>
            <ac:spMk id="120" creationId="{1AEACCB4-2C82-45FB-A3B6-CEC35C299C6A}"/>
          </ac:spMkLst>
        </pc:spChg>
      </pc:sldChg>
      <pc:sldChg chg="modSp mod">
        <pc:chgData name="Wanshi Chen" userId="3a7dbef4-3474-47c6-9897-007f5734efb0" providerId="ADAL" clId="{BB2F068A-05AE-47FC-83BF-7CC42F704DC8}" dt="2021-06-09T15:09:06.262" v="2" actId="20577"/>
        <pc:sldMkLst>
          <pc:docMk/>
          <pc:sldMk cId="2540480853" sldId="1089"/>
        </pc:sldMkLst>
        <pc:spChg chg="mod">
          <ac:chgData name="Wanshi Chen" userId="3a7dbef4-3474-47c6-9897-007f5734efb0" providerId="ADAL" clId="{BB2F068A-05AE-47FC-83BF-7CC42F704DC8}" dt="2021-06-09T15:09:06.262" v="2" actId="20577"/>
          <ac:spMkLst>
            <pc:docMk/>
            <pc:sldMk cId="2540480853" sldId="1089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BB2F068A-05AE-47FC-83BF-7CC42F704DC8}" dt="2021-06-09T15:09:00.308" v="1" actId="47"/>
        <pc:sldMkLst>
          <pc:docMk/>
          <pc:sldMk cId="2868543288" sldId="1090"/>
        </pc:sldMkLst>
      </pc:sldChg>
      <pc:sldChg chg="del">
        <pc:chgData name="Wanshi Chen" userId="3a7dbef4-3474-47c6-9897-007f5734efb0" providerId="ADAL" clId="{BB2F068A-05AE-47FC-83BF-7CC42F704DC8}" dt="2021-06-09T15:08:59.695" v="0" actId="47"/>
        <pc:sldMkLst>
          <pc:docMk/>
          <pc:sldMk cId="2459371516" sldId="109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8358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6" y="18"/>
            <a:ext cx="2863728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RAN Timeline and Meeting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2246" y="3839312"/>
            <a:ext cx="11892588" cy="1752600"/>
          </a:xfrm>
        </p:spPr>
        <p:txBody>
          <a:bodyPr/>
          <a:lstStyle/>
          <a:p>
            <a:pPr algn="l"/>
            <a:r>
              <a:rPr lang="en-US" u="sng" dirty="0"/>
              <a:t>Source:</a:t>
            </a:r>
            <a:r>
              <a:rPr lang="en-US" dirty="0"/>
              <a:t> RAN Chair, RAN1 Chair, RAN2 Chair, RAN3 Chair, RAN4 Chair, RAN5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2901113" y="1361162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RP-210978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66960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4903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527529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90289" y="2296809"/>
            <a:ext cx="298464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132968" y="1361073"/>
            <a:ext cx="92718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47146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83510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9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779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19565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231918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69538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30656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34308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380074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417059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452955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564388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6018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580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67571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1230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381317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4931489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3451952" y="2913709"/>
            <a:ext cx="702203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4925860" y="2885196"/>
            <a:ext cx="346952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3443132" y="4884808"/>
            <a:ext cx="705639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3450638" y="4388149"/>
            <a:ext cx="695024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8801FFA4-C935-4B58-8AE0-3C0B6B0861BA}"/>
              </a:ext>
            </a:extLst>
          </p:cNvPr>
          <p:cNvSpPr/>
          <p:nvPr/>
        </p:nvSpPr>
        <p:spPr>
          <a:xfrm>
            <a:off x="3451953" y="3889804"/>
            <a:ext cx="70332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3445401" y="3402794"/>
            <a:ext cx="706184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4497289" y="-3261153"/>
            <a:ext cx="220245" cy="8948888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3350328" y="748162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48733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85818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12290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59988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196776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23386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71496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30858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34537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382053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419138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455926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493011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530096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567181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603969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64105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67814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715224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846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823211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860292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897494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97161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9238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9943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75217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788965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826050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863135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900220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937008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974093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1011728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749452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0" name="Rectangle 249">
            <a:extLst>
              <a:ext uri="{FF2B5EF4-FFF2-40B4-BE49-F238E27FC236}">
                <a16:creationId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1225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92964" y="2882637"/>
            <a:ext cx="355424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06" y="60268"/>
            <a:ext cx="12755307" cy="661749"/>
          </a:xfrm>
        </p:spPr>
        <p:txBody>
          <a:bodyPr/>
          <a:lstStyle/>
          <a:p>
            <a:r>
              <a:rPr lang="en-US" sz="3200" dirty="0"/>
              <a:t>Background: RAN#</a:t>
            </a:r>
            <a:r>
              <a:rPr lang="en-US" sz="3200"/>
              <a:t>91-e Endorsed </a:t>
            </a:r>
            <a:r>
              <a:rPr lang="en-US" sz="3200" dirty="0"/>
              <a:t>RAN meeting plan &amp; Rel-18 planning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614431DD-E522-4F7F-AA8B-9D80BE4FA567}"/>
              </a:ext>
            </a:extLst>
          </p:cNvPr>
          <p:cNvSpPr/>
          <p:nvPr/>
        </p:nvSpPr>
        <p:spPr>
          <a:xfrm>
            <a:off x="1230880" y="2882641"/>
            <a:ext cx="145853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93403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id="{8390C836-A37F-43EF-AC51-F00D2D5DAE65}"/>
              </a:ext>
            </a:extLst>
          </p:cNvPr>
          <p:cNvSpPr/>
          <p:nvPr/>
        </p:nvSpPr>
        <p:spPr>
          <a:xfrm>
            <a:off x="1072665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8B3D99CB-7092-448E-B4ED-CAED6FBBC017}"/>
              </a:ext>
            </a:extLst>
          </p:cNvPr>
          <p:cNvSpPr/>
          <p:nvPr/>
        </p:nvSpPr>
        <p:spPr>
          <a:xfrm>
            <a:off x="270901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434494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5980870" y="1361073"/>
            <a:ext cx="149960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7514889" y="1361073"/>
            <a:ext cx="156696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9125233" y="1361073"/>
            <a:ext cx="1327613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5655255C-0433-4F12-B419-751F7B2DF579}"/>
              </a:ext>
            </a:extLst>
          </p:cNvPr>
          <p:cNvSpPr/>
          <p:nvPr/>
        </p:nvSpPr>
        <p:spPr>
          <a:xfrm>
            <a:off x="858176" y="2882637"/>
            <a:ext cx="332223" cy="3044013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</p:txBody>
      </p:sp>
      <p:sp>
        <p:nvSpPr>
          <p:cNvPr id="182" name="Left Brace 181">
            <a:extLst>
              <a:ext uri="{FF2B5EF4-FFF2-40B4-BE49-F238E27FC236}">
                <a16:creationId xmlns:a16="http://schemas.microsoft.com/office/drawing/2014/main" id="{FAD24FDA-9878-44BC-B3E5-FA2A6185202D}"/>
              </a:ext>
            </a:extLst>
          </p:cNvPr>
          <p:cNvSpPr/>
          <p:nvPr/>
        </p:nvSpPr>
        <p:spPr bwMode="auto">
          <a:xfrm rot="5400000">
            <a:off x="12847537" y="-636950"/>
            <a:ext cx="219144" cy="3699382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2274481" y="818513"/>
            <a:ext cx="2002432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TBD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(f2f or E-meeting)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639273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8245275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9734525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76F491C9-6D36-437E-99CA-CFD54107FE0D}"/>
              </a:ext>
            </a:extLst>
          </p:cNvPr>
          <p:cNvSpPr/>
          <p:nvPr/>
        </p:nvSpPr>
        <p:spPr>
          <a:xfrm>
            <a:off x="7866343" y="4883949"/>
            <a:ext cx="726403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1D21198A-E093-47B0-91A6-BF6AEC8F9E12}"/>
              </a:ext>
            </a:extLst>
          </p:cNvPr>
          <p:cNvSpPr/>
          <p:nvPr/>
        </p:nvSpPr>
        <p:spPr>
          <a:xfrm>
            <a:off x="127930" y="5233272"/>
            <a:ext cx="644935" cy="680344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Discussion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Q&amp;A</a:t>
            </a: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F23D444F-F4DE-4119-989D-4D5FBA9E1931}"/>
              </a:ext>
            </a:extLst>
          </p:cNvPr>
          <p:cNvSpPr/>
          <p:nvPr/>
        </p:nvSpPr>
        <p:spPr>
          <a:xfrm>
            <a:off x="4177866" y="5306076"/>
            <a:ext cx="364145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10496222" y="1361073"/>
            <a:ext cx="1434111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11973708" y="1361073"/>
            <a:ext cx="148921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112552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1161570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78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9531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1197615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1233474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1269403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1304000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13506301" y="1361073"/>
            <a:ext cx="134541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3172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8412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3781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3874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134016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1377051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1414052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532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12332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49333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4508537" y="2882637"/>
            <a:ext cx="331985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14337289" y="4366569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D352946-94DE-4D90-81FE-33841A3B31FB}"/>
              </a:ext>
            </a:extLst>
          </p:cNvPr>
          <p:cNvSpPr/>
          <p:nvPr/>
        </p:nvSpPr>
        <p:spPr>
          <a:xfrm>
            <a:off x="14337289" y="5307548"/>
            <a:ext cx="663632" cy="64692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13057072" y="2935285"/>
            <a:ext cx="668861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D0BD5E6-04E5-462B-9B77-B313E6670056}"/>
              </a:ext>
            </a:extLst>
          </p:cNvPr>
          <p:cNvSpPr/>
          <p:nvPr/>
        </p:nvSpPr>
        <p:spPr>
          <a:xfrm>
            <a:off x="13051006" y="4387412"/>
            <a:ext cx="70080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9B5DDA27-A9DE-470E-A4D8-5C1E5AAF5DB5}"/>
              </a:ext>
            </a:extLst>
          </p:cNvPr>
          <p:cNvSpPr/>
          <p:nvPr/>
        </p:nvSpPr>
        <p:spPr>
          <a:xfrm>
            <a:off x="13048024" y="3889804"/>
            <a:ext cx="705598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13061543" y="3402794"/>
            <a:ext cx="676216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027081F-E61F-48B1-920A-DD492A1506CF}"/>
              </a:ext>
            </a:extLst>
          </p:cNvPr>
          <p:cNvSpPr/>
          <p:nvPr/>
        </p:nvSpPr>
        <p:spPr>
          <a:xfrm>
            <a:off x="13051007" y="4883949"/>
            <a:ext cx="689300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108762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104972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03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71727" y="21442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11239738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1304312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14142780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60960" y="2221631"/>
            <a:ext cx="14844271" cy="537337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412AE9C8-A05F-424A-BA52-3FFB568ED5ED}"/>
              </a:ext>
            </a:extLst>
          </p:cNvPr>
          <p:cNvSpPr/>
          <p:nvPr/>
        </p:nvSpPr>
        <p:spPr>
          <a:xfrm>
            <a:off x="6773789" y="5303517"/>
            <a:ext cx="474606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0937D510-F8D9-4774-BD9E-EB21A99C11DD}"/>
              </a:ext>
            </a:extLst>
          </p:cNvPr>
          <p:cNvSpPr/>
          <p:nvPr/>
        </p:nvSpPr>
        <p:spPr>
          <a:xfrm>
            <a:off x="12325568" y="5252598"/>
            <a:ext cx="364145" cy="722331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A606A60-A4E9-4FA3-ACEB-A561C7EE4095}"/>
              </a:ext>
            </a:extLst>
          </p:cNvPr>
          <p:cNvSpPr/>
          <p:nvPr/>
        </p:nvSpPr>
        <p:spPr>
          <a:xfrm>
            <a:off x="528464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5937763" y="2882637"/>
            <a:ext cx="43627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8615404" y="2913711"/>
            <a:ext cx="347313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EBC1257C-6516-4B42-B7BE-AD857337AB63}"/>
              </a:ext>
            </a:extLst>
          </p:cNvPr>
          <p:cNvSpPr/>
          <p:nvPr/>
        </p:nvSpPr>
        <p:spPr>
          <a:xfrm>
            <a:off x="4901453" y="5310100"/>
            <a:ext cx="397063" cy="537338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consolidation</a:t>
            </a: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6401541" y="2913709"/>
            <a:ext cx="43585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7493824" y="3402794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248">
            <a:extLst>
              <a:ext uri="{FF2B5EF4-FFF2-40B4-BE49-F238E27FC236}">
                <a16:creationId xmlns:a16="http://schemas.microsoft.com/office/drawing/2014/main" id="{568BC93D-BD8D-4BD1-8573-361539721686}"/>
              </a:ext>
            </a:extLst>
          </p:cNvPr>
          <p:cNvSpPr/>
          <p:nvPr/>
        </p:nvSpPr>
        <p:spPr>
          <a:xfrm>
            <a:off x="7480511" y="3884515"/>
            <a:ext cx="73509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250">
            <a:extLst>
              <a:ext uri="{FF2B5EF4-FFF2-40B4-BE49-F238E27FC236}">
                <a16:creationId xmlns:a16="http://schemas.microsoft.com/office/drawing/2014/main" id="{08333904-8BDD-4D8A-ABBC-CF4C4D62DDAC}"/>
              </a:ext>
            </a:extLst>
          </p:cNvPr>
          <p:cNvSpPr/>
          <p:nvPr/>
        </p:nvSpPr>
        <p:spPr>
          <a:xfrm>
            <a:off x="7482330" y="4384076"/>
            <a:ext cx="73967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9359720" y="2882637"/>
            <a:ext cx="695708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9E4C90BB-F7DD-4AA2-892D-A131756CDEC0}"/>
              </a:ext>
            </a:extLst>
          </p:cNvPr>
          <p:cNvSpPr/>
          <p:nvPr/>
        </p:nvSpPr>
        <p:spPr>
          <a:xfrm>
            <a:off x="9260591" y="2915241"/>
            <a:ext cx="881815" cy="38492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2EE236B-DF74-4794-ACDC-4F6E343D3AB2}"/>
              </a:ext>
            </a:extLst>
          </p:cNvPr>
          <p:cNvSpPr/>
          <p:nvPr/>
        </p:nvSpPr>
        <p:spPr>
          <a:xfrm>
            <a:off x="9260594" y="5300868"/>
            <a:ext cx="894444" cy="625780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RAN1/2/3/4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1196755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451616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10124562" y="2882637"/>
            <a:ext cx="71284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8132887" y="2913709"/>
            <a:ext cx="46590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11241499" y="3402794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435DA6B7-F5A5-4DB6-9BE2-5F0CA76D465F}"/>
              </a:ext>
            </a:extLst>
          </p:cNvPr>
          <p:cNvSpPr/>
          <p:nvPr/>
        </p:nvSpPr>
        <p:spPr>
          <a:xfrm>
            <a:off x="11236327" y="3889804"/>
            <a:ext cx="58283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C93F2759-7D2E-4884-9084-55253D6101D0}"/>
              </a:ext>
            </a:extLst>
          </p:cNvPr>
          <p:cNvSpPr/>
          <p:nvPr/>
        </p:nvSpPr>
        <p:spPr>
          <a:xfrm>
            <a:off x="11237040" y="4387412"/>
            <a:ext cx="502105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11255367" y="2935285"/>
            <a:ext cx="48377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7120203" y="2953623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6416255A-A2E4-47A9-8894-CE6CA104F05B}"/>
              </a:ext>
            </a:extLst>
          </p:cNvPr>
          <p:cNvSpPr txBox="1"/>
          <p:nvPr/>
        </p:nvSpPr>
        <p:spPr>
          <a:xfrm>
            <a:off x="9024106" y="592450"/>
            <a:ext cx="2029793" cy="771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E-meeting,</a:t>
            </a:r>
          </a:p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but TBC in June</a:t>
            </a:r>
            <a:endParaRPr lang="en-US" sz="1472" dirty="0">
              <a:solidFill>
                <a:prstClr val="black"/>
              </a:solidFill>
              <a:latin typeface="Calibri"/>
            </a:endParaRP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2" name="Left Brace 221">
            <a:extLst>
              <a:ext uri="{FF2B5EF4-FFF2-40B4-BE49-F238E27FC236}">
                <a16:creationId xmlns:a16="http://schemas.microsoft.com/office/drawing/2014/main" id="{DCF0C4DD-80D0-4A77-B5FA-80D1799FE8AA}"/>
              </a:ext>
            </a:extLst>
          </p:cNvPr>
          <p:cNvSpPr/>
          <p:nvPr/>
        </p:nvSpPr>
        <p:spPr bwMode="auto">
          <a:xfrm rot="5400000">
            <a:off x="9984513" y="234920"/>
            <a:ext cx="220247" cy="1956745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6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07" y="1159676"/>
            <a:ext cx="13756312" cy="4830233"/>
          </a:xfrm>
        </p:spPr>
        <p:txBody>
          <a:bodyPr/>
          <a:lstStyle/>
          <a:p>
            <a:r>
              <a:rPr lang="en-US" sz="2800" dirty="0"/>
              <a:t>Rel-17 Timeline &amp; start of Rel-18</a:t>
            </a:r>
          </a:p>
          <a:p>
            <a:pPr lvl="1"/>
            <a:r>
              <a:rPr lang="en-US" sz="2400" b="1" dirty="0"/>
              <a:t>No timeline change for Rel-17 &amp; the start of Rel-18</a:t>
            </a:r>
          </a:p>
          <a:p>
            <a:pPr lvl="1"/>
            <a:r>
              <a:rPr lang="en-US" sz="2400" dirty="0"/>
              <a:t>Potential prioritization/down-scoping for Rel-17 items</a:t>
            </a:r>
          </a:p>
          <a:p>
            <a:pPr lvl="2"/>
            <a:r>
              <a:rPr lang="en-US" sz="1800" dirty="0"/>
              <a:t>To be discussed in RAN#92-e (June) and in RAN#93-e (September)</a:t>
            </a:r>
          </a:p>
          <a:p>
            <a:pPr lvl="2"/>
            <a:endParaRPr lang="en-US" sz="1400" dirty="0"/>
          </a:p>
          <a:p>
            <a:r>
              <a:rPr lang="en-US" sz="2800" dirty="0"/>
              <a:t>Timeline for Rel-18</a:t>
            </a:r>
          </a:p>
          <a:p>
            <a:pPr lvl="1"/>
            <a:r>
              <a:rPr lang="en-US" sz="2400" dirty="0"/>
              <a:t>To be discussed during RAN Rel-18 workshop</a:t>
            </a:r>
            <a:endParaRPr lang="en-US" sz="2400" dirty="0">
              <a:highlight>
                <a:srgbClr val="FFFF00"/>
              </a:highlight>
            </a:endParaRPr>
          </a:p>
          <a:p>
            <a:pPr lvl="2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meeting 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774" y="1439076"/>
            <a:ext cx="13756312" cy="4830233"/>
          </a:xfrm>
        </p:spPr>
        <p:txBody>
          <a:bodyPr/>
          <a:lstStyle/>
          <a:p>
            <a:r>
              <a:rPr lang="en-US" sz="2800" dirty="0"/>
              <a:t>Regarding the inactive period during July 26</a:t>
            </a:r>
            <a:r>
              <a:rPr lang="en-US" sz="2800" baseline="30000" dirty="0"/>
              <a:t>th</a:t>
            </a:r>
            <a:r>
              <a:rPr lang="en-US" sz="2800" dirty="0"/>
              <a:t>  to July 30</a:t>
            </a:r>
            <a:r>
              <a:rPr lang="en-US" sz="2800" baseline="30000" dirty="0"/>
              <a:t>th</a:t>
            </a:r>
            <a:endParaRPr lang="en-US" sz="2800" dirty="0"/>
          </a:p>
          <a:p>
            <a:pPr lvl="1"/>
            <a:r>
              <a:rPr lang="en-US" sz="2400" dirty="0"/>
              <a:t>RAN2 may use this period for email discussion at RAN2’s Chair discretion</a:t>
            </a:r>
          </a:p>
          <a:p>
            <a:r>
              <a:rPr lang="en-US" sz="2800" dirty="0"/>
              <a:t>Regarding WG meetings in 4Q’2021</a:t>
            </a:r>
          </a:p>
          <a:p>
            <a:pPr lvl="1"/>
            <a:r>
              <a:rPr lang="en-US" sz="2400" dirty="0"/>
              <a:t>Confirm the previously endorsed arrangement as shown on slide 2</a:t>
            </a:r>
          </a:p>
          <a:p>
            <a:r>
              <a:rPr lang="en-US" sz="2800" dirty="0"/>
              <a:t>Regarding TBC for RAN#94 (f2f vs. electronic)</a:t>
            </a:r>
          </a:p>
          <a:p>
            <a:pPr lvl="1"/>
            <a:r>
              <a:rPr lang="en-US" sz="2400" dirty="0"/>
              <a:t>Confirm to be electronic</a:t>
            </a:r>
            <a:endParaRPr lang="en-US" sz="2400" dirty="0">
              <a:highlight>
                <a:srgbClr val="FFFF00"/>
              </a:highlight>
            </a:endParaRPr>
          </a:p>
          <a:p>
            <a:r>
              <a:rPr lang="en-US" sz="2800" dirty="0"/>
              <a:t>For Q1/2022 WG meetings and RAN#95 </a:t>
            </a:r>
            <a:r>
              <a:rPr lang="en-US" sz="2800" dirty="0">
                <a:sym typeface="Wingdings" panose="05000000000000000000" pitchFamily="2" charset="2"/>
              </a:rPr>
              <a:t> To be discussed/confirmed in RAN#93-e (September)</a:t>
            </a:r>
          </a:p>
          <a:p>
            <a:r>
              <a:rPr lang="en-US" sz="2800" dirty="0">
                <a:sym typeface="Wingdings" panose="05000000000000000000" pitchFamily="2" charset="2"/>
              </a:rPr>
              <a:t>Additional planning for Q2/2022 and afterwards is to be discussed in RAN#93-e</a:t>
            </a:r>
            <a:endParaRPr lang="en-US" sz="2800" dirty="0"/>
          </a:p>
          <a:p>
            <a:pPr lvl="2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976269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the RAN timeline and meeting planning on slides 3 to 4.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41797</TotalTime>
  <Words>492</Words>
  <Application>Microsoft Office PowerPoint</Application>
  <PresentationFormat>Custom</PresentationFormat>
  <Paragraphs>294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RAN Timeline and Meeting Planning</vt:lpstr>
      <vt:lpstr>Background: RAN#91-e Endorsed RAN meeting plan &amp; Rel-18 planning</vt:lpstr>
      <vt:lpstr>RAN timeline</vt:lpstr>
      <vt:lpstr>RAN meeting planning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620</cp:revision>
  <dcterms:created xsi:type="dcterms:W3CDTF">2018-05-24T11:49:12Z</dcterms:created>
  <dcterms:modified xsi:type="dcterms:W3CDTF">2021-06-10T20:52:38Z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