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9" r:id="rId4"/>
    <p:sldId id="258" r:id="rId5"/>
    <p:sldId id="260" r:id="rId6"/>
    <p:sldId id="261" r:id="rId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009"/>
    <p:restoredTop sz="96327"/>
  </p:normalViewPr>
  <p:slideViewPr>
    <p:cSldViewPr snapToGrid="0" snapToObjects="1">
      <p:cViewPr varScale="1">
        <p:scale>
          <a:sx n="128" d="100"/>
          <a:sy n="128" d="100"/>
        </p:scale>
        <p:origin x="640"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717CE-2FB0-0D40-9530-494CB796902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B7CE858-AA31-C444-8538-D6656CEA269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D54D5A-4528-BA4B-A39E-6D0564D4A4C7}"/>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5" name="Footer Placeholder 4">
            <a:extLst>
              <a:ext uri="{FF2B5EF4-FFF2-40B4-BE49-F238E27FC236}">
                <a16:creationId xmlns:a16="http://schemas.microsoft.com/office/drawing/2014/main" id="{F0808116-35E2-C14F-90C9-17D9249DF15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D747167-2410-CC44-A55B-2F97BB121A02}"/>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29241378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30D838-39DA-4943-BE2D-2AF276AAF72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6CE69C9-7260-5C4F-BBC7-FDD2EC8B7AF4}"/>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081A17B-1769-2C44-BD91-636DD8D920F2}"/>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5" name="Footer Placeholder 4">
            <a:extLst>
              <a:ext uri="{FF2B5EF4-FFF2-40B4-BE49-F238E27FC236}">
                <a16:creationId xmlns:a16="http://schemas.microsoft.com/office/drawing/2014/main" id="{6B3AED68-E38B-234D-A921-71B2937778A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76C5CB8C-0E21-D24C-A555-AB1401DABD18}"/>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19509544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AE638C-508A-2B49-A0DF-4275CEA609CB}"/>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7F733A9-796E-D14D-AB88-0ED1B6B1AB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C2AB01-7FD9-794D-B6BF-A465EB59F5B8}"/>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5" name="Footer Placeholder 4">
            <a:extLst>
              <a:ext uri="{FF2B5EF4-FFF2-40B4-BE49-F238E27FC236}">
                <a16:creationId xmlns:a16="http://schemas.microsoft.com/office/drawing/2014/main" id="{8F0564D2-0D67-C74C-97E8-9948544E142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EA4A05A-291F-3941-BF0B-6B25C732910C}"/>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332108167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3D8E14-56EF-2549-B112-F3585CE38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9917A2-9B07-864A-B0E9-885C142366A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5820F42-93EF-B548-9360-CFEED54B5073}"/>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5" name="Footer Placeholder 4">
            <a:extLst>
              <a:ext uri="{FF2B5EF4-FFF2-40B4-BE49-F238E27FC236}">
                <a16:creationId xmlns:a16="http://schemas.microsoft.com/office/drawing/2014/main" id="{BDB81991-DD88-C245-9DD8-6EDB2664694A}"/>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20C50C9-A7CB-1445-AEBB-0210EE1838A8}"/>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30580688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B7C37-B239-CB49-8A00-F8152870B0F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95802122-78ED-FF4E-95D6-38D3166CB0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0C74904-1E71-B944-9B6D-A16306C3E991}"/>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5" name="Footer Placeholder 4">
            <a:extLst>
              <a:ext uri="{FF2B5EF4-FFF2-40B4-BE49-F238E27FC236}">
                <a16:creationId xmlns:a16="http://schemas.microsoft.com/office/drawing/2014/main" id="{F099C4BF-1FDE-AE4C-AD33-EB177F467ED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9A2294D0-4498-3B41-8A56-277CCC337450}"/>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43783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9A9E9-B77A-8D4B-B96B-2C8068C84FD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8E7BBD8-26A1-C14B-A106-8F29636466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B956FD9-6AF3-3D42-B6A3-1AFE012B105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CBE003B-E213-F046-9729-AE381D92BA50}"/>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6" name="Footer Placeholder 5">
            <a:extLst>
              <a:ext uri="{FF2B5EF4-FFF2-40B4-BE49-F238E27FC236}">
                <a16:creationId xmlns:a16="http://schemas.microsoft.com/office/drawing/2014/main" id="{0E87F082-1DF7-2640-AAD2-CDA41599FA3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F42A8536-A6F4-CE44-9788-834138FB243D}"/>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1093266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0E5986-C0EA-B94B-B8CD-9F82FF4C6E1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EE0C2A63-A648-2E48-BD82-83BCD2FFB0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F44344-6918-B342-99B2-63601895DBB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C70D1A1-204B-8D4C-8B76-D23C2B39C41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7C789A7-B4B3-4647-A3A8-2C7087B4374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332D312-14D5-6F4D-B6BC-E183091C4BD5}"/>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8" name="Footer Placeholder 7">
            <a:extLst>
              <a:ext uri="{FF2B5EF4-FFF2-40B4-BE49-F238E27FC236}">
                <a16:creationId xmlns:a16="http://schemas.microsoft.com/office/drawing/2014/main" id="{9AB6D0C1-317A-6846-AEC5-9A7AF170020F}"/>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CD724953-863F-DB49-9595-44BB83EFF777}"/>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11178576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0D0F6-42D0-6B4F-A61E-9EA293D0F41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98BDD3-119D-8141-B5C9-C872A5A93131}"/>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4" name="Footer Placeholder 3">
            <a:extLst>
              <a:ext uri="{FF2B5EF4-FFF2-40B4-BE49-F238E27FC236}">
                <a16:creationId xmlns:a16="http://schemas.microsoft.com/office/drawing/2014/main" id="{A19ACB0A-0229-D947-B89D-37E462A8950D}"/>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9F1009F-C2D9-4343-B750-BB3E4217747E}"/>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3053241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24D7467-3971-D247-B62A-08FECC1AC7C1}"/>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3" name="Footer Placeholder 2">
            <a:extLst>
              <a:ext uri="{FF2B5EF4-FFF2-40B4-BE49-F238E27FC236}">
                <a16:creationId xmlns:a16="http://schemas.microsoft.com/office/drawing/2014/main" id="{0DA206CD-F403-5944-8FAC-5DB7C98147E8}"/>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075FDA67-B162-284F-A49E-28101E73C503}"/>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2330669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D0A3D2-52B4-3D4D-86B3-AF162D57759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51911C3-3B23-174A-A7C3-53AA6B8CB66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62694C84-78EF-CD40-9189-67ED64580D4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49E6D95-E303-3147-8AA8-311CBD2DD319}"/>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6" name="Footer Placeholder 5">
            <a:extLst>
              <a:ext uri="{FF2B5EF4-FFF2-40B4-BE49-F238E27FC236}">
                <a16:creationId xmlns:a16="http://schemas.microsoft.com/office/drawing/2014/main" id="{DBDFC563-BE21-8C45-8EAA-AC2576927E47}"/>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2C6265F-692A-1049-BF81-D712908503E1}"/>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1060676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24AFD3-B73C-0F4A-97FF-5A8D5EA913D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4997B2C-2691-994F-BECC-63C1662560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993A3244-13B4-B94F-8094-158DF6BC6D9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2BAFA8F-439D-F044-A606-0929A3ACEB17}"/>
              </a:ext>
            </a:extLst>
          </p:cNvPr>
          <p:cNvSpPr>
            <a:spLocks noGrp="1"/>
          </p:cNvSpPr>
          <p:nvPr>
            <p:ph type="dt" sz="half" idx="10"/>
          </p:nvPr>
        </p:nvSpPr>
        <p:spPr/>
        <p:txBody>
          <a:bodyPr/>
          <a:lstStyle/>
          <a:p>
            <a:fld id="{8BEFC661-E268-954F-8547-81BD7A388242}" type="datetimeFigureOut">
              <a:rPr lang="en-US" smtClean="0"/>
              <a:t>3/25/21</a:t>
            </a:fld>
            <a:endParaRPr lang="en-US" dirty="0"/>
          </a:p>
        </p:txBody>
      </p:sp>
      <p:sp>
        <p:nvSpPr>
          <p:cNvPr id="6" name="Footer Placeholder 5">
            <a:extLst>
              <a:ext uri="{FF2B5EF4-FFF2-40B4-BE49-F238E27FC236}">
                <a16:creationId xmlns:a16="http://schemas.microsoft.com/office/drawing/2014/main" id="{BAC6265D-4432-1048-B119-F0EA178C6ED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6E221DF-541B-C547-9C67-C949C0A26351}"/>
              </a:ext>
            </a:extLst>
          </p:cNvPr>
          <p:cNvSpPr>
            <a:spLocks noGrp="1"/>
          </p:cNvSpPr>
          <p:nvPr>
            <p:ph type="sldNum" sz="quarter" idx="12"/>
          </p:nvPr>
        </p:nvSpPr>
        <p:spPr/>
        <p:txBody>
          <a:bodyPr/>
          <a:lstStyle/>
          <a:p>
            <a:fld id="{5F7BA2CA-2377-E64F-852A-6799E93FEA3F}" type="slidenum">
              <a:rPr lang="en-US" smtClean="0"/>
              <a:t>‹#›</a:t>
            </a:fld>
            <a:endParaRPr lang="en-US" dirty="0"/>
          </a:p>
        </p:txBody>
      </p:sp>
    </p:spTree>
    <p:extLst>
      <p:ext uri="{BB962C8B-B14F-4D97-AF65-F5344CB8AC3E}">
        <p14:creationId xmlns:p14="http://schemas.microsoft.com/office/powerpoint/2010/main" val="22312549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70E444D-6BA3-AA44-A2DE-F09CD2C3DFA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A69D20A-68B4-5143-BA9D-E8CE464ECA8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DF18A6-7752-8947-8076-6FE05AC1DB3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EFC661-E268-954F-8547-81BD7A388242}" type="datetimeFigureOut">
              <a:rPr lang="en-US" smtClean="0"/>
              <a:t>3/25/21</a:t>
            </a:fld>
            <a:endParaRPr lang="en-US" dirty="0"/>
          </a:p>
        </p:txBody>
      </p:sp>
      <p:sp>
        <p:nvSpPr>
          <p:cNvPr id="5" name="Footer Placeholder 4">
            <a:extLst>
              <a:ext uri="{FF2B5EF4-FFF2-40B4-BE49-F238E27FC236}">
                <a16:creationId xmlns:a16="http://schemas.microsoft.com/office/drawing/2014/main" id="{51D550F9-4462-CC4C-9EBA-4B5972101B4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3EF872A-7DCA-1442-AD67-BC90A945D4E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7BA2CA-2377-E64F-852A-6799E93FEA3F}" type="slidenum">
              <a:rPr lang="en-US" smtClean="0"/>
              <a:t>‹#›</a:t>
            </a:fld>
            <a:endParaRPr lang="en-US" dirty="0"/>
          </a:p>
        </p:txBody>
      </p:sp>
    </p:spTree>
    <p:extLst>
      <p:ext uri="{BB962C8B-B14F-4D97-AF65-F5344CB8AC3E}">
        <p14:creationId xmlns:p14="http://schemas.microsoft.com/office/powerpoint/2010/main" val="365642805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10B2F-2255-0441-9C25-9293397C0745}"/>
              </a:ext>
            </a:extLst>
          </p:cNvPr>
          <p:cNvSpPr>
            <a:spLocks noGrp="1"/>
          </p:cNvSpPr>
          <p:nvPr>
            <p:ph type="ctrTitle"/>
          </p:nvPr>
        </p:nvSpPr>
        <p:spPr>
          <a:xfrm>
            <a:off x="1524000" y="1669015"/>
            <a:ext cx="9144000" cy="2387600"/>
          </a:xfrm>
        </p:spPr>
        <p:txBody>
          <a:bodyPr>
            <a:normAutofit/>
          </a:bodyPr>
          <a:lstStyle/>
          <a:p>
            <a:r>
              <a:rPr lang="en-US" sz="4000" dirty="0"/>
              <a:t>WF on guidelines for Rel-17 FR1 CA/DC band combinations approval handling</a:t>
            </a:r>
          </a:p>
        </p:txBody>
      </p:sp>
      <p:sp>
        <p:nvSpPr>
          <p:cNvPr id="3" name="Subtitle 2">
            <a:extLst>
              <a:ext uri="{FF2B5EF4-FFF2-40B4-BE49-F238E27FC236}">
                <a16:creationId xmlns:a16="http://schemas.microsoft.com/office/drawing/2014/main" id="{06238CE9-965A-364A-803A-B96E33CD2438}"/>
              </a:ext>
            </a:extLst>
          </p:cNvPr>
          <p:cNvSpPr>
            <a:spLocks noGrp="1"/>
          </p:cNvSpPr>
          <p:nvPr>
            <p:ph type="subTitle" idx="1"/>
          </p:nvPr>
        </p:nvSpPr>
        <p:spPr>
          <a:xfrm>
            <a:off x="1524000" y="4148690"/>
            <a:ext cx="9144000" cy="1655762"/>
          </a:xfrm>
        </p:spPr>
        <p:txBody>
          <a:bodyPr/>
          <a:lstStyle/>
          <a:p>
            <a:r>
              <a:rPr lang="en-US" dirty="0"/>
              <a:t>Apple Inc., Skyworks Solutions Inc.</a:t>
            </a:r>
          </a:p>
        </p:txBody>
      </p:sp>
      <p:sp>
        <p:nvSpPr>
          <p:cNvPr id="4" name="TextBox 3">
            <a:extLst>
              <a:ext uri="{FF2B5EF4-FFF2-40B4-BE49-F238E27FC236}">
                <a16:creationId xmlns:a16="http://schemas.microsoft.com/office/drawing/2014/main" id="{8CC908AA-42BE-1B44-AFC5-C2694061C0F1}"/>
              </a:ext>
            </a:extLst>
          </p:cNvPr>
          <p:cNvSpPr txBox="1"/>
          <p:nvPr/>
        </p:nvSpPr>
        <p:spPr>
          <a:xfrm>
            <a:off x="387626" y="383957"/>
            <a:ext cx="3772699" cy="646331"/>
          </a:xfrm>
          <a:prstGeom prst="rect">
            <a:avLst/>
          </a:prstGeom>
          <a:noFill/>
        </p:spPr>
        <p:txBody>
          <a:bodyPr wrap="none" rtlCol="0">
            <a:spAutoFit/>
          </a:bodyPr>
          <a:lstStyle/>
          <a:p>
            <a:r>
              <a:rPr lang="en-US" b="1" dirty="0"/>
              <a:t>3GPP TSG-RAN #91-e</a:t>
            </a:r>
          </a:p>
          <a:p>
            <a:r>
              <a:rPr lang="en-US" b="1" dirty="0">
                <a:effectLst/>
              </a:rPr>
              <a:t>Electronic Meeting, March </a:t>
            </a:r>
            <a:r>
              <a:rPr lang="en-US" b="1" dirty="0"/>
              <a:t>16</a:t>
            </a:r>
            <a:r>
              <a:rPr lang="en-US" b="1" baseline="30000" dirty="0"/>
              <a:t>th</a:t>
            </a:r>
            <a:r>
              <a:rPr lang="en-US" b="1" dirty="0">
                <a:effectLst/>
              </a:rPr>
              <a:t> – 26</a:t>
            </a:r>
            <a:r>
              <a:rPr lang="en-US" b="1" baseline="30000" dirty="0">
                <a:effectLst/>
              </a:rPr>
              <a:t>th</a:t>
            </a:r>
            <a:r>
              <a:rPr lang="en-US" dirty="0">
                <a:effectLst/>
              </a:rPr>
              <a:t> </a:t>
            </a:r>
            <a:endParaRPr lang="en-US" dirty="0"/>
          </a:p>
        </p:txBody>
      </p:sp>
      <p:sp>
        <p:nvSpPr>
          <p:cNvPr id="5" name="TextBox 4">
            <a:extLst>
              <a:ext uri="{FF2B5EF4-FFF2-40B4-BE49-F238E27FC236}">
                <a16:creationId xmlns:a16="http://schemas.microsoft.com/office/drawing/2014/main" id="{F3CD9751-C120-F847-92B9-AA8DA24390A2}"/>
              </a:ext>
            </a:extLst>
          </p:cNvPr>
          <p:cNvSpPr txBox="1"/>
          <p:nvPr/>
        </p:nvSpPr>
        <p:spPr>
          <a:xfrm>
            <a:off x="10643735" y="383957"/>
            <a:ext cx="1205523" cy="369332"/>
          </a:xfrm>
          <a:prstGeom prst="rect">
            <a:avLst/>
          </a:prstGeom>
          <a:noFill/>
        </p:spPr>
        <p:txBody>
          <a:bodyPr wrap="none" rtlCol="0">
            <a:spAutoFit/>
          </a:bodyPr>
          <a:lstStyle/>
          <a:p>
            <a:r>
              <a:rPr lang="en-US" b="1" dirty="0"/>
              <a:t>RP-210892</a:t>
            </a:r>
          </a:p>
        </p:txBody>
      </p:sp>
    </p:spTree>
    <p:extLst>
      <p:ext uri="{BB962C8B-B14F-4D97-AF65-F5344CB8AC3E}">
        <p14:creationId xmlns:p14="http://schemas.microsoft.com/office/powerpoint/2010/main" val="41232793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36901"/>
          </a:xfrm>
        </p:spPr>
        <p:txBody>
          <a:bodyPr>
            <a:normAutofit/>
          </a:bodyPr>
          <a:lstStyle/>
          <a:p>
            <a:r>
              <a:rPr lang="en-US" sz="4000" dirty="0"/>
              <a:t>Background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41174"/>
            <a:ext cx="10515600" cy="4631636"/>
          </a:xfrm>
        </p:spPr>
        <p:txBody>
          <a:bodyPr>
            <a:normAutofit lnSpcReduction="10000"/>
          </a:bodyPr>
          <a:lstStyle/>
          <a:p>
            <a:r>
              <a:rPr lang="en-US" dirty="0"/>
              <a:t>UE band combination basket work items block approval process has been implemented since LTE and continued in NR.</a:t>
            </a:r>
          </a:p>
          <a:p>
            <a:r>
              <a:rPr lang="en-US" dirty="0"/>
              <a:t>The framework has successfully facilitated the TR TP review process and improved RAN4 work efficiency on developing the UE RF requirements for majority of band combinations.</a:t>
            </a:r>
          </a:p>
          <a:p>
            <a:r>
              <a:rPr lang="en-US" dirty="0"/>
              <a:t>Nonetheless, there are certain band combinations which may require additional technical justifications or requirements not covered by the standard basket TR TP format and may not be suitable for block approval process.</a:t>
            </a:r>
          </a:p>
          <a:p>
            <a:r>
              <a:rPr lang="en-US" dirty="0"/>
              <a:t>This contribution is intended to provide guidelines for FR1 band combinations approval handling. </a:t>
            </a:r>
          </a:p>
          <a:p>
            <a:endParaRPr lang="en-US" dirty="0"/>
          </a:p>
        </p:txBody>
      </p:sp>
    </p:spTree>
    <p:extLst>
      <p:ext uri="{BB962C8B-B14F-4D97-AF65-F5344CB8AC3E}">
        <p14:creationId xmlns:p14="http://schemas.microsoft.com/office/powerpoint/2010/main" val="38644877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36901"/>
          </a:xfrm>
        </p:spPr>
        <p:txBody>
          <a:bodyPr>
            <a:normAutofit fontScale="90000"/>
          </a:bodyPr>
          <a:lstStyle/>
          <a:p>
            <a:r>
              <a:rPr lang="en-US" sz="4000" dirty="0"/>
              <a:t>Guidelines for Combinations Not for Block Approval</a:t>
            </a:r>
            <a:r>
              <a:rPr lang="en-US" sz="4000" dirty="0">
                <a:solidFill>
                  <a:srgbClr val="FF0000"/>
                </a:solidFill>
              </a:rPr>
              <a:t> </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31235"/>
            <a:ext cx="10515600" cy="4969565"/>
          </a:xfrm>
        </p:spPr>
        <p:txBody>
          <a:bodyPr>
            <a:normAutofit fontScale="92500"/>
          </a:bodyPr>
          <a:lstStyle/>
          <a:p>
            <a:r>
              <a:rPr lang="en-US" sz="2400" dirty="0"/>
              <a:t>Inter-band CA/DC with adjacent or overlapping frequency ranges</a:t>
            </a:r>
          </a:p>
          <a:p>
            <a:pPr lvl="1"/>
            <a:r>
              <a:rPr lang="en-US" sz="2200" dirty="0"/>
              <a:t>Need a discussion paper to address the front-end implementation feasibility and usage scenarios.</a:t>
            </a:r>
          </a:p>
          <a:p>
            <a:pPr lvl="1"/>
            <a:r>
              <a:rPr lang="en-US" sz="2200" dirty="0"/>
              <a:t>Example combination: CA_n20-n28 where DL ranges partially overlap</a:t>
            </a:r>
          </a:p>
          <a:p>
            <a:r>
              <a:rPr lang="en-US" sz="2400" dirty="0"/>
              <a:t>Inter-band CA/DC with two or more bands below 1 GHz</a:t>
            </a:r>
          </a:p>
          <a:p>
            <a:pPr lvl="1"/>
            <a:r>
              <a:rPr lang="en-US" sz="2200" dirty="0"/>
              <a:t>Need a discussion paper to address the front-end implementation feasibility and usage scenarios. The aspect of antenna configuration including diversity path and its implication to form factor shall be considered.</a:t>
            </a:r>
          </a:p>
          <a:p>
            <a:pPr lvl="1"/>
            <a:r>
              <a:rPr lang="en-US" sz="2200" dirty="0"/>
              <a:t>UL CA needs further discussions if the corresponding DC combination only supports SUO.</a:t>
            </a:r>
          </a:p>
          <a:p>
            <a:pPr lvl="1"/>
            <a:r>
              <a:rPr lang="en-US" sz="2200" dirty="0"/>
              <a:t>Same combinations which have been specified in LTE can waive the discussion paper. </a:t>
            </a:r>
          </a:p>
          <a:p>
            <a:r>
              <a:rPr lang="en-US" sz="2400" dirty="0"/>
              <a:t>Intra-band UL CA with 2 CCs where A-MPR requirements have not been specified (in basket WID not for block approval) – requires A-MPR requirements/study</a:t>
            </a:r>
          </a:p>
          <a:p>
            <a:r>
              <a:rPr lang="en-US" sz="2400" dirty="0"/>
              <a:t>Intra-band CA with more than 2 non-contiguous DL CCs with &gt; 200 MHz frequency span</a:t>
            </a:r>
          </a:p>
          <a:p>
            <a:pPr lvl="1"/>
            <a:r>
              <a:rPr lang="en-US" sz="2000" dirty="0"/>
              <a:t>Need a discussion paper to address the implementation feasibility including DL MIMO support.</a:t>
            </a:r>
          </a:p>
        </p:txBody>
      </p:sp>
    </p:spTree>
    <p:extLst>
      <p:ext uri="{BB962C8B-B14F-4D97-AF65-F5344CB8AC3E}">
        <p14:creationId xmlns:p14="http://schemas.microsoft.com/office/powerpoint/2010/main" val="30900928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fontScale="90000"/>
          </a:bodyPr>
          <a:lstStyle/>
          <a:p>
            <a:r>
              <a:rPr lang="en-US" sz="4000" dirty="0"/>
              <a:t>Band Combinations Which Need a New Feature Defined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a:bodyPr>
          <a:lstStyle/>
          <a:p>
            <a:r>
              <a:rPr lang="en-US" sz="2400" dirty="0"/>
              <a:t>Intra-band contiguous EN-DC with new bandwidth class, such as classes AC and CB</a:t>
            </a:r>
          </a:p>
          <a:p>
            <a:r>
              <a:rPr lang="en-US" sz="2400" dirty="0"/>
              <a:t>Intra-band contiguous UL CA with 3 CCs</a:t>
            </a:r>
          </a:p>
          <a:p>
            <a:r>
              <a:rPr lang="en-US" sz="2400" dirty="0"/>
              <a:t>UL CA with three or more non-contiguous CCs including</a:t>
            </a:r>
          </a:p>
          <a:p>
            <a:pPr lvl="1"/>
            <a:r>
              <a:rPr lang="en-US" sz="2000" dirty="0"/>
              <a:t>Inter-band UL CA with UL in three or more bands</a:t>
            </a:r>
          </a:p>
          <a:p>
            <a:pPr lvl="1"/>
            <a:r>
              <a:rPr lang="en-US" sz="2000" dirty="0"/>
              <a:t>Intra-band non-contiguous UL CA with three or more discrete UL CCs</a:t>
            </a:r>
          </a:p>
          <a:p>
            <a:pPr lvl="1"/>
            <a:r>
              <a:rPr lang="en-US" sz="2000" dirty="0"/>
              <a:t>Inter-band UL CA consisting of intra-band non-contiguous UL CA</a:t>
            </a:r>
          </a:p>
          <a:p>
            <a:r>
              <a:rPr lang="en-CA" sz="2400" dirty="0"/>
              <a:t>Note: </a:t>
            </a:r>
            <a:r>
              <a:rPr lang="en-US" sz="2400" dirty="0"/>
              <a:t>these combinations are not allowed to request in basket WI.</a:t>
            </a:r>
          </a:p>
        </p:txBody>
      </p:sp>
    </p:spTree>
    <p:extLst>
      <p:ext uri="{BB962C8B-B14F-4D97-AF65-F5344CB8AC3E}">
        <p14:creationId xmlns:p14="http://schemas.microsoft.com/office/powerpoint/2010/main" val="24664535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a:bodyPr>
          <a:lstStyle/>
          <a:p>
            <a:r>
              <a:rPr lang="en-US" sz="4000" dirty="0"/>
              <a:t>Additional Aspects</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lnSpcReduction="10000"/>
          </a:bodyPr>
          <a:lstStyle/>
          <a:p>
            <a:r>
              <a:rPr lang="en-US" sz="2400" dirty="0"/>
              <a:t>Band combinations which can be directly introduced in draft CR – No TP for TR required</a:t>
            </a:r>
          </a:p>
          <a:p>
            <a:pPr lvl="1"/>
            <a:r>
              <a:rPr lang="en-US" sz="2000" dirty="0"/>
              <a:t>Adding DL intra-band CA to an existing inter-band combination (but not for intra-band UL CA) where DL intra-band CA has been specified.</a:t>
            </a:r>
          </a:p>
          <a:p>
            <a:pPr lvl="1"/>
            <a:r>
              <a:rPr lang="en-US" sz="2000" dirty="0"/>
              <a:t>Adding &gt; 3 FR1 band combinations (up to the maximum band numbers supported in current basket WI) if the corresponding fallbacks are complete.</a:t>
            </a:r>
          </a:p>
          <a:p>
            <a:pPr lvl="1"/>
            <a:r>
              <a:rPr lang="en-US" sz="2000" dirty="0"/>
              <a:t>Adding FR2 band or existing FR2 CA to an existing FR1 combination.</a:t>
            </a:r>
          </a:p>
          <a:p>
            <a:r>
              <a:rPr lang="en-US" sz="2400" dirty="0"/>
              <a:t>Regional spectrum restriction is allowed with a clarification note, but not operator specific spectrum allocation.</a:t>
            </a:r>
          </a:p>
          <a:p>
            <a:r>
              <a:rPr lang="en-US" sz="2400" dirty="0"/>
              <a:t>UL configuration allowing SUO or mandating SUO shall be clearly stated in TP.</a:t>
            </a:r>
          </a:p>
          <a:p>
            <a:r>
              <a:rPr lang="en-US" sz="2400" dirty="0"/>
              <a:t>TDD-TDD supporting simultaneous Rx/Tx or not shall be clearly stated in TP.</a:t>
            </a:r>
          </a:p>
          <a:p>
            <a:r>
              <a:rPr lang="en-US" sz="2400" dirty="0"/>
              <a:t>Inter-band UL CA including intra-band contiguous UL CA, such as UL CA_n3-n41C</a:t>
            </a:r>
          </a:p>
          <a:p>
            <a:pPr lvl="1"/>
            <a:r>
              <a:rPr lang="en-US" sz="2000" dirty="0"/>
              <a:t>Triple beat issue needs to be addressed. (refer to WF R4-2103097)  </a:t>
            </a:r>
          </a:p>
        </p:txBody>
      </p:sp>
    </p:spTree>
    <p:extLst>
      <p:ext uri="{BB962C8B-B14F-4D97-AF65-F5344CB8AC3E}">
        <p14:creationId xmlns:p14="http://schemas.microsoft.com/office/powerpoint/2010/main" val="83825935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063D3E-1C08-3D4F-AC8D-3FBB29272AA1}"/>
              </a:ext>
            </a:extLst>
          </p:cNvPr>
          <p:cNvSpPr>
            <a:spLocks noGrp="1"/>
          </p:cNvSpPr>
          <p:nvPr>
            <p:ph type="title"/>
          </p:nvPr>
        </p:nvSpPr>
        <p:spPr>
          <a:xfrm>
            <a:off x="838200" y="365125"/>
            <a:ext cx="10515600" cy="946840"/>
          </a:xfrm>
        </p:spPr>
        <p:txBody>
          <a:bodyPr>
            <a:normAutofit/>
          </a:bodyPr>
          <a:lstStyle/>
          <a:p>
            <a:r>
              <a:rPr lang="en-US" sz="4000" dirty="0"/>
              <a:t>Way Forward</a:t>
            </a:r>
          </a:p>
        </p:txBody>
      </p:sp>
      <p:sp>
        <p:nvSpPr>
          <p:cNvPr id="3" name="Content Placeholder 2">
            <a:extLst>
              <a:ext uri="{FF2B5EF4-FFF2-40B4-BE49-F238E27FC236}">
                <a16:creationId xmlns:a16="http://schemas.microsoft.com/office/drawing/2014/main" id="{025E98E8-8D4E-D949-9CC4-54555DB4D9C0}"/>
              </a:ext>
            </a:extLst>
          </p:cNvPr>
          <p:cNvSpPr>
            <a:spLocks noGrp="1"/>
          </p:cNvSpPr>
          <p:nvPr>
            <p:ph idx="1"/>
          </p:nvPr>
        </p:nvSpPr>
        <p:spPr>
          <a:xfrm>
            <a:off x="838200" y="1421296"/>
            <a:ext cx="10515600" cy="4755667"/>
          </a:xfrm>
        </p:spPr>
        <p:txBody>
          <a:bodyPr>
            <a:normAutofit/>
          </a:bodyPr>
          <a:lstStyle/>
          <a:p>
            <a:r>
              <a:rPr lang="en-US" sz="2000" dirty="0"/>
              <a:t>Guidelines for Rel-17 FR1 CA/DC combinations approval that RAN4 will develop should be captured in the TR created in the SI on band combination handling.</a:t>
            </a:r>
          </a:p>
          <a:p>
            <a:r>
              <a:rPr lang="en-US" sz="2000" dirty="0"/>
              <a:t>The list of guidelines presented in this WF can be used as baseline for further discussions and refining in coming RAN4 meetings.</a:t>
            </a:r>
          </a:p>
          <a:p>
            <a:r>
              <a:rPr lang="en-US" sz="2000" dirty="0"/>
              <a:t>Dedicated agenda in coming RAN4 meetings can be arranged by RAN4 Chairman for guidelines which require further discussions.</a:t>
            </a:r>
          </a:p>
        </p:txBody>
      </p:sp>
    </p:spTree>
    <p:extLst>
      <p:ext uri="{BB962C8B-B14F-4D97-AF65-F5344CB8AC3E}">
        <p14:creationId xmlns:p14="http://schemas.microsoft.com/office/powerpoint/2010/main" val="12001213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4049</TotalTime>
  <Words>608</Words>
  <Application>Microsoft Macintosh PowerPoint</Application>
  <PresentationFormat>Widescreen</PresentationFormat>
  <Paragraphs>43</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Calibri Light</vt:lpstr>
      <vt:lpstr>Office Theme</vt:lpstr>
      <vt:lpstr>WF on guidelines for Rel-17 FR1 CA/DC band combinations approval handling</vt:lpstr>
      <vt:lpstr>Background</vt:lpstr>
      <vt:lpstr>Guidelines for Combinations Not for Block Approval </vt:lpstr>
      <vt:lpstr>Band Combinations Which Need a New Feature Defined</vt:lpstr>
      <vt:lpstr>Additional Aspects</vt:lpstr>
      <vt:lpstr>Way Forward</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CA/DC combinations not subject to block approval</dc:title>
  <dc:creator>James Wang</dc:creator>
  <cp:lastModifiedBy>James Wang</cp:lastModifiedBy>
  <cp:revision>47</cp:revision>
  <dcterms:created xsi:type="dcterms:W3CDTF">2021-02-18T15:00:57Z</dcterms:created>
  <dcterms:modified xsi:type="dcterms:W3CDTF">2021-03-26T02:54:09Z</dcterms:modified>
</cp:coreProperties>
</file>