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 id="2147483672" r:id="rId2"/>
  </p:sldMasterIdLst>
  <p:notesMasterIdLst>
    <p:notesMasterId r:id="rId10"/>
  </p:notesMasterIdLst>
  <p:handoutMasterIdLst>
    <p:handoutMasterId r:id="rId11"/>
  </p:handoutMasterIdLst>
  <p:sldIdLst>
    <p:sldId id="373" r:id="rId3"/>
    <p:sldId id="374" r:id="rId4"/>
    <p:sldId id="385" r:id="rId5"/>
    <p:sldId id="386" r:id="rId6"/>
    <p:sldId id="388" r:id="rId7"/>
    <p:sldId id="390" r:id="rId8"/>
    <p:sldId id="352" r:id="rId9"/>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93" autoAdjust="0"/>
    <p:restoredTop sz="96625" autoAdjust="0"/>
  </p:normalViewPr>
  <p:slideViewPr>
    <p:cSldViewPr>
      <p:cViewPr>
        <p:scale>
          <a:sx n="66" d="100"/>
          <a:sy n="66" d="100"/>
        </p:scale>
        <p:origin x="-1956" y="-240"/>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3/15/2021,Mon</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2021/3/15</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7</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852936"/>
            <a:ext cx="8424936" cy="1440160"/>
          </a:xfrm>
        </p:spPr>
        <p:txBody>
          <a:bodyPr rtlCol="0">
            <a:noAutofit/>
          </a:bodyPr>
          <a:lstStyle/>
          <a:p>
            <a:pPr algn="ctr">
              <a:defRPr/>
            </a:pPr>
            <a:r>
              <a:rPr lang="en-US" altLang="zh-CN" sz="2800" dirty="0">
                <a:latin typeface="Arial" pitchFamily="34" charset="0"/>
                <a:cs typeface="Arial" pitchFamily="34" charset="0"/>
              </a:rPr>
              <a:t>Considerations on Rel-18 Schedule</a:t>
            </a:r>
            <a:endParaRPr lang="zh-CN" altLang="en-US" sz="2800" dirty="0">
              <a:latin typeface="Arial" pitchFamily="34" charset="0"/>
              <a:cs typeface="Arial" pitchFamily="34" charset="0"/>
            </a:endParaRPr>
          </a:p>
        </p:txBody>
      </p:sp>
      <p:sp>
        <p:nvSpPr>
          <p:cNvPr id="5" name="TextBox 4"/>
          <p:cNvSpPr txBox="1"/>
          <p:nvPr/>
        </p:nvSpPr>
        <p:spPr>
          <a:xfrm>
            <a:off x="7240556" y="671804"/>
            <a:ext cx="1903444"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2000" b="1" dirty="0">
                <a:solidFill>
                  <a:schemeClr val="bg1"/>
                </a:solidFill>
                <a:latin typeface="Arial" pitchFamily="34" charset="0"/>
                <a:cs typeface="Arial" pitchFamily="34" charset="0"/>
              </a:rPr>
              <a:t>RP-210669</a:t>
            </a:r>
            <a:endParaRPr lang="zh-CN" altLang="en-US" sz="2000" b="1" dirty="0" smtClean="0">
              <a:solidFill>
                <a:schemeClr val="bg1"/>
              </a:solidFill>
              <a:latin typeface="Arial" pitchFamily="34" charset="0"/>
              <a:cs typeface="Arial" pitchFamily="34" charset="0"/>
            </a:endParaRPr>
          </a:p>
        </p:txBody>
      </p:sp>
      <p:sp>
        <p:nvSpPr>
          <p:cNvPr id="6" name="TextBox 5"/>
          <p:cNvSpPr txBox="1"/>
          <p:nvPr/>
        </p:nvSpPr>
        <p:spPr>
          <a:xfrm>
            <a:off x="306671" y="765109"/>
            <a:ext cx="5710336" cy="1200329"/>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b="1" dirty="0" smtClean="0">
                <a:solidFill>
                  <a:schemeClr val="bg1"/>
                </a:solidFill>
                <a:latin typeface="Arial" pitchFamily="34" charset="0"/>
                <a:cs typeface="Arial" pitchFamily="34" charset="0"/>
              </a:rPr>
              <a:t>3GPP TSG RAN WG Meeting #90e</a:t>
            </a:r>
          </a:p>
          <a:p>
            <a:r>
              <a:rPr lang="en-US" b="1" cap="small" dirty="0" smtClean="0">
                <a:solidFill>
                  <a:schemeClr val="bg1"/>
                </a:solidFill>
                <a:latin typeface="Arial" pitchFamily="34" charset="0"/>
                <a:cs typeface="Arial" pitchFamily="34" charset="0"/>
              </a:rPr>
              <a:t>E-MEETING, </a:t>
            </a:r>
            <a:r>
              <a:rPr lang="en-US" altLang="zh-CN" b="1" cap="small" dirty="0">
                <a:solidFill>
                  <a:schemeClr val="bg1"/>
                </a:solidFill>
                <a:latin typeface="Arial" pitchFamily="34" charset="0"/>
                <a:cs typeface="Arial" pitchFamily="34" charset="0"/>
              </a:rPr>
              <a:t>March </a:t>
            </a:r>
            <a:r>
              <a:rPr lang="en-US" altLang="zh-CN" b="1" cap="small" dirty="0" smtClean="0">
                <a:solidFill>
                  <a:schemeClr val="bg1"/>
                </a:solidFill>
                <a:latin typeface="Arial" pitchFamily="34" charset="0"/>
                <a:cs typeface="Arial" pitchFamily="34" charset="0"/>
              </a:rPr>
              <a:t>16-26</a:t>
            </a:r>
            <a:r>
              <a:rPr lang="en-US" altLang="zh-CN" b="1" cap="small" baseline="30000" dirty="0" smtClean="0">
                <a:solidFill>
                  <a:schemeClr val="bg1"/>
                </a:solidFill>
                <a:latin typeface="Arial" pitchFamily="34" charset="0"/>
                <a:cs typeface="Arial" pitchFamily="34" charset="0"/>
              </a:rPr>
              <a:t>th</a:t>
            </a:r>
            <a:r>
              <a:rPr lang="en-US" altLang="zh-CN" b="1" cap="small" dirty="0" smtClean="0">
                <a:solidFill>
                  <a:schemeClr val="bg1"/>
                </a:solidFill>
                <a:latin typeface="Arial" pitchFamily="34" charset="0"/>
                <a:cs typeface="Arial" pitchFamily="34" charset="0"/>
              </a:rPr>
              <a:t> </a:t>
            </a:r>
            <a:r>
              <a:rPr lang="en-US" b="1" cap="small" dirty="0" smtClean="0">
                <a:solidFill>
                  <a:schemeClr val="bg1"/>
                </a:solidFill>
                <a:latin typeface="Arial" pitchFamily="34" charset="0"/>
                <a:cs typeface="Arial" pitchFamily="34" charset="0"/>
              </a:rPr>
              <a:t>2021</a:t>
            </a:r>
          </a:p>
          <a:p>
            <a:r>
              <a:rPr lang="en-US" b="1" cap="small" dirty="0" smtClean="0">
                <a:solidFill>
                  <a:schemeClr val="bg1"/>
                </a:solidFill>
                <a:latin typeface="Arial" pitchFamily="34" charset="0"/>
                <a:cs typeface="Arial" pitchFamily="34" charset="0"/>
              </a:rPr>
              <a:t>Document for: Discussion</a:t>
            </a:r>
            <a:endParaRPr lang="en-US" b="1" cap="small" dirty="0">
              <a:solidFill>
                <a:schemeClr val="bg1"/>
              </a:solidFill>
              <a:latin typeface="Arial" pitchFamily="34" charset="0"/>
              <a:cs typeface="Arial" pitchFamily="34" charset="0"/>
            </a:endParaRPr>
          </a:p>
          <a:p>
            <a:r>
              <a:rPr lang="en-GB" altLang="zh-CN" b="1" dirty="0" smtClean="0">
                <a:solidFill>
                  <a:schemeClr val="bg1"/>
                </a:solidFill>
                <a:latin typeface="Arial" pitchFamily="34" charset="0"/>
                <a:cs typeface="Arial" pitchFamily="34" charset="0"/>
              </a:rPr>
              <a:t>Agenda Item</a:t>
            </a:r>
            <a:r>
              <a:rPr lang="en-US" altLang="zh-CN" b="1" dirty="0" smtClean="0">
                <a:solidFill>
                  <a:schemeClr val="bg1"/>
                </a:solidFill>
                <a:latin typeface="Arial" pitchFamily="34" charset="0"/>
                <a:cs typeface="Arial" pitchFamily="34" charset="0"/>
              </a:rPr>
              <a:t>:  9.13</a:t>
            </a:r>
            <a:endParaRPr lang="zh-CN" altLang="en-US" b="1" dirty="0" smtClean="0">
              <a:solidFill>
                <a:schemeClr val="bg1"/>
              </a:solidFill>
              <a:latin typeface="Arial" pitchFamily="34" charset="0"/>
              <a:cs typeface="Arial" pitchFamily="34" charset="0"/>
            </a:endParaRPr>
          </a:p>
        </p:txBody>
      </p:sp>
      <p:sp>
        <p:nvSpPr>
          <p:cNvPr id="7" name="TextBox 2"/>
          <p:cNvSpPr txBox="1">
            <a:spLocks noChangeArrowheads="1"/>
          </p:cNvSpPr>
          <p:nvPr/>
        </p:nvSpPr>
        <p:spPr bwMode="auto">
          <a:xfrm>
            <a:off x="142875" y="4933617"/>
            <a:ext cx="8858250" cy="923330"/>
          </a:xfrm>
          <a:prstGeom prst="rect">
            <a:avLst/>
          </a:prstGeom>
          <a:noFill/>
          <a:ln w="9525">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0070C0"/>
                </a:solidFill>
                <a:latin typeface="Arial" pitchFamily="34" charset="0"/>
                <a:cs typeface="Arial" pitchFamily="34" charset="0"/>
              </a:rPr>
              <a:t>China </a:t>
            </a:r>
            <a:r>
              <a:rPr lang="en-US" altLang="zh-CN" b="1" dirty="0">
                <a:solidFill>
                  <a:srgbClr val="0070C0"/>
                </a:solidFill>
                <a:latin typeface="Arial" pitchFamily="34" charset="0"/>
                <a:cs typeface="Arial" pitchFamily="34" charset="0"/>
              </a:rPr>
              <a:t>Academy of Telecommunications Technology (CATT)</a:t>
            </a:r>
          </a:p>
          <a:p>
            <a:r>
              <a:rPr lang="en-US" altLang="zh-CN" b="1" dirty="0">
                <a:solidFill>
                  <a:srgbClr val="0070C0"/>
                </a:solidFill>
                <a:latin typeface="Calibri" pitchFamily="34" charset="0"/>
              </a:rPr>
              <a:t>							</a:t>
            </a:r>
          </a:p>
          <a:p>
            <a:endParaRPr lang="en-US" altLang="zh-CN" b="1" dirty="0">
              <a:solidFill>
                <a:srgbClr val="0070C0"/>
              </a:solidFill>
              <a:latin typeface="Calibri" pitchFamily="34" charset="0"/>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3827" y="1422302"/>
            <a:ext cx="8229600" cy="4670994"/>
          </a:xfrm>
        </p:spPr>
        <p:txBody>
          <a:bodyPr>
            <a:normAutofit/>
          </a:bodyPr>
          <a:lstStyle/>
          <a:p>
            <a:pPr>
              <a:lnSpc>
                <a:spcPct val="150000"/>
              </a:lnSpc>
              <a:buFont typeface="Wingdings" pitchFamily="2" charset="2"/>
              <a:buChar char="q"/>
            </a:pPr>
            <a:r>
              <a:rPr lang="en-US" dirty="0" smtClean="0">
                <a:solidFill>
                  <a:schemeClr val="tx1"/>
                </a:solidFill>
                <a:cs typeface="Arial" pitchFamily="34" charset="0"/>
              </a:rPr>
              <a:t>3GPP reaches a time point where R18 planning needs to be considered from high level. </a:t>
            </a:r>
            <a:endParaRPr lang="en-US" dirty="0">
              <a:solidFill>
                <a:schemeClr val="tx1"/>
              </a:solidFill>
              <a:cs typeface="Arial" pitchFamily="34" charset="0"/>
            </a:endParaRPr>
          </a:p>
          <a:p>
            <a:pPr>
              <a:lnSpc>
                <a:spcPct val="150000"/>
              </a:lnSpc>
              <a:buFont typeface="Wingdings" pitchFamily="2" charset="2"/>
              <a:buChar char="q"/>
            </a:pPr>
            <a:r>
              <a:rPr lang="en-US" dirty="0" smtClean="0">
                <a:solidFill>
                  <a:schemeClr val="tx1"/>
                </a:solidFill>
                <a:cs typeface="Arial" pitchFamily="34" charset="0"/>
              </a:rPr>
              <a:t>In RP#90-e, there has been initial discussions on the topic, and in this RP meeting more discussions are foreseen on aspects such as</a:t>
            </a:r>
          </a:p>
          <a:p>
            <a:pPr lvl="1">
              <a:lnSpc>
                <a:spcPct val="150000"/>
              </a:lnSpc>
            </a:pPr>
            <a:r>
              <a:rPr lang="en-US" dirty="0" smtClean="0">
                <a:solidFill>
                  <a:schemeClr val="tx1"/>
                </a:solidFill>
                <a:cs typeface="Arial" pitchFamily="34" charset="0"/>
              </a:rPr>
              <a:t>R18 timeline, </a:t>
            </a:r>
          </a:p>
          <a:p>
            <a:pPr lvl="1">
              <a:lnSpc>
                <a:spcPct val="150000"/>
              </a:lnSpc>
            </a:pPr>
            <a:r>
              <a:rPr lang="en-US" dirty="0" smtClean="0">
                <a:solidFill>
                  <a:schemeClr val="tx1"/>
                </a:solidFill>
                <a:cs typeface="Arial" pitchFamily="34" charset="0"/>
              </a:rPr>
              <a:t>June workshop planning, and</a:t>
            </a:r>
          </a:p>
          <a:p>
            <a:pPr lvl="1">
              <a:lnSpc>
                <a:spcPct val="150000"/>
              </a:lnSpc>
            </a:pPr>
            <a:r>
              <a:rPr lang="en-US" dirty="0" smtClean="0">
                <a:solidFill>
                  <a:schemeClr val="tx1"/>
                </a:solidFill>
                <a:cs typeface="Arial" pitchFamily="34" charset="0"/>
              </a:rPr>
              <a:t>Other aspects regarding how R18 scope is worked out in RAN level</a:t>
            </a:r>
          </a:p>
          <a:p>
            <a:pPr>
              <a:lnSpc>
                <a:spcPct val="150000"/>
              </a:lnSpc>
            </a:pPr>
            <a:r>
              <a:rPr lang="en-US" dirty="0" smtClean="0">
                <a:solidFill>
                  <a:schemeClr val="tx1"/>
                </a:solidFill>
                <a:cs typeface="Arial" pitchFamily="34" charset="0"/>
              </a:rPr>
              <a:t>In the reminder of the document, we provide CATT’s considerations on these aspects. </a:t>
            </a:r>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
        <p:nvSpPr>
          <p:cNvPr id="6" name="Title 1"/>
          <p:cNvSpPr txBox="1">
            <a:spLocks/>
          </p:cNvSpPr>
          <p:nvPr/>
        </p:nvSpPr>
        <p:spPr>
          <a:xfrm>
            <a:off x="457200" y="130622"/>
            <a:ext cx="8229600" cy="7780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a:lstStyle>
          <a:p>
            <a:r>
              <a:rPr lang="en-US" sz="3600" b="1" dirty="0" smtClean="0">
                <a:latin typeface="+mj-lt"/>
                <a:cs typeface="Arial" pitchFamily="34" charset="0"/>
              </a:rPr>
              <a:t>Background</a:t>
            </a:r>
            <a:endParaRPr lang="en-US" sz="3200" b="1" dirty="0">
              <a:latin typeface="+mj-lt"/>
              <a:cs typeface="Arial" pitchFamily="34" charset="0"/>
            </a:endParaRPr>
          </a:p>
        </p:txBody>
      </p:sp>
    </p:spTree>
    <p:extLst>
      <p:ext uri="{BB962C8B-B14F-4D97-AF65-F5344CB8AC3E}">
        <p14:creationId xmlns:p14="http://schemas.microsoft.com/office/powerpoint/2010/main" val="224324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b="1" dirty="0" smtClean="0">
                <a:latin typeface="+mn-lt"/>
                <a:cs typeface="Arial" pitchFamily="34" charset="0"/>
              </a:rPr>
              <a:t>Rel-18 Timeline</a:t>
            </a:r>
            <a:endParaRPr lang="en-US" sz="3600" b="1" dirty="0">
              <a:latin typeface="+mn-lt"/>
              <a:cs typeface="Arial" pitchFamily="34" charset="0"/>
            </a:endParaRPr>
          </a:p>
        </p:txBody>
      </p:sp>
      <p:sp>
        <p:nvSpPr>
          <p:cNvPr id="3" name="内容占位符 2"/>
          <p:cNvSpPr>
            <a:spLocks noGrp="1"/>
          </p:cNvSpPr>
          <p:nvPr>
            <p:ph idx="1"/>
          </p:nvPr>
        </p:nvSpPr>
        <p:spPr>
          <a:xfrm>
            <a:off x="467544" y="1268761"/>
            <a:ext cx="8229600" cy="3528391"/>
          </a:xfrm>
        </p:spPr>
        <p:txBody>
          <a:bodyPr>
            <a:noAutofit/>
          </a:bodyPr>
          <a:lstStyle/>
          <a:p>
            <a:pPr>
              <a:lnSpc>
                <a:spcPct val="150000"/>
              </a:lnSpc>
              <a:buFont typeface="Wingdings" pitchFamily="2" charset="2"/>
              <a:buChar char="q"/>
            </a:pPr>
            <a:r>
              <a:rPr lang="en-US" dirty="0" smtClean="0"/>
              <a:t>We believe R18 is a major version of 3GPP standardization, as it starts a 2</a:t>
            </a:r>
            <a:r>
              <a:rPr lang="en-US" baseline="30000" dirty="0" smtClean="0"/>
              <a:t>nd</a:t>
            </a:r>
            <a:r>
              <a:rPr lang="en-US" dirty="0" smtClean="0"/>
              <a:t> phase of NR evolution that ensure continuous success of globe 5G deployment. </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
        <p:nvSpPr>
          <p:cNvPr id="5" name="矩形 4"/>
          <p:cNvSpPr/>
          <p:nvPr/>
        </p:nvSpPr>
        <p:spPr>
          <a:xfrm>
            <a:off x="251520" y="4797152"/>
            <a:ext cx="8640960" cy="2031325"/>
          </a:xfrm>
          <a:prstGeom prst="rect">
            <a:avLst/>
          </a:prstGeom>
        </p:spPr>
        <p:txBody>
          <a:bodyPr wrap="square">
            <a:spAutoFit/>
          </a:bodyPr>
          <a:lstStyle/>
          <a:p>
            <a:pPr indent="-1828800">
              <a:lnSpc>
                <a:spcPct val="150000"/>
              </a:lnSpc>
            </a:pPr>
            <a:r>
              <a:rPr lang="en-US" b="1" dirty="0">
                <a:solidFill>
                  <a:srgbClr val="C00000"/>
                </a:solidFill>
              </a:rPr>
              <a:t>Proposal </a:t>
            </a:r>
            <a:r>
              <a:rPr lang="en-US" b="1" dirty="0" smtClean="0">
                <a:solidFill>
                  <a:srgbClr val="C00000"/>
                </a:solidFill>
              </a:rPr>
              <a:t>1  The following is endorsed for Rel-18 timeline</a:t>
            </a:r>
          </a:p>
          <a:p>
            <a:pPr marL="742950" lvl="2" indent="-285750">
              <a:lnSpc>
                <a:spcPct val="150000"/>
              </a:lnSpc>
              <a:buFont typeface="Arial" pitchFamily="34" charset="0"/>
              <a:buChar char="•"/>
            </a:pPr>
            <a:r>
              <a:rPr lang="en-US" altLang="zh-CN" sz="1600" b="1" dirty="0" smtClean="0">
                <a:solidFill>
                  <a:srgbClr val="C00000"/>
                </a:solidFill>
              </a:rPr>
              <a:t>RAN aim at decision of the main Rel-18 scope (R1/2/3) in 2021 December.</a:t>
            </a:r>
          </a:p>
          <a:p>
            <a:pPr marL="742950" lvl="2" indent="-285750">
              <a:lnSpc>
                <a:spcPct val="150000"/>
              </a:lnSpc>
              <a:buFont typeface="Arial" pitchFamily="34" charset="0"/>
              <a:buChar char="•"/>
            </a:pPr>
            <a:r>
              <a:rPr lang="en-US" altLang="zh-CN" sz="1600" b="1" dirty="0" smtClean="0">
                <a:solidFill>
                  <a:srgbClr val="C00000"/>
                </a:solidFill>
              </a:rPr>
              <a:t>Aiming at ASN.1 completion of Rel-18 in 2023 December. </a:t>
            </a:r>
          </a:p>
          <a:p>
            <a:pPr marL="1257300" lvl="3" indent="-342900">
              <a:lnSpc>
                <a:spcPct val="150000"/>
              </a:lnSpc>
              <a:buFont typeface="Courier New" pitchFamily="49" charset="0"/>
              <a:buChar char="o"/>
            </a:pPr>
            <a:r>
              <a:rPr lang="en-US" altLang="zh-CN" sz="1600" b="1" dirty="0" smtClean="0">
                <a:solidFill>
                  <a:srgbClr val="C00000"/>
                </a:solidFill>
              </a:rPr>
              <a:t>A 18-month period assumed for the working groups.</a:t>
            </a:r>
          </a:p>
          <a:p>
            <a:pPr indent="-1828800">
              <a:lnSpc>
                <a:spcPct val="150000"/>
              </a:lnSpc>
            </a:pPr>
            <a:endParaRPr lang="en-US" b="1" dirty="0">
              <a:solidFill>
                <a:srgbClr val="C00000"/>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190" y="2742928"/>
            <a:ext cx="6541619"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9842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3600" b="1" dirty="0">
                <a:latin typeface="+mn-lt"/>
                <a:cs typeface="Arial" pitchFamily="34" charset="0"/>
              </a:rPr>
              <a:t>RAN level work plan for </a:t>
            </a:r>
            <a:r>
              <a:rPr lang="en-US" sz="3600" b="1" dirty="0" smtClean="0">
                <a:latin typeface="+mn-lt"/>
                <a:cs typeface="Arial" pitchFamily="34" charset="0"/>
              </a:rPr>
              <a:t>Rel-18 scope</a:t>
            </a:r>
            <a:endParaRPr lang="en-US" sz="3600" b="1" dirty="0">
              <a:latin typeface="+mn-lt"/>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
        <p:nvSpPr>
          <p:cNvPr id="5" name="矩形 4"/>
          <p:cNvSpPr/>
          <p:nvPr/>
        </p:nvSpPr>
        <p:spPr>
          <a:xfrm>
            <a:off x="441792" y="2840752"/>
            <a:ext cx="8424936" cy="3093154"/>
          </a:xfrm>
          <a:prstGeom prst="rect">
            <a:avLst/>
          </a:prstGeom>
        </p:spPr>
        <p:txBody>
          <a:bodyPr wrap="square">
            <a:spAutoFit/>
          </a:bodyPr>
          <a:lstStyle/>
          <a:p>
            <a:pPr>
              <a:lnSpc>
                <a:spcPct val="150000"/>
              </a:lnSpc>
            </a:pPr>
            <a:r>
              <a:rPr lang="en-US" altLang="zh-CN" b="1" dirty="0">
                <a:solidFill>
                  <a:srgbClr val="C00000"/>
                </a:solidFill>
              </a:rPr>
              <a:t>Proposal 2 </a:t>
            </a:r>
            <a:r>
              <a:rPr lang="en-US" altLang="zh-CN" b="1" dirty="0" smtClean="0">
                <a:solidFill>
                  <a:srgbClr val="C00000"/>
                </a:solidFill>
              </a:rPr>
              <a:t>RAN to consider the following plan for Rel-18 scope discussions </a:t>
            </a:r>
          </a:p>
          <a:p>
            <a:pPr marL="800100" lvl="1" indent="-342900">
              <a:lnSpc>
                <a:spcPct val="150000"/>
              </a:lnSpc>
              <a:buFont typeface="Arial" pitchFamily="34" charset="0"/>
              <a:buChar char="•"/>
            </a:pPr>
            <a:r>
              <a:rPr lang="en-US" altLang="zh-CN" sz="1600" b="1" dirty="0" smtClean="0">
                <a:solidFill>
                  <a:srgbClr val="C00000"/>
                </a:solidFill>
              </a:rPr>
              <a:t>RP#91 – A RAN level work plan for Rel-18 scope is endorsed.</a:t>
            </a:r>
          </a:p>
          <a:p>
            <a:pPr marL="800100" lvl="1" indent="-342900">
              <a:lnSpc>
                <a:spcPct val="150000"/>
              </a:lnSpc>
              <a:buFont typeface="Arial" pitchFamily="34" charset="0"/>
              <a:buChar char="•"/>
            </a:pPr>
            <a:r>
              <a:rPr lang="en-US" altLang="zh-CN" sz="1600" b="1" dirty="0" smtClean="0">
                <a:solidFill>
                  <a:srgbClr val="C00000"/>
                </a:solidFill>
              </a:rPr>
              <a:t>RP#92 – Rel-18 workshop is held, and main technical areas are identified. Email discussions can be planned after the meeting, to a better aligned understanding  of the areas. </a:t>
            </a:r>
          </a:p>
          <a:p>
            <a:pPr marL="800100" lvl="1" indent="-342900">
              <a:lnSpc>
                <a:spcPct val="150000"/>
              </a:lnSpc>
              <a:buFont typeface="Arial" pitchFamily="34" charset="0"/>
              <a:buChar char="•"/>
            </a:pPr>
            <a:r>
              <a:rPr lang="en-US" altLang="zh-CN" sz="1600" b="1" dirty="0" smtClean="0">
                <a:solidFill>
                  <a:srgbClr val="C00000"/>
                </a:solidFill>
              </a:rPr>
              <a:t>RP#93 –  Discussions on detailed study/work scope for the identified areas. </a:t>
            </a:r>
          </a:p>
          <a:p>
            <a:pPr marL="800100" lvl="1" indent="-342900">
              <a:lnSpc>
                <a:spcPct val="150000"/>
              </a:lnSpc>
              <a:buFont typeface="Arial" pitchFamily="34" charset="0"/>
              <a:buChar char="•"/>
            </a:pPr>
            <a:r>
              <a:rPr lang="en-US" altLang="zh-CN" sz="1600" b="1" dirty="0" smtClean="0">
                <a:solidFill>
                  <a:srgbClr val="C00000"/>
                </a:solidFill>
              </a:rPr>
              <a:t>RP#94 –  Refinement of the study/work scope,  discussions on TU, and conclusions on Rel-18 work scope.</a:t>
            </a:r>
          </a:p>
        </p:txBody>
      </p:sp>
      <p:sp>
        <p:nvSpPr>
          <p:cNvPr id="7" name="内容占位符 2"/>
          <p:cNvSpPr txBox="1">
            <a:spLocks/>
          </p:cNvSpPr>
          <p:nvPr/>
        </p:nvSpPr>
        <p:spPr>
          <a:xfrm>
            <a:off x="467544" y="1268761"/>
            <a:ext cx="8229600" cy="35283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000" b="0" kern="1200">
                <a:solidFill>
                  <a:srgbClr val="001236"/>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rgbClr val="240967"/>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rgbClr val="7030A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itchFamily="2" charset="2"/>
              <a:buChar char="q"/>
            </a:pPr>
            <a:r>
              <a:rPr lang="en-US" dirty="0" smtClean="0"/>
              <a:t>To form the R18 scope by the end of 2021, the corresponding activities  and discussions shall be well planned for the four RP meetings in 2021. The following RAN level work plan is suggested to that purpose. </a:t>
            </a:r>
          </a:p>
        </p:txBody>
      </p:sp>
    </p:spTree>
    <p:extLst>
      <p:ext uri="{BB962C8B-B14F-4D97-AF65-F5344CB8AC3E}">
        <p14:creationId xmlns:p14="http://schemas.microsoft.com/office/powerpoint/2010/main" val="10752449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b="1" dirty="0" smtClean="0">
                <a:latin typeface="+mn-lt"/>
                <a:cs typeface="Arial" pitchFamily="34" charset="0"/>
              </a:rPr>
              <a:t>Considerations for Rel-18 workshop in June</a:t>
            </a:r>
            <a:endParaRPr lang="en-US" sz="3600" b="1" dirty="0">
              <a:latin typeface="+mn-lt"/>
              <a:cs typeface="Arial" pitchFamily="34" charset="0"/>
            </a:endParaRPr>
          </a:p>
        </p:txBody>
      </p:sp>
      <p:sp>
        <p:nvSpPr>
          <p:cNvPr id="3" name="内容占位符 2"/>
          <p:cNvSpPr>
            <a:spLocks noGrp="1"/>
          </p:cNvSpPr>
          <p:nvPr>
            <p:ph idx="1"/>
          </p:nvPr>
        </p:nvSpPr>
        <p:spPr>
          <a:xfrm>
            <a:off x="467544" y="1268761"/>
            <a:ext cx="8229600" cy="3528391"/>
          </a:xfrm>
        </p:spPr>
        <p:txBody>
          <a:bodyPr>
            <a:noAutofit/>
          </a:bodyPr>
          <a:lstStyle/>
          <a:p>
            <a:pPr>
              <a:lnSpc>
                <a:spcPct val="150000"/>
              </a:lnSpc>
              <a:buFont typeface="Wingdings" pitchFamily="2" charset="2"/>
              <a:buChar char="q"/>
            </a:pPr>
            <a:r>
              <a:rPr lang="en-US" dirty="0" smtClean="0"/>
              <a:t>It suggested that company contributions are encouraged on their understanding on R18 potential areas, with use cases and motivations.</a:t>
            </a:r>
          </a:p>
          <a:p>
            <a:pPr>
              <a:lnSpc>
                <a:spcPct val="150000"/>
              </a:lnSpc>
              <a:buFont typeface="Wingdings" pitchFamily="2" charset="2"/>
              <a:buChar char="q"/>
            </a:pPr>
            <a:r>
              <a:rPr lang="en-US" dirty="0" smtClean="0"/>
              <a:t>A possible way for efficient discussions is to summarize the contributions and categorize the proposed areas, so that these areas can be discussed in online sessions which are in separate time slots than normal RP activities. </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
        <p:nvSpPr>
          <p:cNvPr id="5" name="矩形 4"/>
          <p:cNvSpPr/>
          <p:nvPr/>
        </p:nvSpPr>
        <p:spPr>
          <a:xfrm>
            <a:off x="234544" y="3727192"/>
            <a:ext cx="8640960" cy="2723823"/>
          </a:xfrm>
          <a:prstGeom prst="rect">
            <a:avLst/>
          </a:prstGeom>
        </p:spPr>
        <p:txBody>
          <a:bodyPr wrap="square">
            <a:spAutoFit/>
          </a:bodyPr>
          <a:lstStyle/>
          <a:p>
            <a:pPr indent="-1828800">
              <a:lnSpc>
                <a:spcPct val="150000"/>
              </a:lnSpc>
            </a:pPr>
            <a:r>
              <a:rPr lang="en-US" b="1" dirty="0">
                <a:solidFill>
                  <a:srgbClr val="C00000"/>
                </a:solidFill>
              </a:rPr>
              <a:t>Proposal </a:t>
            </a:r>
            <a:r>
              <a:rPr lang="en-US" b="1" dirty="0" smtClean="0">
                <a:solidFill>
                  <a:srgbClr val="C00000"/>
                </a:solidFill>
              </a:rPr>
              <a:t>3  The following is suggested for Rel-18 workshop arrangement in June</a:t>
            </a:r>
          </a:p>
          <a:p>
            <a:pPr marL="800100" lvl="1" indent="-342900">
              <a:lnSpc>
                <a:spcPct val="150000"/>
              </a:lnSpc>
              <a:buFont typeface="Arial" pitchFamily="34" charset="0"/>
              <a:buChar char="•"/>
            </a:pPr>
            <a:r>
              <a:rPr lang="en-US" altLang="zh-CN" sz="1600" b="1" dirty="0" smtClean="0">
                <a:solidFill>
                  <a:srgbClr val="C00000"/>
                </a:solidFill>
              </a:rPr>
              <a:t>The aim of the WS </a:t>
            </a:r>
            <a:r>
              <a:rPr lang="en-US" altLang="zh-CN" sz="1600" b="1" dirty="0">
                <a:solidFill>
                  <a:srgbClr val="C00000"/>
                </a:solidFill>
              </a:rPr>
              <a:t>is to </a:t>
            </a:r>
            <a:r>
              <a:rPr lang="en-US" altLang="zh-CN" sz="1600" b="1" dirty="0" smtClean="0">
                <a:solidFill>
                  <a:srgbClr val="C00000"/>
                </a:solidFill>
              </a:rPr>
              <a:t>identify the main Rel-18 </a:t>
            </a:r>
            <a:r>
              <a:rPr lang="en-US" altLang="zh-CN" sz="1600" b="1" dirty="0">
                <a:solidFill>
                  <a:srgbClr val="C00000"/>
                </a:solidFill>
              </a:rPr>
              <a:t>technical </a:t>
            </a:r>
            <a:r>
              <a:rPr lang="en-US" altLang="zh-CN" sz="1600" b="1" dirty="0" smtClean="0">
                <a:solidFill>
                  <a:srgbClr val="C00000"/>
                </a:solidFill>
              </a:rPr>
              <a:t>areas.</a:t>
            </a:r>
            <a:endParaRPr lang="en-US" altLang="zh-CN" sz="1600" b="1" dirty="0">
              <a:solidFill>
                <a:srgbClr val="C00000"/>
              </a:solidFill>
            </a:endParaRPr>
          </a:p>
          <a:p>
            <a:pPr marL="800100" lvl="1" indent="-342900">
              <a:lnSpc>
                <a:spcPct val="150000"/>
              </a:lnSpc>
              <a:buFont typeface="Arial" pitchFamily="34" charset="0"/>
              <a:buChar char="•"/>
            </a:pPr>
            <a:r>
              <a:rPr lang="en-US" altLang="zh-CN" sz="1600" b="1" dirty="0" smtClean="0">
                <a:solidFill>
                  <a:srgbClr val="C00000"/>
                </a:solidFill>
              </a:rPr>
              <a:t>Company contributions to the WS are encouraged to that purpose, and discussions can be based on summary with categorized technical areas. </a:t>
            </a:r>
          </a:p>
          <a:p>
            <a:pPr marL="800100" lvl="1" indent="-342900">
              <a:lnSpc>
                <a:spcPct val="150000"/>
              </a:lnSpc>
              <a:buFont typeface="Arial" pitchFamily="34" charset="0"/>
              <a:buChar char="•"/>
            </a:pPr>
            <a:r>
              <a:rPr lang="en-US" altLang="zh-CN" sz="1600" b="1" dirty="0" smtClean="0">
                <a:solidFill>
                  <a:srgbClr val="C00000"/>
                </a:solidFill>
              </a:rPr>
              <a:t>Two options for the meeting time (extra time planned out of regular RP schedule)</a:t>
            </a:r>
          </a:p>
          <a:p>
            <a:pPr marL="1257300" lvl="2" indent="-342900">
              <a:lnSpc>
                <a:spcPct val="150000"/>
              </a:lnSpc>
              <a:buFont typeface="Arial" pitchFamily="34" charset="0"/>
              <a:buChar char="•"/>
            </a:pPr>
            <a:r>
              <a:rPr lang="en-US" altLang="zh-CN" sz="1600" b="1" dirty="0" smtClean="0">
                <a:solidFill>
                  <a:srgbClr val="C00000"/>
                </a:solidFill>
              </a:rPr>
              <a:t>Option 1 – 3 day online meeting, with one 4-hour session per day, or</a:t>
            </a:r>
          </a:p>
          <a:p>
            <a:pPr marL="1257300" lvl="2" indent="-342900">
              <a:lnSpc>
                <a:spcPct val="150000"/>
              </a:lnSpc>
              <a:buFont typeface="Arial" pitchFamily="34" charset="0"/>
              <a:buChar char="•"/>
            </a:pPr>
            <a:r>
              <a:rPr lang="en-US" altLang="zh-CN" sz="1600" b="1" dirty="0" smtClean="0">
                <a:solidFill>
                  <a:srgbClr val="C00000"/>
                </a:solidFill>
              </a:rPr>
              <a:t>Option 2 – 4 day online meeting, with one 3-hour session per day</a:t>
            </a:r>
          </a:p>
        </p:txBody>
      </p:sp>
    </p:spTree>
    <p:extLst>
      <p:ext uri="{BB962C8B-B14F-4D97-AF65-F5344CB8AC3E}">
        <p14:creationId xmlns:p14="http://schemas.microsoft.com/office/powerpoint/2010/main" val="18072683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b="1" dirty="0" smtClean="0">
                <a:latin typeface="+mn-lt"/>
                <a:cs typeface="Arial" pitchFamily="34" charset="0"/>
              </a:rPr>
              <a:t>Summary</a:t>
            </a:r>
            <a:endParaRPr lang="en-US" sz="3600" b="1" dirty="0">
              <a:latin typeface="+mn-lt"/>
              <a:cs typeface="Arial" pitchFamily="34" charset="0"/>
            </a:endParaRPr>
          </a:p>
        </p:txBody>
      </p:sp>
      <p:sp>
        <p:nvSpPr>
          <p:cNvPr id="3" name="内容占位符 2"/>
          <p:cNvSpPr>
            <a:spLocks noGrp="1"/>
          </p:cNvSpPr>
          <p:nvPr>
            <p:ph idx="1"/>
          </p:nvPr>
        </p:nvSpPr>
        <p:spPr>
          <a:xfrm>
            <a:off x="467544" y="1268761"/>
            <a:ext cx="8229600" cy="3528391"/>
          </a:xfrm>
        </p:spPr>
        <p:txBody>
          <a:bodyPr>
            <a:noAutofit/>
          </a:bodyPr>
          <a:lstStyle/>
          <a:p>
            <a:pPr>
              <a:lnSpc>
                <a:spcPct val="150000"/>
              </a:lnSpc>
              <a:buFont typeface="Wingdings" pitchFamily="2" charset="2"/>
              <a:buChar char="q"/>
            </a:pPr>
            <a:r>
              <a:rPr lang="en-US" dirty="0" smtClean="0"/>
              <a:t>This contribution provide views on Rel-18 timeline, as well as proposals for RAN to form the Rel-18 scope </a:t>
            </a:r>
            <a:r>
              <a:rPr lang="en-US" dirty="0" smtClean="0"/>
              <a:t>in an </a:t>
            </a:r>
            <a:r>
              <a:rPr lang="en-US" dirty="0" smtClean="0"/>
              <a:t>efficient manner. </a:t>
            </a:r>
          </a:p>
          <a:p>
            <a:pPr>
              <a:lnSpc>
                <a:spcPct val="150000"/>
              </a:lnSpc>
              <a:buFont typeface="Wingdings" pitchFamily="2" charset="2"/>
              <a:buChar char="q"/>
            </a:pPr>
            <a:r>
              <a:rPr lang="en-US" dirty="0" smtClean="0"/>
              <a:t>The following is proposed </a:t>
            </a:r>
          </a:p>
          <a:p>
            <a:pPr lvl="1">
              <a:lnSpc>
                <a:spcPct val="150000"/>
              </a:lnSpc>
              <a:buFont typeface="Wingdings" pitchFamily="2" charset="2"/>
              <a:buChar char="§"/>
            </a:pPr>
            <a:r>
              <a:rPr lang="en-US" b="1" dirty="0" smtClean="0">
                <a:solidFill>
                  <a:srgbClr val="C00000"/>
                </a:solidFill>
              </a:rPr>
              <a:t>Timeline proposed in Page 3 is endorsed for Rel-18.</a:t>
            </a:r>
          </a:p>
          <a:p>
            <a:pPr lvl="1">
              <a:lnSpc>
                <a:spcPct val="150000"/>
              </a:lnSpc>
              <a:buFont typeface="Wingdings" pitchFamily="2" charset="2"/>
              <a:buChar char="§"/>
            </a:pPr>
            <a:r>
              <a:rPr lang="en-US" b="1" dirty="0" smtClean="0">
                <a:solidFill>
                  <a:srgbClr val="C00000"/>
                </a:solidFill>
              </a:rPr>
              <a:t>Proposal in Page 4 is taken into account for RAN’s plan of Rel-18 work scope discussions. </a:t>
            </a:r>
          </a:p>
          <a:p>
            <a:pPr lvl="1">
              <a:lnSpc>
                <a:spcPct val="150000"/>
              </a:lnSpc>
              <a:buFont typeface="Wingdings" pitchFamily="2" charset="2"/>
              <a:buChar char="§"/>
            </a:pPr>
            <a:r>
              <a:rPr lang="en-US" b="1" dirty="0" smtClean="0">
                <a:solidFill>
                  <a:srgbClr val="C00000"/>
                </a:solidFill>
              </a:rPr>
              <a:t>Proposal in Page 5 is taken into account for RAN’s plan of June Rel-18 workshop.</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Tree>
    <p:extLst>
      <p:ext uri="{BB962C8B-B14F-4D97-AF65-F5344CB8AC3E}">
        <p14:creationId xmlns:p14="http://schemas.microsoft.com/office/powerpoint/2010/main" val="3177783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7</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C7ED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7ED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C7ED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560</Words>
  <Application>Microsoft Office PowerPoint</Application>
  <PresentationFormat>全屏显示(4:3)</PresentationFormat>
  <Paragraphs>51</Paragraphs>
  <Slides>7</Slides>
  <Notes>2</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1_Office 主题</vt:lpstr>
      <vt:lpstr>Office 主题</vt:lpstr>
      <vt:lpstr>Considerations on Rel-18 Schedule</vt:lpstr>
      <vt:lpstr>PowerPoint 演示文稿</vt:lpstr>
      <vt:lpstr>Rel-18 Timeline</vt:lpstr>
      <vt:lpstr>RAN level work plan for Rel-18 scope</vt:lpstr>
      <vt:lpstr>Considerations for Rel-18 workshop in June</vt:lpstr>
      <vt:lpstr>Summary</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2020-03-10T03:17:57Z</dcterms:created>
  <dcterms:modified xsi:type="dcterms:W3CDTF">2021-03-15T02:03:23Z</dcterms:modified>
</cp:coreProperties>
</file>