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8" r:id="rId3"/>
    <p:sldId id="277" r:id="rId4"/>
    <p:sldId id="279" r:id="rId5"/>
    <p:sldId id="278" r:id="rId6"/>
    <p:sldId id="263" r:id="rId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548" y="48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E0281-D9E7-4703-B3DE-4EFFCFF48B8E}" type="datetimeFigureOut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8492F-CBF0-4520-BFCD-0FD716E433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27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D0484-BF12-43F1-A7E0-2196DE64ED48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8801-9DE4-43CC-8708-3BF31DAF22A8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D77C-57FC-42A7-9F71-A9A3F99A9B8F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9CC7-BD66-42F1-84A1-1DF3CB78DABA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CBBB-4A4F-4CBC-AB6C-8B64507B0527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0918-4C23-44AF-882A-422CE860DB9C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DBEC-EA60-427C-B9CC-6C93F1CADE10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B4867-A907-46DC-A803-159C9CECD078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F422-A661-4092-9190-16B12D111D59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1A16E-B070-46CF-BF14-F55FE470D8EB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272A6-F6B0-48ED-8C8C-89F721FF1629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2A850-D823-4C26-90D0-C65037163611}" type="datetime1">
              <a:rPr lang="zh-CN" altLang="en-US" smtClean="0"/>
              <a:pPr/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45154" y="1653648"/>
            <a:ext cx="8159294" cy="1710190"/>
          </a:xfrm>
        </p:spPr>
        <p:txBody>
          <a:bodyPr>
            <a:normAutofit/>
          </a:bodyPr>
          <a:lstStyle/>
          <a:p>
            <a:r>
              <a:rPr lang="en-US" altLang="zh-CN" sz="2800" b="1" dirty="0" smtClean="0"/>
              <a:t>Operators’ views on Reduced Capability NR devices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597864"/>
            <a:ext cx="6400800" cy="846094"/>
          </a:xfrm>
        </p:spPr>
        <p:txBody>
          <a:bodyPr>
            <a:noAutofit/>
          </a:bodyPr>
          <a:lstStyle/>
          <a:p>
            <a:r>
              <a:rPr lang="en-US" altLang="zh-CN" sz="2000" dirty="0" smtClean="0">
                <a:solidFill>
                  <a:schemeClr val="tx1"/>
                </a:solidFill>
              </a:rPr>
              <a:t>BT, Deutsche </a:t>
            </a:r>
            <a:r>
              <a:rPr lang="en-US" altLang="zh-CN" sz="2000" dirty="0" smtClean="0">
                <a:solidFill>
                  <a:schemeClr val="tx1"/>
                </a:solidFill>
              </a:rPr>
              <a:t>Telekom, Orange, </a:t>
            </a:r>
            <a:r>
              <a:rPr lang="en-US" altLang="zh-CN" sz="2000" dirty="0" smtClean="0">
                <a:solidFill>
                  <a:schemeClr val="tx1"/>
                </a:solidFill>
              </a:rPr>
              <a:t>Telecom Italia</a:t>
            </a:r>
            <a:r>
              <a:rPr lang="en-US" altLang="zh-CN" sz="2000" dirty="0" smtClean="0">
                <a:solidFill>
                  <a:schemeClr val="tx1"/>
                </a:solidFill>
              </a:rPr>
              <a:t>, </a:t>
            </a:r>
            <a:r>
              <a:rPr lang="en-US" altLang="zh-CN" sz="2000" dirty="0">
                <a:solidFill>
                  <a:schemeClr val="tx1"/>
                </a:solidFill>
              </a:rPr>
              <a:t>Telefonica, </a:t>
            </a:r>
            <a:r>
              <a:rPr lang="en-US" altLang="zh-CN" sz="2000" dirty="0" err="1" smtClean="0">
                <a:solidFill>
                  <a:schemeClr val="tx1"/>
                </a:solidFill>
              </a:rPr>
              <a:t>Telia</a:t>
            </a:r>
            <a:r>
              <a:rPr lang="en-US" altLang="zh-CN" sz="2000" dirty="0" smtClean="0">
                <a:solidFill>
                  <a:schemeClr val="tx1"/>
                </a:solidFill>
              </a:rPr>
              <a:t> Company</a:t>
            </a:r>
            <a:endParaRPr lang="en-US" altLang="zh-CN" sz="20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7" y="141480"/>
            <a:ext cx="43589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3GPP TSG RAN Meeting </a:t>
            </a:r>
            <a:r>
              <a:rPr lang="en-US" altLang="zh-CN" sz="2000" dirty="0" smtClean="0"/>
              <a:t>#91e</a:t>
            </a:r>
            <a:r>
              <a:rPr lang="en-GB" altLang="zh-CN" sz="2000" dirty="0"/>
              <a:t>	</a:t>
            </a:r>
          </a:p>
          <a:p>
            <a:r>
              <a:rPr lang="en-US" altLang="zh-CN" sz="2000" dirty="0"/>
              <a:t>Electronic Meeting, March 16 - 26, </a:t>
            </a:r>
            <a:r>
              <a:rPr lang="en-US" altLang="zh-CN" sz="2000" dirty="0" smtClean="0"/>
              <a:t>2021</a:t>
            </a:r>
          </a:p>
          <a:p>
            <a:r>
              <a:rPr lang="en-US" altLang="ja-JP" sz="2000" dirty="0" smtClean="0"/>
              <a:t>Agenda: </a:t>
            </a:r>
            <a:r>
              <a:rPr lang="fr-FR" sz="2000" dirty="0"/>
              <a:t>9.7.27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173273"/>
            <a:ext cx="27073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/>
              <a:t> RP-210668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9502"/>
            <a:ext cx="8229600" cy="576064"/>
          </a:xfrm>
        </p:spPr>
        <p:txBody>
          <a:bodyPr>
            <a:noAutofit/>
          </a:bodyPr>
          <a:lstStyle/>
          <a:p>
            <a:r>
              <a:rPr lang="en-US" altLang="zh-CN" sz="2400" b="1" dirty="0" smtClean="0"/>
              <a:t>Context</a:t>
            </a:r>
            <a:endParaRPr lang="zh-CN" altLang="en-US" sz="2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59582"/>
            <a:ext cx="8496944" cy="3456384"/>
          </a:xfrm>
        </p:spPr>
        <p:txBody>
          <a:bodyPr>
            <a:noAutofit/>
          </a:bodyPr>
          <a:lstStyle/>
          <a:p>
            <a:pPr marL="252000" indent="-252000"/>
            <a:r>
              <a:rPr lang="en-US" altLang="zh-CN" sz="1800" dirty="0" smtClean="0"/>
              <a:t>A new </a:t>
            </a:r>
            <a:r>
              <a:rPr lang="en-US" altLang="zh-CN" sz="1800" dirty="0"/>
              <a:t>WID on </a:t>
            </a:r>
            <a:r>
              <a:rPr lang="en-US" altLang="zh-CN" sz="1800" dirty="0" smtClean="0"/>
              <a:t>“support </a:t>
            </a:r>
            <a:r>
              <a:rPr lang="en-US" altLang="zh-CN" sz="1800" dirty="0"/>
              <a:t>of reduced capability NR </a:t>
            </a:r>
            <a:r>
              <a:rPr lang="en-US" altLang="zh-CN" sz="1800" dirty="0" smtClean="0"/>
              <a:t>devices” </a:t>
            </a:r>
            <a:r>
              <a:rPr lang="en-US" altLang="zh-CN" sz="1800" dirty="0"/>
              <a:t>(</a:t>
            </a:r>
            <a:r>
              <a:rPr lang="en-US" altLang="zh-CN" sz="1800" dirty="0" smtClean="0"/>
              <a:t>RP-202933) was approved at the last 3GPP RAN plenary #90e.</a:t>
            </a:r>
          </a:p>
          <a:p>
            <a:pPr marL="0" indent="0">
              <a:buNone/>
            </a:pPr>
            <a:endParaRPr lang="en-US" altLang="zh-CN" sz="1800" dirty="0" smtClean="0"/>
          </a:p>
          <a:p>
            <a:pPr marL="252000" indent="-252000"/>
            <a:r>
              <a:rPr lang="en-US" altLang="zh-CN" sz="1800" dirty="0" smtClean="0"/>
              <a:t>Two topics remained open:</a:t>
            </a:r>
          </a:p>
          <a:p>
            <a:pPr marL="652050" lvl="1" indent="-252000"/>
            <a:r>
              <a:rPr lang="en-US" sz="1400" dirty="0"/>
              <a:t>Maximum bandwidth of an FR1 </a:t>
            </a:r>
            <a:r>
              <a:rPr lang="en-US" sz="1400" dirty="0" err="1"/>
              <a:t>RedCap</a:t>
            </a:r>
            <a:r>
              <a:rPr lang="en-US" sz="1400" dirty="0"/>
              <a:t> UE during and after initial access of 20 MHz</a:t>
            </a:r>
            <a:r>
              <a:rPr lang="en-US" sz="1400" i="1" dirty="0"/>
              <a:t> </a:t>
            </a:r>
            <a:r>
              <a:rPr lang="en-US" sz="1400" dirty="0"/>
              <a:t>is supported. The possibility of, and any associated conditions for, optional support of a wider bandwidth up to 40MHz after initial access for this case will be further discussed at RAN#91e.</a:t>
            </a:r>
            <a:endParaRPr lang="fr-FR" sz="1400" i="1" dirty="0"/>
          </a:p>
          <a:p>
            <a:pPr marL="652050" lvl="1" indent="-252000"/>
            <a:r>
              <a:rPr lang="en-US" sz="1400" dirty="0"/>
              <a:t>For frequency bands where a legacy NR UE (other than 2-Rx vehicular UE) is required to be equipped with a minimum of 4 Rx antenna ports, the minimum number of Rx branches supported by specification for a </a:t>
            </a:r>
            <a:r>
              <a:rPr lang="en-US" sz="1400" dirty="0" err="1"/>
              <a:t>RedCap</a:t>
            </a:r>
            <a:r>
              <a:rPr lang="en-US" sz="1400" dirty="0"/>
              <a:t> UE will be decided at RAN#91e; hence no specific work for these frequency bands will be done before RAN#91e</a:t>
            </a:r>
            <a:r>
              <a:rPr lang="en-US" sz="1400" dirty="0" smtClean="0"/>
              <a:t>.</a:t>
            </a:r>
            <a:endParaRPr lang="fr-FR" sz="1400" i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671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9502"/>
            <a:ext cx="8229600" cy="576064"/>
          </a:xfrm>
        </p:spPr>
        <p:txBody>
          <a:bodyPr>
            <a:noAutofit/>
          </a:bodyPr>
          <a:lstStyle/>
          <a:p>
            <a:r>
              <a:rPr lang="en-US" altLang="zh-CN" sz="2400" b="1" dirty="0" smtClean="0"/>
              <a:t>Operator Contributions</a:t>
            </a:r>
            <a:endParaRPr lang="zh-CN" altLang="en-US" sz="2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59582"/>
            <a:ext cx="8496944" cy="3456384"/>
          </a:xfrm>
        </p:spPr>
        <p:txBody>
          <a:bodyPr>
            <a:noAutofit/>
          </a:bodyPr>
          <a:lstStyle/>
          <a:p>
            <a:pPr marL="252000" indent="-252000"/>
            <a:endParaRPr lang="en-US" altLang="zh-CN" sz="1800" dirty="0" smtClean="0"/>
          </a:p>
          <a:p>
            <a:pPr marL="252000" indent="-252000"/>
            <a:r>
              <a:rPr lang="en-GB" sz="1800" dirty="0" smtClean="0"/>
              <a:t>Orange submitted a RAN1 contribution “On </a:t>
            </a:r>
            <a:r>
              <a:rPr lang="en-GB" sz="1800" dirty="0"/>
              <a:t>the effect of reducing the number of UE Rx antennas on DL </a:t>
            </a:r>
            <a:r>
              <a:rPr lang="en-GB" sz="1800" dirty="0" smtClean="0"/>
              <a:t>capacity” (R1-2004270) at </a:t>
            </a:r>
            <a:r>
              <a:rPr lang="en-GB" sz="1800" dirty="0"/>
              <a:t>3GPP </a:t>
            </a:r>
            <a:r>
              <a:rPr lang="en-GB" sz="1800" dirty="0" smtClean="0"/>
              <a:t>RAN </a:t>
            </a:r>
            <a:r>
              <a:rPr lang="en-GB" sz="1800" dirty="0"/>
              <a:t>WG1 #</a:t>
            </a:r>
            <a:r>
              <a:rPr lang="en-GB" sz="1800" dirty="0" smtClean="0"/>
              <a:t>101, illustrating </a:t>
            </a:r>
            <a:r>
              <a:rPr lang="en-GB" sz="1800" dirty="0"/>
              <a:t>the impact of the introduction of reduced capability UEs on the average throughput of </a:t>
            </a:r>
            <a:r>
              <a:rPr lang="en-GB" sz="1800" dirty="0" err="1"/>
              <a:t>eMBB</a:t>
            </a:r>
            <a:r>
              <a:rPr lang="en-GB" sz="1800" dirty="0"/>
              <a:t> </a:t>
            </a:r>
            <a:r>
              <a:rPr lang="en-GB" sz="1800" dirty="0" smtClean="0"/>
              <a:t>UEs.</a:t>
            </a:r>
          </a:p>
          <a:p>
            <a:pPr marL="652050" lvl="1" indent="-252000"/>
            <a:r>
              <a:rPr lang="en-GB" sz="1400" b="1" dirty="0" smtClean="0"/>
              <a:t>It was concluded that the </a:t>
            </a:r>
            <a:r>
              <a:rPr lang="en-GB" sz="1400" b="1" dirty="0"/>
              <a:t>introduction of a large population of reduced capability UEs with single Rx antenna degrades significantly the downlink capacity of the network particularly in loaded scenarios </a:t>
            </a:r>
            <a:endParaRPr lang="fr-FR" sz="1400" dirty="0"/>
          </a:p>
          <a:p>
            <a:pPr marL="0" indent="0">
              <a:buNone/>
            </a:pPr>
            <a:endParaRPr lang="en-GB" altLang="zh-CN" sz="1800" dirty="0"/>
          </a:p>
          <a:p>
            <a:pPr marL="252000" indent="-252000"/>
            <a:r>
              <a:rPr lang="en-US" altLang="zh-CN" sz="1800" dirty="0" smtClean="0"/>
              <a:t>Telecom </a:t>
            </a:r>
            <a:r>
              <a:rPr lang="en-US" altLang="zh-CN" sz="1800" dirty="0"/>
              <a:t>Italia submitted RP-210289 “On </a:t>
            </a:r>
            <a:r>
              <a:rPr lang="en-US" altLang="zh-CN" sz="1800" dirty="0" err="1"/>
              <a:t>RedCap</a:t>
            </a:r>
            <a:r>
              <a:rPr lang="en-US" altLang="zh-CN" sz="1800" dirty="0"/>
              <a:t> UE performance”  at RAN#91e, presenting the results of a measurement campaign in TIM's live commercial </a:t>
            </a:r>
            <a:r>
              <a:rPr lang="en-US" altLang="zh-CN" sz="1800" dirty="0" smtClean="0"/>
              <a:t>network.</a:t>
            </a:r>
          </a:p>
          <a:p>
            <a:pPr marL="652050" lvl="1" indent="-252000"/>
            <a:r>
              <a:rPr lang="en-US" altLang="zh-CN" sz="1400" b="1" dirty="0" smtClean="0"/>
              <a:t>The </a:t>
            </a:r>
            <a:r>
              <a:rPr lang="en-US" altLang="zh-CN" sz="1400" b="1" dirty="0"/>
              <a:t>document shows that two Rx antenna ports allow the use of higher modulation schemes even in poor SINR conditions, while UEs with a single antenna port highly degrade the spectral efficiency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055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9502"/>
            <a:ext cx="8229600" cy="576064"/>
          </a:xfrm>
        </p:spPr>
        <p:txBody>
          <a:bodyPr>
            <a:noAutofit/>
          </a:bodyPr>
          <a:lstStyle/>
          <a:p>
            <a:r>
              <a:rPr lang="en-US" altLang="zh-CN" sz="2400" b="1" dirty="0" smtClean="0"/>
              <a:t>Operator observations</a:t>
            </a:r>
            <a:endParaRPr lang="zh-CN" altLang="en-US" sz="2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59582"/>
            <a:ext cx="8496944" cy="3456384"/>
          </a:xfrm>
        </p:spPr>
        <p:txBody>
          <a:bodyPr>
            <a:noAutofit/>
          </a:bodyPr>
          <a:lstStyle/>
          <a:p>
            <a:pPr marL="252000" indent="-252000"/>
            <a:endParaRPr lang="en-US" altLang="zh-CN" sz="1800" dirty="0" smtClean="0"/>
          </a:p>
          <a:p>
            <a:pPr marL="252000" indent="-252000"/>
            <a:r>
              <a:rPr lang="fr-FR" sz="1800" dirty="0" smtClean="0"/>
              <a:t>Observation #1:</a:t>
            </a:r>
          </a:p>
          <a:p>
            <a:pPr marL="652050" lvl="1" indent="-252000"/>
            <a:r>
              <a:rPr lang="en-US" sz="1400" dirty="0" smtClean="0"/>
              <a:t>For </a:t>
            </a:r>
            <a:r>
              <a:rPr lang="en-US" sz="1400" dirty="0"/>
              <a:t>frequency bands where a legacy NR UE (other than 2-Rx vehicular UE) is required to be equipped with a minimum of 4 Rx antenna </a:t>
            </a:r>
            <a:r>
              <a:rPr lang="en-US" sz="1400" dirty="0" smtClean="0"/>
              <a:t>ports, reduction of the minimum number of antenna ports to 1 Rx would significantly degrade end user performance and the spectral efficiency of the network</a:t>
            </a:r>
          </a:p>
          <a:p>
            <a:pPr marL="652050" lvl="1" indent="-252000"/>
            <a:endParaRPr lang="en-US" altLang="zh-CN" sz="1400" dirty="0"/>
          </a:p>
          <a:p>
            <a:pPr marL="252000" indent="-252000"/>
            <a:r>
              <a:rPr lang="en-US" altLang="zh-CN" sz="1800" dirty="0" smtClean="0"/>
              <a:t>Observation #2:</a:t>
            </a:r>
          </a:p>
          <a:p>
            <a:pPr marL="652050" lvl="1" indent="-252000"/>
            <a:r>
              <a:rPr lang="en-US" sz="1400" dirty="0" smtClean="0"/>
              <a:t>The support of “Maximum </a:t>
            </a:r>
            <a:r>
              <a:rPr lang="en-US" sz="1400" dirty="0"/>
              <a:t>bandwidth of an FR1 </a:t>
            </a:r>
            <a:r>
              <a:rPr lang="en-US" sz="1400" dirty="0" err="1"/>
              <a:t>RedCap</a:t>
            </a:r>
            <a:r>
              <a:rPr lang="en-US" sz="1400" dirty="0"/>
              <a:t> UE during and after initial access of 20 </a:t>
            </a:r>
            <a:r>
              <a:rPr lang="en-US" sz="1400" dirty="0" smtClean="0"/>
              <a:t>MHz” is seen by operators as sufficient to address the use cases targeted in the WI, i.e. Industrial wireless sensors, Video surveillance and Wearables.</a:t>
            </a:r>
          </a:p>
          <a:p>
            <a:pPr marL="652050" lvl="1" indent="-252000"/>
            <a:r>
              <a:rPr lang="en-US" sz="1400" dirty="0" smtClean="0"/>
              <a:t>In specific cases where high demanding devices would benefit from a higher bandwidth (e.g. high end video surveillance), operators would recommend not to rely on </a:t>
            </a:r>
            <a:r>
              <a:rPr lang="en-US" sz="1400" dirty="0" err="1" smtClean="0"/>
              <a:t>RedCap</a:t>
            </a:r>
            <a:r>
              <a:rPr lang="en-US" sz="1400" dirty="0" smtClean="0"/>
              <a:t> UE capabilities and support instead the mandatory requirements set in Rel15/16.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5971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9502"/>
            <a:ext cx="8229600" cy="576064"/>
          </a:xfrm>
        </p:spPr>
        <p:txBody>
          <a:bodyPr>
            <a:noAutofit/>
          </a:bodyPr>
          <a:lstStyle/>
          <a:p>
            <a:r>
              <a:rPr lang="en-US" altLang="zh-CN" sz="2400" b="1" dirty="0" smtClean="0"/>
              <a:t>Proposals</a:t>
            </a:r>
            <a:endParaRPr lang="zh-CN" altLang="en-US" sz="2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59582"/>
            <a:ext cx="8496944" cy="3456384"/>
          </a:xfrm>
        </p:spPr>
        <p:txBody>
          <a:bodyPr>
            <a:noAutofit/>
          </a:bodyPr>
          <a:lstStyle/>
          <a:p>
            <a:pPr marL="252000" indent="-252000"/>
            <a:endParaRPr lang="en-US" altLang="zh-CN" sz="1800" dirty="0" smtClean="0"/>
          </a:p>
          <a:p>
            <a:pPr marL="252000" indent="-252000"/>
            <a:r>
              <a:rPr lang="en-GB" altLang="zh-CN" sz="1800" dirty="0" smtClean="0"/>
              <a:t>Proposal #1</a:t>
            </a:r>
          </a:p>
          <a:p>
            <a:pPr marL="652050" lvl="1" indent="-252000"/>
            <a:r>
              <a:rPr lang="en-US" sz="1400" dirty="0"/>
              <a:t>Maximum bandwidth of an FR1 </a:t>
            </a:r>
            <a:r>
              <a:rPr lang="en-US" sz="1400" dirty="0" err="1"/>
              <a:t>RedCap</a:t>
            </a:r>
            <a:r>
              <a:rPr lang="en-US" sz="1400" dirty="0"/>
              <a:t> UE during and after initial access of 20 MHz</a:t>
            </a:r>
            <a:r>
              <a:rPr lang="en-US" sz="1400" i="1" dirty="0"/>
              <a:t> </a:t>
            </a:r>
            <a:r>
              <a:rPr lang="en-US" sz="1400" dirty="0"/>
              <a:t>is supported</a:t>
            </a:r>
            <a:r>
              <a:rPr lang="en-US" sz="1400" dirty="0" smtClean="0"/>
              <a:t>.</a:t>
            </a:r>
          </a:p>
          <a:p>
            <a:pPr marL="652050" lvl="1" indent="-252000"/>
            <a:r>
              <a:rPr lang="en-US" altLang="zh-CN" sz="1400" dirty="0" smtClean="0"/>
              <a:t>No wider bandwidth should be included in the WID.</a:t>
            </a:r>
            <a:endParaRPr lang="en-GB" altLang="zh-CN" sz="1400" dirty="0" smtClean="0"/>
          </a:p>
          <a:p>
            <a:pPr marL="252000" indent="-252000"/>
            <a:endParaRPr lang="en-GB" altLang="zh-CN" sz="1800" dirty="0"/>
          </a:p>
          <a:p>
            <a:pPr marL="252000" indent="-252000"/>
            <a:r>
              <a:rPr lang="en-GB" altLang="zh-CN" sz="1800" dirty="0" smtClean="0"/>
              <a:t>Proposal #2</a:t>
            </a:r>
          </a:p>
          <a:p>
            <a:pPr marL="652050" lvl="1" indent="-252000"/>
            <a:r>
              <a:rPr lang="en-US" sz="1400" dirty="0"/>
              <a:t>For frequency bands where a legacy NR UE (other than 2-Rx vehicular UE) is required to be equipped with a minimum of 4 Rx antenna ports, the minimum number of Rx branches supported by specification for a </a:t>
            </a:r>
            <a:r>
              <a:rPr lang="en-US" sz="1400" dirty="0" smtClean="0"/>
              <a:t>should be 2 Rx.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045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95736" y="1825246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ea typeface="微软雅黑" pitchFamily="34" charset="-122"/>
              </a:rPr>
              <a:t>Thanks!</a:t>
            </a:r>
            <a:endParaRPr lang="zh-CN" altLang="en-US" sz="5400" dirty="0"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2510</TotalTime>
  <Words>553</Words>
  <Application>Microsoft Office PowerPoint</Application>
  <PresentationFormat>On-screen Show (16:9)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微软雅黑</vt:lpstr>
      <vt:lpstr>ＭＳ Ｐゴシック</vt:lpstr>
      <vt:lpstr>宋体</vt:lpstr>
      <vt:lpstr>Arial</vt:lpstr>
      <vt:lpstr>Calibri</vt:lpstr>
      <vt:lpstr>Office 主题</vt:lpstr>
      <vt:lpstr>Operators’ views on Reduced Capability NR devices</vt:lpstr>
      <vt:lpstr>Context</vt:lpstr>
      <vt:lpstr>Operator Contributions</vt:lpstr>
      <vt:lpstr>Operator observations</vt:lpstr>
      <vt:lpstr>Proposals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NR performance requirement enhancement</dc:title>
  <dc:creator>Yang Shan</dc:creator>
  <cp:lastModifiedBy>GRAVES Benoit TGI/OLN</cp:lastModifiedBy>
  <cp:revision>388</cp:revision>
  <dcterms:created xsi:type="dcterms:W3CDTF">2018-11-27T07:36:46Z</dcterms:created>
  <dcterms:modified xsi:type="dcterms:W3CDTF">2021-03-15T19:29:00Z</dcterms:modified>
</cp:coreProperties>
</file>