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2" r:id="rId3"/>
    <p:sldId id="273" r:id="rId4"/>
    <p:sldId id="263" r:id="rId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744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E0281-D9E7-4703-B3DE-4EFFCFF48B8E}" type="datetimeFigureOut">
              <a:rPr lang="zh-CN" altLang="en-US" smtClean="0"/>
              <a:pPr/>
              <a:t>2021/3/15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88492F-CBF0-4520-BFCD-0FD716E433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927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D0484-BF12-43F1-A7E0-2196DE64ED48}" type="datetime1">
              <a:rPr lang="zh-CN" altLang="en-US" smtClean="0"/>
              <a:pPr/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18801-9DE4-43CC-8708-3BF31DAF22A8}" type="datetime1">
              <a:rPr lang="zh-CN" altLang="en-US" smtClean="0"/>
              <a:pPr/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0D77C-57FC-42A7-9F71-A9A3F99A9B8F}" type="datetime1">
              <a:rPr lang="zh-CN" altLang="en-US" smtClean="0"/>
              <a:pPr/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29CC7-BD66-42F1-84A1-1DF3CB78DABA}" type="datetime1">
              <a:rPr lang="zh-CN" altLang="en-US" smtClean="0"/>
              <a:pPr/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0CBBB-4A4F-4CBC-AB6C-8B64507B0527}" type="datetime1">
              <a:rPr lang="zh-CN" altLang="en-US" smtClean="0"/>
              <a:pPr/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0918-4C23-44AF-882A-422CE860DB9C}" type="datetime1">
              <a:rPr lang="zh-CN" altLang="en-US" smtClean="0"/>
              <a:pPr/>
              <a:t>2021/3/15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5DBEC-EA60-427C-B9CC-6C93F1CADE10}" type="datetime1">
              <a:rPr lang="zh-CN" altLang="en-US" smtClean="0"/>
              <a:pPr/>
              <a:t>2021/3/15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B4867-A907-46DC-A803-159C9CECD078}" type="datetime1">
              <a:rPr lang="zh-CN" altLang="en-US" smtClean="0"/>
              <a:pPr/>
              <a:t>2021/3/15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4F422-A661-4092-9190-16B12D111D59}" type="datetime1">
              <a:rPr lang="zh-CN" altLang="en-US" smtClean="0"/>
              <a:pPr/>
              <a:t>2021/3/15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1A16E-B070-46CF-BF14-F55FE470D8EB}" type="datetime1">
              <a:rPr lang="zh-CN" altLang="en-US" smtClean="0"/>
              <a:pPr/>
              <a:t>2021/3/15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272A6-F6B0-48ED-8C8C-89F721FF1629}" type="datetime1">
              <a:rPr lang="zh-CN" altLang="en-US" smtClean="0"/>
              <a:pPr/>
              <a:t>2021/3/15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2A850-D823-4C26-90D0-C65037163611}" type="datetime1">
              <a:rPr lang="zh-CN" altLang="en-US" smtClean="0"/>
              <a:pPr/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45154" y="1653648"/>
            <a:ext cx="8159294" cy="1710190"/>
          </a:xfrm>
        </p:spPr>
        <p:txBody>
          <a:bodyPr>
            <a:normAutofit/>
          </a:bodyPr>
          <a:lstStyle/>
          <a:p>
            <a:r>
              <a:rPr lang="en-US" altLang="zh-CN" sz="2800" b="1" dirty="0"/>
              <a:t>Lab </a:t>
            </a:r>
            <a:r>
              <a:rPr lang="en-US" altLang="zh-CN" sz="2800" b="1" dirty="0" smtClean="0"/>
              <a:t>testing results on performance </a:t>
            </a:r>
            <a:r>
              <a:rPr lang="en-US" altLang="zh-CN" sz="2800" b="1" dirty="0"/>
              <a:t>impact by </a:t>
            </a:r>
            <a:r>
              <a:rPr lang="en-US" altLang="zh-CN" sz="2800" b="1" dirty="0" smtClean="0"/>
              <a:t>LTE CRS interference to NR UE in DSS scenarios</a:t>
            </a:r>
            <a:endParaRPr lang="zh-CN" altLang="en-US" sz="2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597864"/>
            <a:ext cx="6400800" cy="631236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</a:rPr>
              <a:t>China Telecom</a:t>
            </a:r>
            <a:endParaRPr lang="en-US" altLang="zh-CN" sz="2400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7" y="141480"/>
            <a:ext cx="441665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3GPP TSG RAN Meeting </a:t>
            </a:r>
            <a:r>
              <a:rPr lang="en-US" altLang="zh-CN" sz="2000" dirty="0" smtClean="0"/>
              <a:t>#91e</a:t>
            </a:r>
            <a:r>
              <a:rPr lang="en-GB" altLang="zh-CN" sz="2000" dirty="0"/>
              <a:t>	</a:t>
            </a:r>
          </a:p>
          <a:p>
            <a:r>
              <a:rPr lang="en-US" altLang="zh-CN" sz="2000" dirty="0"/>
              <a:t>Electronic Meeting, March 16 - 26, 2021</a:t>
            </a:r>
          </a:p>
          <a:p>
            <a:r>
              <a:rPr lang="en-US" altLang="ja-JP" sz="2000" dirty="0" smtClean="0"/>
              <a:t>Agenda</a:t>
            </a:r>
            <a:r>
              <a:rPr lang="en-US" altLang="ja-JP" sz="2000" dirty="0"/>
              <a:t>: </a:t>
            </a:r>
            <a:r>
              <a:rPr lang="en-US" altLang="zh-CN" sz="2000" dirty="0"/>
              <a:t>9.7.17</a:t>
            </a:r>
            <a:endParaRPr lang="en-US" altLang="ja-JP" sz="2000" dirty="0"/>
          </a:p>
        </p:txBody>
      </p:sp>
      <p:sp>
        <p:nvSpPr>
          <p:cNvPr id="5" name="正方形/長方形 4"/>
          <p:cNvSpPr/>
          <p:nvPr/>
        </p:nvSpPr>
        <p:spPr>
          <a:xfrm>
            <a:off x="6041132" y="173273"/>
            <a:ext cx="27073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/>
              <a:t>RP-210522</a:t>
            </a:r>
            <a:endParaRPr lang="en-US" altLang="zh-CN" sz="2400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5192" y="205979"/>
            <a:ext cx="8363272" cy="637579"/>
          </a:xfrm>
        </p:spPr>
        <p:txBody>
          <a:bodyPr>
            <a:noAutofit/>
          </a:bodyPr>
          <a:lstStyle/>
          <a:p>
            <a:r>
              <a:rPr lang="en-US" altLang="zh-CN" sz="2400" b="1" dirty="0" smtClean="0"/>
              <a:t>Lab </a:t>
            </a:r>
            <a:r>
              <a:rPr lang="en-US" altLang="zh-CN" sz="2400" b="1" dirty="0"/>
              <a:t>testing </a:t>
            </a:r>
            <a:r>
              <a:rPr lang="en-US" altLang="zh-CN" sz="2400" b="1" dirty="0" smtClean="0"/>
              <a:t>on performance </a:t>
            </a:r>
            <a:r>
              <a:rPr lang="en-US" altLang="zh-CN" sz="2400" b="1" dirty="0"/>
              <a:t>impact by neighboring cell LTE </a:t>
            </a:r>
            <a:r>
              <a:rPr lang="en-US" altLang="zh-CN" sz="2400" b="1" dirty="0" smtClean="0"/>
              <a:t>CRS - Test scenarios</a:t>
            </a:r>
            <a:endParaRPr lang="zh-CN" altLang="en-US" sz="2400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323528" y="915566"/>
            <a:ext cx="8496944" cy="36070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00" indent="-252000"/>
            <a:r>
              <a:rPr lang="en-US" altLang="zh-CN" sz="1600" dirty="0" smtClean="0"/>
              <a:t>General parameters for LTE-NR DSS: </a:t>
            </a:r>
          </a:p>
          <a:p>
            <a:pPr marL="612000" lvl="1" indent="-252000"/>
            <a:r>
              <a:rPr lang="en-US" altLang="zh-CN" sz="1400" dirty="0" smtClean="0"/>
              <a:t>20MHz LTE and 20MHz NR DSS, FDD, 15kHz SCS</a:t>
            </a:r>
          </a:p>
          <a:p>
            <a:pPr marL="612000" lvl="1" indent="-252000"/>
            <a:r>
              <a:rPr lang="en-US" altLang="zh-CN" sz="1400" dirty="0" smtClean="0"/>
              <a:t>DL 2x2 </a:t>
            </a:r>
            <a:r>
              <a:rPr lang="en-US" altLang="zh-CN" sz="1400" dirty="0"/>
              <a:t>with max 2-layer PDSCH for LTE; DL </a:t>
            </a:r>
            <a:r>
              <a:rPr lang="en-US" altLang="zh-CN" sz="1400" dirty="0" smtClean="0"/>
              <a:t>4x4 </a:t>
            </a:r>
            <a:r>
              <a:rPr lang="en-US" altLang="zh-CN" sz="1400" dirty="0"/>
              <a:t>with max 4-layer PDSCH for NR</a:t>
            </a:r>
          </a:p>
          <a:p>
            <a:pPr marL="612000" lvl="1" indent="-252000"/>
            <a:r>
              <a:rPr lang="en-US" altLang="zh-CN" sz="1400" dirty="0"/>
              <a:t>Serving cell LTE CRS rate matching is </a:t>
            </a:r>
            <a:r>
              <a:rPr lang="en-US" altLang="zh-CN" sz="1400" dirty="0" smtClean="0"/>
              <a:t>employed, and different REs occupied for LTE CRS in serving and interfering cells.</a:t>
            </a:r>
          </a:p>
          <a:p>
            <a:pPr marL="612000" lvl="1" indent="-252000"/>
            <a:r>
              <a:rPr lang="en-US" altLang="zh-CN" sz="1400" dirty="0" smtClean="0"/>
              <a:t>2 OFDM symbols for LTE control channel, 1 OFDM symbol for NR control channel</a:t>
            </a:r>
          </a:p>
          <a:p>
            <a:pPr marL="612000" lvl="1" indent="-252000"/>
            <a:endParaRPr lang="en-US" altLang="zh-CN" sz="1600" dirty="0"/>
          </a:p>
          <a:p>
            <a:pPr marL="612000" lvl="1" indent="-252000"/>
            <a:endParaRPr lang="en-US" altLang="zh-CN" sz="1600" dirty="0" smtClean="0"/>
          </a:p>
          <a:p>
            <a:pPr marL="612000" lvl="1" indent="-252000"/>
            <a:endParaRPr lang="en-US" altLang="zh-CN" sz="1600" dirty="0"/>
          </a:p>
          <a:p>
            <a:pPr marL="612000" lvl="1" indent="-252000"/>
            <a:endParaRPr lang="en-US" altLang="zh-CN" sz="1600" dirty="0" smtClean="0"/>
          </a:p>
          <a:p>
            <a:pPr marL="612000" lvl="1" indent="-252000"/>
            <a:endParaRPr lang="en-US" altLang="zh-CN" sz="1600" dirty="0" smtClean="0"/>
          </a:p>
          <a:p>
            <a:pPr marL="612000" lvl="1" indent="-252000"/>
            <a:endParaRPr lang="en-US" altLang="zh-CN" sz="600" dirty="0"/>
          </a:p>
          <a:p>
            <a:pPr marL="180000" indent="-180000"/>
            <a:r>
              <a:rPr lang="en-US" altLang="zh-CN" sz="1600" dirty="0"/>
              <a:t>Two comparison schemes are also tested:</a:t>
            </a:r>
          </a:p>
          <a:p>
            <a:pPr marL="360000" lvl="1" indent="-180000">
              <a:spcBef>
                <a:spcPts val="300"/>
              </a:spcBef>
            </a:pPr>
            <a:r>
              <a:rPr lang="en-US" altLang="zh-CN" sz="1400" dirty="0"/>
              <a:t>One is LTE only in the 20MHz carrier; the other is NR only in the 20MHz carrier</a:t>
            </a:r>
          </a:p>
          <a:p>
            <a:pPr marL="612000" lvl="1" indent="-252000"/>
            <a:endParaRPr lang="en-US" altLang="zh-CN" sz="16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541382"/>
            <a:ext cx="6386202" cy="1503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7955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05979"/>
            <a:ext cx="8291264" cy="637579"/>
          </a:xfrm>
        </p:spPr>
        <p:txBody>
          <a:bodyPr>
            <a:noAutofit/>
          </a:bodyPr>
          <a:lstStyle/>
          <a:p>
            <a:r>
              <a:rPr lang="en-US" altLang="zh-CN" sz="2400" b="1" dirty="0" smtClean="0"/>
              <a:t>Lab </a:t>
            </a:r>
            <a:r>
              <a:rPr lang="en-US" altLang="zh-CN" sz="2400" b="1" dirty="0"/>
              <a:t>testing on performance impact by neighboring cell LTE </a:t>
            </a:r>
            <a:r>
              <a:rPr lang="en-US" altLang="zh-CN" sz="2400" b="1" dirty="0" smtClean="0"/>
              <a:t>CRS</a:t>
            </a:r>
            <a:r>
              <a:rPr lang="en-US" altLang="zh-CN" sz="2400" b="1" dirty="0"/>
              <a:t> </a:t>
            </a:r>
            <a:r>
              <a:rPr lang="en-US" altLang="zh-CN" sz="2400" b="1" dirty="0" smtClean="0"/>
              <a:t>- Test results</a:t>
            </a:r>
            <a:endParaRPr lang="zh-CN" altLang="en-US" sz="2400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graphicFrame>
        <p:nvGraphicFramePr>
          <p:cNvPr id="1123" name="表格 1120">
            <a:extLst>
              <a:ext uri="{FF2B5EF4-FFF2-40B4-BE49-F238E27FC236}">
                <a16:creationId xmlns:a16="http://schemas.microsoft.com/office/drawing/2014/main" xmlns="" id="{AFF9C572-70CB-4DF2-B19B-766D4EA94F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200927"/>
              </p:ext>
            </p:extLst>
          </p:nvPr>
        </p:nvGraphicFramePr>
        <p:xfrm>
          <a:off x="323528" y="3295318"/>
          <a:ext cx="3160440" cy="146304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057838">
                  <a:extLst>
                    <a:ext uri="{9D8B030D-6E8A-4147-A177-3AD203B41FA5}">
                      <a16:colId xmlns:a16="http://schemas.microsoft.com/office/drawing/2014/main" xmlns="" val="1044051863"/>
                    </a:ext>
                  </a:extLst>
                </a:gridCol>
                <a:gridCol w="668950">
                  <a:extLst>
                    <a:ext uri="{9D8B030D-6E8A-4147-A177-3AD203B41FA5}">
                      <a16:colId xmlns:a16="http://schemas.microsoft.com/office/drawing/2014/main" xmlns="" val="1864231149"/>
                    </a:ext>
                  </a:extLst>
                </a:gridCol>
                <a:gridCol w="687567">
                  <a:extLst>
                    <a:ext uri="{9D8B030D-6E8A-4147-A177-3AD203B41FA5}">
                      <a16:colId xmlns:a16="http://schemas.microsoft.com/office/drawing/2014/main" xmlns="" val="1042176649"/>
                    </a:ext>
                  </a:extLst>
                </a:gridCol>
                <a:gridCol w="746085">
                  <a:extLst>
                    <a:ext uri="{9D8B030D-6E8A-4147-A177-3AD203B41FA5}">
                      <a16:colId xmlns:a16="http://schemas.microsoft.com/office/drawing/2014/main" xmlns="" val="3720092146"/>
                    </a:ext>
                  </a:extLst>
                </a:gridCol>
              </a:tblGrid>
              <a:tr h="15868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DL</a:t>
                      </a:r>
                      <a:r>
                        <a:rPr lang="en-US" altLang="zh-CN" sz="1200" baseline="0" dirty="0" smtClean="0"/>
                        <a:t> throughput (Mbps)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LTE only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NR only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NR in DSS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580494770"/>
                  </a:ext>
                </a:extLst>
              </a:tr>
              <a:tr h="158688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Near point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192.0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394.0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290.0</a:t>
                      </a:r>
                      <a:endParaRPr lang="zh-CN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909242859"/>
                  </a:ext>
                </a:extLst>
              </a:tr>
              <a:tr h="158688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Middle point</a:t>
                      </a:r>
                      <a:endParaRPr lang="zh-CN" altLang="en-US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164.0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340.0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solidFill>
                            <a:srgbClr val="C00000"/>
                          </a:solidFill>
                        </a:rPr>
                        <a:t>136.0</a:t>
                      </a:r>
                      <a:endParaRPr lang="zh-CN" altLang="en-US" sz="12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686662034"/>
                  </a:ext>
                </a:extLst>
              </a:tr>
              <a:tr h="158688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Far point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131.0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310.0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solidFill>
                            <a:srgbClr val="C00000"/>
                          </a:solidFill>
                        </a:rPr>
                        <a:t>100.0</a:t>
                      </a:r>
                      <a:endParaRPr lang="zh-CN" altLang="en-US" sz="12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8498870"/>
                  </a:ext>
                </a:extLst>
              </a:tr>
            </a:tbl>
          </a:graphicData>
        </a:graphic>
      </p:graphicFrame>
      <p:sp>
        <p:nvSpPr>
          <p:cNvPr id="1125" name="内容占位符 2"/>
          <p:cNvSpPr txBox="1">
            <a:spLocks/>
          </p:cNvSpPr>
          <p:nvPr/>
        </p:nvSpPr>
        <p:spPr>
          <a:xfrm>
            <a:off x="251519" y="987574"/>
            <a:ext cx="8640961" cy="16363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00" indent="-252000"/>
            <a:r>
              <a:rPr lang="en-US" altLang="zh-CN" sz="1600" dirty="0"/>
              <a:t>Compared to NR </a:t>
            </a:r>
            <a:r>
              <a:rPr lang="en-US" altLang="zh-CN" sz="1600" dirty="0" smtClean="0"/>
              <a:t>only scenario, </a:t>
            </a:r>
            <a:r>
              <a:rPr lang="en-US" altLang="zh-CN" sz="1600" dirty="0"/>
              <a:t>the performance degradation for </a:t>
            </a:r>
            <a:r>
              <a:rPr lang="en-US" altLang="zh-CN" sz="1600" dirty="0" smtClean="0"/>
              <a:t>NR DL </a:t>
            </a:r>
            <a:r>
              <a:rPr lang="en-US" altLang="zh-CN" sz="1600" dirty="0"/>
              <a:t>in </a:t>
            </a:r>
            <a:r>
              <a:rPr lang="en-US" altLang="zh-CN" sz="1600" dirty="0" smtClean="0"/>
              <a:t>DSS scenario </a:t>
            </a:r>
            <a:r>
              <a:rPr lang="en-US" altLang="zh-CN" sz="1600" dirty="0"/>
              <a:t>are mainly due to:</a:t>
            </a:r>
          </a:p>
          <a:p>
            <a:pPr marL="612000" lvl="1" indent="-252000"/>
            <a:r>
              <a:rPr lang="en-US" altLang="zh-CN" sz="1400" dirty="0"/>
              <a:t>Unusable REs occupied by LTE PDCCH and serving cell LTE CRS</a:t>
            </a:r>
          </a:p>
          <a:p>
            <a:pPr marL="612000" lvl="1" indent="-252000"/>
            <a:r>
              <a:rPr lang="en-US" altLang="zh-CN" sz="1400" dirty="0"/>
              <a:t>Interference from neighboring cell LTE </a:t>
            </a:r>
            <a:r>
              <a:rPr lang="en-US" altLang="zh-CN" sz="1400" dirty="0" smtClean="0"/>
              <a:t>CRS</a:t>
            </a:r>
          </a:p>
          <a:p>
            <a:pPr marL="252000" lvl="0" indent="-252000"/>
            <a:r>
              <a:rPr lang="en-US" altLang="zh-CN" sz="1600" dirty="0">
                <a:solidFill>
                  <a:srgbClr val="C00000"/>
                </a:solidFill>
              </a:rPr>
              <a:t>Significant performance impact </a:t>
            </a:r>
            <a:r>
              <a:rPr lang="en-US" altLang="zh-CN" sz="1600" dirty="0" smtClean="0">
                <a:solidFill>
                  <a:srgbClr val="C00000"/>
                </a:solidFill>
              </a:rPr>
              <a:t>due to neighboring </a:t>
            </a:r>
            <a:r>
              <a:rPr lang="en-US" altLang="zh-CN" sz="1600" dirty="0">
                <a:solidFill>
                  <a:srgbClr val="C00000"/>
                </a:solidFill>
              </a:rPr>
              <a:t>cell LTE </a:t>
            </a:r>
            <a:r>
              <a:rPr lang="en-US" altLang="zh-CN" sz="1600" dirty="0" smtClean="0">
                <a:solidFill>
                  <a:srgbClr val="C00000"/>
                </a:solidFill>
              </a:rPr>
              <a:t>CRS interference </a:t>
            </a:r>
            <a:r>
              <a:rPr lang="en-US" altLang="zh-CN" sz="1600" dirty="0">
                <a:solidFill>
                  <a:srgbClr val="C00000"/>
                </a:solidFill>
              </a:rPr>
              <a:t>is observed, especially for UEs in middle point and far point</a:t>
            </a:r>
            <a:r>
              <a:rPr lang="en-US" altLang="zh-CN" sz="1600" dirty="0" smtClean="0">
                <a:solidFill>
                  <a:srgbClr val="C00000"/>
                </a:solidFill>
              </a:rPr>
              <a:t>!</a:t>
            </a:r>
          </a:p>
          <a:p>
            <a:pPr marL="652050" lvl="1" indent="-252000"/>
            <a:r>
              <a:rPr lang="en-US" altLang="zh-CN" sz="1400" dirty="0" smtClean="0">
                <a:solidFill>
                  <a:srgbClr val="C00000"/>
                </a:solidFill>
              </a:rPr>
              <a:t>NR performance is even much poorer than LTE, for </a:t>
            </a:r>
            <a:r>
              <a:rPr lang="en-US" altLang="zh-CN" sz="1400" dirty="0">
                <a:solidFill>
                  <a:srgbClr val="C00000"/>
                </a:solidFill>
              </a:rPr>
              <a:t>UEs in middle point and far </a:t>
            </a:r>
            <a:r>
              <a:rPr lang="en-US" altLang="zh-CN" sz="1400" dirty="0" smtClean="0">
                <a:solidFill>
                  <a:srgbClr val="C00000"/>
                </a:solidFill>
              </a:rPr>
              <a:t>point. </a:t>
            </a:r>
            <a:endParaRPr lang="en-US" altLang="zh-CN" sz="1400" dirty="0">
              <a:solidFill>
                <a:srgbClr val="C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496" y="2931791"/>
            <a:ext cx="37000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/>
              <a:t>Case 1: No PDSCH scheduled in </a:t>
            </a:r>
            <a:r>
              <a:rPr lang="en-US" altLang="zh-CN" sz="1400" dirty="0"/>
              <a:t>neighboring cell </a:t>
            </a:r>
            <a:endParaRPr lang="zh-CN" altLang="en-US" sz="1400" dirty="0"/>
          </a:p>
        </p:txBody>
      </p:sp>
      <p:sp>
        <p:nvSpPr>
          <p:cNvPr id="1126" name="矩形 1125"/>
          <p:cNvSpPr/>
          <p:nvPr/>
        </p:nvSpPr>
        <p:spPr>
          <a:xfrm>
            <a:off x="3723229" y="2931790"/>
            <a:ext cx="41611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/>
              <a:t>Case 2: 50% PRB scheduled for </a:t>
            </a:r>
            <a:r>
              <a:rPr lang="en-US" altLang="zh-CN" sz="1400" dirty="0"/>
              <a:t>neighboring cell </a:t>
            </a:r>
            <a:r>
              <a:rPr lang="en-US" altLang="zh-CN" sz="1400" dirty="0" smtClean="0"/>
              <a:t>PDSCH</a:t>
            </a:r>
            <a:endParaRPr lang="zh-CN" altLang="en-US" sz="1400" dirty="0"/>
          </a:p>
        </p:txBody>
      </p:sp>
      <p:graphicFrame>
        <p:nvGraphicFramePr>
          <p:cNvPr id="1131" name="表格 1120">
            <a:extLst>
              <a:ext uri="{FF2B5EF4-FFF2-40B4-BE49-F238E27FC236}">
                <a16:creationId xmlns:a16="http://schemas.microsoft.com/office/drawing/2014/main" xmlns="" id="{AFF9C572-70CB-4DF2-B19B-766D4EA94F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6405964"/>
              </p:ext>
            </p:extLst>
          </p:nvPr>
        </p:nvGraphicFramePr>
        <p:xfrm>
          <a:off x="3923929" y="3295317"/>
          <a:ext cx="3024335" cy="146304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012282">
                  <a:extLst>
                    <a:ext uri="{9D8B030D-6E8A-4147-A177-3AD203B41FA5}">
                      <a16:colId xmlns:a16="http://schemas.microsoft.com/office/drawing/2014/main" xmlns="" val="1044051863"/>
                    </a:ext>
                  </a:extLst>
                </a:gridCol>
                <a:gridCol w="640141">
                  <a:extLst>
                    <a:ext uri="{9D8B030D-6E8A-4147-A177-3AD203B41FA5}">
                      <a16:colId xmlns:a16="http://schemas.microsoft.com/office/drawing/2014/main" xmlns="" val="1864231149"/>
                    </a:ext>
                  </a:extLst>
                </a:gridCol>
                <a:gridCol w="657958">
                  <a:extLst>
                    <a:ext uri="{9D8B030D-6E8A-4147-A177-3AD203B41FA5}">
                      <a16:colId xmlns:a16="http://schemas.microsoft.com/office/drawing/2014/main" xmlns="" val="1042176649"/>
                    </a:ext>
                  </a:extLst>
                </a:gridCol>
                <a:gridCol w="713954">
                  <a:extLst>
                    <a:ext uri="{9D8B030D-6E8A-4147-A177-3AD203B41FA5}">
                      <a16:colId xmlns:a16="http://schemas.microsoft.com/office/drawing/2014/main" xmlns="" val="3720092146"/>
                    </a:ext>
                  </a:extLst>
                </a:gridCol>
              </a:tblGrid>
              <a:tr h="15868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DL</a:t>
                      </a:r>
                      <a:r>
                        <a:rPr lang="en-US" altLang="zh-CN" sz="1200" baseline="0" dirty="0" smtClean="0"/>
                        <a:t> throughput (Mbps)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LTE only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NR only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NR in DSS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580494770"/>
                  </a:ext>
                </a:extLst>
              </a:tr>
              <a:tr h="158688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Near point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191.0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314.0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285.0</a:t>
                      </a:r>
                      <a:endParaRPr lang="zh-CN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909242859"/>
                  </a:ext>
                </a:extLst>
              </a:tr>
              <a:tr h="158688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Middle point</a:t>
                      </a:r>
                      <a:endParaRPr lang="zh-CN" altLang="en-US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140.0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255.0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solidFill>
                            <a:srgbClr val="C00000"/>
                          </a:solidFill>
                        </a:rPr>
                        <a:t>127.0</a:t>
                      </a:r>
                      <a:endParaRPr lang="zh-CN" altLang="en-US" sz="12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686662034"/>
                  </a:ext>
                </a:extLst>
              </a:tr>
              <a:tr h="158688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Far point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87.0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130.0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solidFill>
                            <a:srgbClr val="C00000"/>
                          </a:solidFill>
                        </a:rPr>
                        <a:t>37.0</a:t>
                      </a:r>
                      <a:endParaRPr lang="zh-CN" altLang="en-US" sz="12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8498870"/>
                  </a:ext>
                </a:extLst>
              </a:tr>
            </a:tbl>
          </a:graphicData>
        </a:graphic>
      </p:graphicFrame>
      <p:sp>
        <p:nvSpPr>
          <p:cNvPr id="1130" name="内容占位符 2"/>
          <p:cNvSpPr txBox="1">
            <a:spLocks/>
          </p:cNvSpPr>
          <p:nvPr/>
        </p:nvSpPr>
        <p:spPr>
          <a:xfrm>
            <a:off x="6984776" y="3311575"/>
            <a:ext cx="2123728" cy="15121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8000" lvl="1" indent="-108000">
              <a:buFont typeface="Arial" pitchFamily="34" charset="0"/>
              <a:buChar char="•"/>
            </a:pPr>
            <a:r>
              <a:rPr lang="en-US" altLang="zh-CN" sz="1200" dirty="0" smtClean="0"/>
              <a:t>Near </a:t>
            </a:r>
            <a:r>
              <a:rPr lang="en-US" altLang="zh-CN" sz="1200" dirty="0"/>
              <a:t>point: </a:t>
            </a:r>
            <a:r>
              <a:rPr lang="en-US" altLang="zh-CN" sz="1200" dirty="0" smtClean="0"/>
              <a:t>serving</a:t>
            </a:r>
            <a:r>
              <a:rPr lang="en-US" altLang="zh-CN" sz="1200" dirty="0"/>
              <a:t> cell</a:t>
            </a:r>
            <a:r>
              <a:rPr lang="en-US" altLang="zh-CN" sz="1200" dirty="0" smtClean="0"/>
              <a:t> -80, </a:t>
            </a:r>
            <a:r>
              <a:rPr lang="en-US" altLang="zh-CN" sz="1200" dirty="0"/>
              <a:t>interference -</a:t>
            </a:r>
            <a:r>
              <a:rPr lang="en-US" altLang="zh-CN" sz="1200" dirty="0" smtClean="0"/>
              <a:t>105</a:t>
            </a:r>
            <a:endParaRPr lang="en-US" altLang="zh-CN" sz="1200" dirty="0"/>
          </a:p>
          <a:p>
            <a:pPr marL="108000" lvl="1" indent="-108000">
              <a:buFont typeface="Arial" pitchFamily="34" charset="0"/>
              <a:buChar char="•"/>
            </a:pPr>
            <a:r>
              <a:rPr lang="en-US" altLang="zh-CN" sz="1200" dirty="0"/>
              <a:t>Middle point: serving cell -</a:t>
            </a:r>
            <a:r>
              <a:rPr lang="en-US" altLang="zh-CN" sz="1200" dirty="0" smtClean="0"/>
              <a:t>90, </a:t>
            </a:r>
            <a:r>
              <a:rPr lang="en-US" altLang="zh-CN" sz="1200" dirty="0"/>
              <a:t>interference -</a:t>
            </a:r>
            <a:r>
              <a:rPr lang="en-US" altLang="zh-CN" sz="1200" dirty="0" smtClean="0"/>
              <a:t>105</a:t>
            </a:r>
            <a:endParaRPr lang="en-US" altLang="zh-CN" sz="1200" dirty="0"/>
          </a:p>
          <a:p>
            <a:pPr marL="108000" lvl="1" indent="-108000">
              <a:buFont typeface="Arial" pitchFamily="34" charset="0"/>
              <a:buChar char="•"/>
            </a:pPr>
            <a:r>
              <a:rPr lang="en-US" altLang="zh-CN" sz="1200" dirty="0"/>
              <a:t>Far point: serving cell -</a:t>
            </a:r>
            <a:r>
              <a:rPr lang="en-US" altLang="zh-CN" sz="1200" dirty="0" smtClean="0"/>
              <a:t>100, </a:t>
            </a:r>
            <a:r>
              <a:rPr lang="en-US" altLang="zh-CN" sz="1200" dirty="0"/>
              <a:t>interference -</a:t>
            </a:r>
            <a:r>
              <a:rPr lang="en-US" altLang="zh-CN" sz="1200" dirty="0" smtClean="0"/>
              <a:t>95</a:t>
            </a:r>
          </a:p>
          <a:p>
            <a:pPr marL="108000" lvl="1" indent="-108000">
              <a:buFont typeface="Arial" pitchFamily="34" charset="0"/>
              <a:buChar char="•"/>
            </a:pPr>
            <a:r>
              <a:rPr lang="en-US" altLang="zh-CN" sz="1200" dirty="0" smtClean="0"/>
              <a:t>Unit: </a:t>
            </a:r>
            <a:r>
              <a:rPr lang="en-US" altLang="zh-CN" sz="1200" dirty="0" err="1"/>
              <a:t>dBm</a:t>
            </a:r>
            <a:r>
              <a:rPr lang="en-US" altLang="zh-CN" sz="1200" dirty="0"/>
              <a:t>/15kHz</a:t>
            </a:r>
          </a:p>
        </p:txBody>
      </p:sp>
    </p:spTree>
    <p:extLst>
      <p:ext uri="{BB962C8B-B14F-4D97-AF65-F5344CB8AC3E}">
        <p14:creationId xmlns:p14="http://schemas.microsoft.com/office/powerpoint/2010/main" val="2174095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195736" y="1825246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ea typeface="微软雅黑" pitchFamily="34" charset="-122"/>
              </a:rPr>
              <a:t>Thanks!</a:t>
            </a:r>
            <a:endParaRPr lang="zh-CN" altLang="en-US" sz="5400" dirty="0"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1928</TotalTime>
  <Words>341</Words>
  <Application>Microsoft Office PowerPoint</Application>
  <PresentationFormat>全屏显示(16:9)</PresentationFormat>
  <Paragraphs>69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Lab testing results on performance impact by LTE CRS interference to NR UE in DSS scenarios</vt:lpstr>
      <vt:lpstr>Lab testing on performance impact by neighboring cell LTE CRS - Test scenarios</vt:lpstr>
      <vt:lpstr>Lab testing on performance impact by neighboring cell LTE CRS - Test results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NR performance requirement enhancement</dc:title>
  <dc:creator>Yang Shan</dc:creator>
  <cp:lastModifiedBy>China Telecom</cp:lastModifiedBy>
  <cp:revision>355</cp:revision>
  <dcterms:created xsi:type="dcterms:W3CDTF">2018-11-27T07:36:46Z</dcterms:created>
  <dcterms:modified xsi:type="dcterms:W3CDTF">2021-03-15T01:50:41Z</dcterms:modified>
</cp:coreProperties>
</file>