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68" r:id="rId3"/>
    <p:sldId id="276" r:id="rId4"/>
    <p:sldId id="270" r:id="rId5"/>
    <p:sldId id="275" r:id="rId6"/>
    <p:sldId id="263" r:id="rId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87" d="100"/>
          <a:sy n="87" d="100"/>
        </p:scale>
        <p:origin x="-744" y="-8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1E0281-D9E7-4703-B3DE-4EFFCFF48B8E}" type="datetimeFigureOut">
              <a:rPr lang="zh-CN" altLang="en-US" smtClean="0"/>
              <a:pPr/>
              <a:t>2021/3/15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88492F-CBF0-4520-BFCD-0FD716E433DF}" type="slidenum">
              <a:rPr lang="zh-CN" altLang="en-US" smtClean="0"/>
              <a:pPr/>
              <a:t>‹#›</a:t>
            </a:fld>
            <a:endParaRPr lang="zh-CN" altLang="en-US"/>
          </a:p>
        </p:txBody>
      </p:sp>
    </p:spTree>
    <p:extLst>
      <p:ext uri="{BB962C8B-B14F-4D97-AF65-F5344CB8AC3E}">
        <p14:creationId xmlns:p14="http://schemas.microsoft.com/office/powerpoint/2010/main" val="1923927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E3D0484-BF12-43F1-A7E0-2196DE64ED48}" type="datetime1">
              <a:rPr lang="zh-CN" altLang="en-US" smtClean="0"/>
              <a:pPr/>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7418801-9DE4-43CC-8708-3BF31DAF22A8}" type="datetime1">
              <a:rPr lang="zh-CN" altLang="en-US" smtClean="0"/>
              <a:pPr/>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10D77C-57FC-42A7-9F71-A9A3F99A9B8F}" type="datetime1">
              <a:rPr lang="zh-CN" altLang="en-US" smtClean="0"/>
              <a:pPr/>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D529CC7-BD66-42F1-84A1-1DF3CB78DABA}" type="datetime1">
              <a:rPr lang="zh-CN" altLang="en-US" smtClean="0"/>
              <a:pPr/>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220CBBB-4A4F-4CBC-AB6C-8B64507B0527}" type="datetime1">
              <a:rPr lang="zh-CN" altLang="en-US" smtClean="0"/>
              <a:pPr/>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A2D0918-4C23-44AF-882A-422CE860DB9C}" type="datetime1">
              <a:rPr lang="zh-CN" altLang="en-US" smtClean="0"/>
              <a:pPr/>
              <a:t>2021/3/15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275DBEC-EA60-427C-B9CC-6C93F1CADE10}" type="datetime1">
              <a:rPr lang="zh-CN" altLang="en-US" smtClean="0"/>
              <a:pPr/>
              <a:t>2021/3/15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7B4867-A907-46DC-A803-159C9CECD078}" type="datetime1">
              <a:rPr lang="zh-CN" altLang="en-US" smtClean="0"/>
              <a:pPr/>
              <a:t>2021/3/15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D4F422-A661-4092-9190-16B12D111D59}" type="datetime1">
              <a:rPr lang="zh-CN" altLang="en-US" smtClean="0"/>
              <a:pPr/>
              <a:t>2021/3/15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F71A16E-B070-46CF-BF14-F55FE470D8EB}" type="datetime1">
              <a:rPr lang="zh-CN" altLang="en-US" smtClean="0"/>
              <a:pPr/>
              <a:t>2021/3/15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7272A6-F6B0-48ED-8C8C-89F721FF1629}" type="datetime1">
              <a:rPr lang="zh-CN" altLang="en-US" smtClean="0"/>
              <a:pPr/>
              <a:t>2021/3/15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BC2A850-D823-4C26-90D0-C65037163611}" type="datetime1">
              <a:rPr lang="zh-CN" altLang="en-US" smtClean="0"/>
              <a:pPr/>
              <a:t>2021/3/15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ran/TSG_RAN/TSGR_90e/Docs/RP-202676.zip" TargetMode="External"/><Relationship Id="rId2" Type="http://schemas.openxmlformats.org/officeDocument/2006/relationships/hyperlink" Target="https://www.3gpp.org/ftp/tsg_ran/TSG_RAN/TSGR_90e/Docs/RP-202659.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45154" y="1653648"/>
            <a:ext cx="8159294" cy="1710190"/>
          </a:xfrm>
        </p:spPr>
        <p:txBody>
          <a:bodyPr>
            <a:normAutofit/>
          </a:bodyPr>
          <a:lstStyle/>
          <a:p>
            <a:r>
              <a:rPr lang="en-US" altLang="zh-CN" sz="2800" b="1" dirty="0" smtClean="0"/>
              <a:t>Proposal on handling LTE CRS interference in scenarios </a:t>
            </a:r>
            <a:r>
              <a:rPr lang="en-US" altLang="zh-CN" sz="2800" b="1" dirty="0"/>
              <a:t>with overlapping spectrum </a:t>
            </a:r>
            <a:r>
              <a:rPr lang="en-US" altLang="zh-CN" sz="2800" b="1" dirty="0" smtClean="0"/>
              <a:t>for LTE and NR</a:t>
            </a:r>
            <a:endParaRPr lang="zh-CN" altLang="en-US" sz="2800" dirty="0"/>
          </a:p>
        </p:txBody>
      </p:sp>
      <p:sp>
        <p:nvSpPr>
          <p:cNvPr id="3" name="副标题 2"/>
          <p:cNvSpPr>
            <a:spLocks noGrp="1"/>
          </p:cNvSpPr>
          <p:nvPr>
            <p:ph type="subTitle" idx="1"/>
          </p:nvPr>
        </p:nvSpPr>
        <p:spPr>
          <a:xfrm>
            <a:off x="1371600" y="3597864"/>
            <a:ext cx="6400800" cy="846094"/>
          </a:xfrm>
        </p:spPr>
        <p:txBody>
          <a:bodyPr>
            <a:noAutofit/>
          </a:bodyPr>
          <a:lstStyle/>
          <a:p>
            <a:r>
              <a:rPr lang="en-US" altLang="zh-CN" sz="2000" dirty="0" smtClean="0">
                <a:solidFill>
                  <a:schemeClr val="tx1"/>
                </a:solidFill>
              </a:rPr>
              <a:t>China Telecom, Vodafone, ZTE, Orange, Telecom Italia</a:t>
            </a:r>
            <a:r>
              <a:rPr lang="en-US" altLang="zh-CN" sz="2000" dirty="0">
                <a:solidFill>
                  <a:schemeClr val="tx1"/>
                </a:solidFill>
              </a:rPr>
              <a:t>, </a:t>
            </a:r>
            <a:r>
              <a:rPr lang="en-US" altLang="zh-CN" sz="2000" dirty="0" smtClean="0">
                <a:solidFill>
                  <a:schemeClr val="tx1"/>
                </a:solidFill>
              </a:rPr>
              <a:t>CMCC</a:t>
            </a:r>
            <a:r>
              <a:rPr lang="en-US" altLang="zh-CN" sz="2000" dirty="0">
                <a:solidFill>
                  <a:schemeClr val="tx1"/>
                </a:solidFill>
              </a:rPr>
              <a:t>, </a:t>
            </a:r>
            <a:r>
              <a:rPr lang="en-US" altLang="zh-CN" sz="2000" dirty="0" err="1" smtClean="0">
                <a:solidFill>
                  <a:schemeClr val="tx1"/>
                </a:solidFill>
              </a:rPr>
              <a:t>Telefonica</a:t>
            </a:r>
            <a:r>
              <a:rPr lang="en-US" altLang="zh-CN" sz="2000" dirty="0">
                <a:solidFill>
                  <a:schemeClr val="tx1"/>
                </a:solidFill>
              </a:rPr>
              <a:t>, Huawei, </a:t>
            </a:r>
            <a:r>
              <a:rPr lang="en-US" altLang="zh-CN" sz="2000" dirty="0" err="1" smtClean="0">
                <a:solidFill>
                  <a:schemeClr val="tx1"/>
                </a:solidFill>
              </a:rPr>
              <a:t>HiSilicon</a:t>
            </a:r>
            <a:r>
              <a:rPr lang="en-US" altLang="zh-CN" sz="2000" smtClean="0">
                <a:solidFill>
                  <a:schemeClr val="tx1"/>
                </a:solidFill>
              </a:rPr>
              <a:t>, </a:t>
            </a:r>
            <a:r>
              <a:rPr lang="en-US" altLang="zh-CN" sz="2000" smtClean="0">
                <a:solidFill>
                  <a:schemeClr val="tx1"/>
                </a:solidFill>
              </a:rPr>
              <a:t>Intel, CATT</a:t>
            </a:r>
            <a:endParaRPr lang="en-US" altLang="zh-CN" sz="2000" dirty="0">
              <a:solidFill>
                <a:schemeClr val="tx1"/>
              </a:solidFill>
            </a:endParaRPr>
          </a:p>
        </p:txBody>
      </p:sp>
      <p:sp>
        <p:nvSpPr>
          <p:cNvPr id="4" name="テキスト ボックス 3"/>
          <p:cNvSpPr txBox="1"/>
          <p:nvPr/>
        </p:nvSpPr>
        <p:spPr>
          <a:xfrm>
            <a:off x="298907" y="141480"/>
            <a:ext cx="4358950" cy="1015663"/>
          </a:xfrm>
          <a:prstGeom prst="rect">
            <a:avLst/>
          </a:prstGeom>
          <a:noFill/>
        </p:spPr>
        <p:txBody>
          <a:bodyPr wrap="none" rtlCol="0">
            <a:spAutoFit/>
          </a:bodyPr>
          <a:lstStyle/>
          <a:p>
            <a:r>
              <a:rPr lang="en-US" altLang="zh-CN" sz="2000" dirty="0"/>
              <a:t>3GPP TSG RAN Meeting </a:t>
            </a:r>
            <a:r>
              <a:rPr lang="en-US" altLang="zh-CN" sz="2000" dirty="0" smtClean="0"/>
              <a:t>#91e</a:t>
            </a:r>
            <a:r>
              <a:rPr lang="en-GB" altLang="zh-CN" sz="2000" dirty="0"/>
              <a:t>	</a:t>
            </a:r>
          </a:p>
          <a:p>
            <a:r>
              <a:rPr lang="en-US" altLang="zh-CN" sz="2000" dirty="0"/>
              <a:t>Electronic Meeting, March 16 - 26, </a:t>
            </a:r>
            <a:r>
              <a:rPr lang="en-US" altLang="zh-CN" sz="2000" dirty="0" smtClean="0"/>
              <a:t>2021</a:t>
            </a:r>
          </a:p>
          <a:p>
            <a:r>
              <a:rPr lang="en-US" altLang="ja-JP" sz="2000" dirty="0" smtClean="0"/>
              <a:t>Agenda: </a:t>
            </a:r>
            <a:r>
              <a:rPr lang="en-US" altLang="zh-CN" sz="2000" dirty="0"/>
              <a:t>9.7.17</a:t>
            </a:r>
            <a:endParaRPr lang="en-US" altLang="ja-JP" sz="2000" dirty="0"/>
          </a:p>
        </p:txBody>
      </p:sp>
      <p:sp>
        <p:nvSpPr>
          <p:cNvPr id="5" name="正方形/長方形 4"/>
          <p:cNvSpPr/>
          <p:nvPr/>
        </p:nvSpPr>
        <p:spPr>
          <a:xfrm>
            <a:off x="6041132" y="173273"/>
            <a:ext cx="2707332" cy="400110"/>
          </a:xfrm>
          <a:prstGeom prst="rect">
            <a:avLst/>
          </a:prstGeom>
          <a:noFill/>
        </p:spPr>
        <p:txBody>
          <a:bodyPr wrap="square">
            <a:spAutoFit/>
          </a:bodyPr>
          <a:lstStyle/>
          <a:p>
            <a:pPr algn="r"/>
            <a:r>
              <a:rPr lang="en-US" altLang="zh-CN" sz="2000" dirty="0"/>
              <a:t>RP-210521</a:t>
            </a:r>
            <a:endParaRPr lang="en-US" altLang="zh-CN" sz="2400" dirty="0"/>
          </a:p>
        </p:txBody>
      </p:sp>
      <p:sp>
        <p:nvSpPr>
          <p:cNvPr id="8" name="灯片编号占位符 7"/>
          <p:cNvSpPr>
            <a:spLocks noGrp="1"/>
          </p:cNvSpPr>
          <p:nvPr>
            <p:ph type="sldNum" sz="quarter" idx="12"/>
          </p:nvPr>
        </p:nvSpPr>
        <p:spPr/>
        <p:txBody>
          <a:bodyPr/>
          <a:lstStyle/>
          <a:p>
            <a:fld id="{0C913308-F349-4B6D-A68A-DD1791B4A57B}" type="slidenum">
              <a:rPr lang="zh-CN" altLang="en-US" smtClean="0"/>
              <a:pPr/>
              <a:t>1</a:t>
            </a:fld>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39502"/>
            <a:ext cx="8229600" cy="576064"/>
          </a:xfrm>
        </p:spPr>
        <p:txBody>
          <a:bodyPr>
            <a:noAutofit/>
          </a:bodyPr>
          <a:lstStyle/>
          <a:p>
            <a:r>
              <a:rPr lang="en-US" altLang="zh-CN" sz="2400" b="1" dirty="0" smtClean="0"/>
              <a:t>Introduction</a:t>
            </a:r>
            <a:endParaRPr lang="zh-CN" altLang="en-US" sz="2400" b="1" dirty="0"/>
          </a:p>
        </p:txBody>
      </p:sp>
      <p:sp>
        <p:nvSpPr>
          <p:cNvPr id="3" name="内容占位符 2"/>
          <p:cNvSpPr>
            <a:spLocks noGrp="1"/>
          </p:cNvSpPr>
          <p:nvPr>
            <p:ph idx="1"/>
          </p:nvPr>
        </p:nvSpPr>
        <p:spPr>
          <a:xfrm>
            <a:off x="323528" y="1059582"/>
            <a:ext cx="8496944" cy="3456384"/>
          </a:xfrm>
        </p:spPr>
        <p:txBody>
          <a:bodyPr>
            <a:noAutofit/>
          </a:bodyPr>
          <a:lstStyle/>
          <a:p>
            <a:pPr marL="252000" indent="-252000"/>
            <a:r>
              <a:rPr lang="en-US" altLang="zh-CN" sz="1800" dirty="0" smtClean="0"/>
              <a:t>The proposal on handling </a:t>
            </a:r>
            <a:r>
              <a:rPr lang="en-US" altLang="zh-CN" sz="1800" dirty="0"/>
              <a:t>LTE </a:t>
            </a:r>
            <a:r>
              <a:rPr lang="en-US" altLang="zh-CN" sz="1800" dirty="0" smtClean="0"/>
              <a:t>CRS interference </a:t>
            </a:r>
            <a:r>
              <a:rPr lang="en-US" altLang="zh-CN" sz="1800" dirty="0"/>
              <a:t>in scenarios with overlapping spectrum for </a:t>
            </a:r>
            <a:r>
              <a:rPr lang="en-US" altLang="zh-CN" sz="1800" dirty="0" smtClean="0"/>
              <a:t>LTE and NR was discussed in previous RAN plenary meetings, with no conclusion.</a:t>
            </a:r>
          </a:p>
          <a:p>
            <a:pPr marL="252000" indent="-252000"/>
            <a:r>
              <a:rPr lang="en-US" altLang="zh-CN" sz="1800" dirty="0" smtClean="0"/>
              <a:t>The following contributions shared the performance gain </a:t>
            </a:r>
            <a:r>
              <a:rPr lang="en-US" altLang="zh-CN" sz="1800" dirty="0"/>
              <a:t>for </a:t>
            </a:r>
            <a:r>
              <a:rPr lang="en-US" altLang="zh-CN" sz="1800" dirty="0" smtClean="0"/>
              <a:t>NR PDSCH by LTE CRS-IM:</a:t>
            </a:r>
          </a:p>
          <a:p>
            <a:pPr marL="615950" lvl="1" indent="-260350"/>
            <a:r>
              <a:rPr lang="en-US" altLang="zh-CN" sz="1600" dirty="0">
                <a:hlinkClick r:id="rId2"/>
              </a:rPr>
              <a:t>RP-202659</a:t>
            </a:r>
            <a:r>
              <a:rPr lang="en-US" altLang="zh-CN" sz="1600" dirty="0"/>
              <a:t>, Intel </a:t>
            </a:r>
            <a:r>
              <a:rPr lang="en-US" altLang="zh-CN" sz="1600" dirty="0" smtClean="0"/>
              <a:t>Corporation, Scope </a:t>
            </a:r>
            <a:r>
              <a:rPr lang="en-US" altLang="zh-CN" sz="1600" dirty="0"/>
              <a:t>update for Rel-17 NR demodulation performance WI: CRS-IM for LTE/NR </a:t>
            </a:r>
            <a:r>
              <a:rPr lang="en-US" altLang="zh-CN" sz="1600" dirty="0" smtClean="0"/>
              <a:t>DSS, RAN #90e.</a:t>
            </a:r>
          </a:p>
          <a:p>
            <a:pPr marL="615950" lvl="1" indent="-260350"/>
            <a:r>
              <a:rPr lang="en-GB" altLang="zh-CN" sz="1600" dirty="0" smtClean="0">
                <a:hlinkClick r:id="rId3"/>
              </a:rPr>
              <a:t>RP-202676</a:t>
            </a:r>
            <a:r>
              <a:rPr lang="en-GB" altLang="zh-CN" sz="1600" dirty="0" smtClean="0"/>
              <a:t>, </a:t>
            </a:r>
            <a:r>
              <a:rPr lang="en-US" altLang="zh-CN" sz="1600" dirty="0" smtClean="0"/>
              <a:t>ZTE</a:t>
            </a:r>
            <a:r>
              <a:rPr lang="en-US" altLang="zh-CN" sz="1600" dirty="0"/>
              <a:t>, </a:t>
            </a:r>
            <a:r>
              <a:rPr lang="en-US" altLang="zh-CN" sz="1600" dirty="0" err="1" smtClean="0"/>
              <a:t>Sanechips</a:t>
            </a:r>
            <a:r>
              <a:rPr lang="en-US" altLang="zh-CN" sz="1600" dirty="0" smtClean="0"/>
              <a:t>, WI </a:t>
            </a:r>
            <a:r>
              <a:rPr lang="en-US" altLang="zh-CN" sz="1600" dirty="0"/>
              <a:t>scope of further enhancement on NR demodulation </a:t>
            </a:r>
            <a:r>
              <a:rPr lang="en-US" altLang="zh-CN" sz="1600" dirty="0" smtClean="0"/>
              <a:t>performance</a:t>
            </a:r>
            <a:r>
              <a:rPr lang="en-US" altLang="zh-CN" sz="1600" dirty="0"/>
              <a:t>, RAN #</a:t>
            </a:r>
            <a:r>
              <a:rPr lang="en-US" altLang="zh-CN" sz="1600" dirty="0" smtClean="0"/>
              <a:t>90e.</a:t>
            </a:r>
            <a:endParaRPr lang="en-US" altLang="zh-CN" sz="1600" dirty="0"/>
          </a:p>
          <a:p>
            <a:pPr marL="252000" lvl="1" indent="-252000">
              <a:buFont typeface="Arial" pitchFamily="34" charset="0"/>
              <a:buChar char="•"/>
            </a:pPr>
            <a:r>
              <a:rPr lang="en-US" altLang="zh-CN" sz="1800" dirty="0" smtClean="0"/>
              <a:t>It is also noted that CRS-IM has been introduced in LTE for various scenarios.</a:t>
            </a:r>
          </a:p>
          <a:p>
            <a:pPr marL="252000" lvl="1" indent="-252000">
              <a:buFont typeface="Arial" pitchFamily="34" charset="0"/>
              <a:buChar char="•"/>
            </a:pPr>
            <a:r>
              <a:rPr lang="en-US" altLang="zh-CN" sz="1800" dirty="0" smtClean="0"/>
              <a:t>This contribution discusses operators’ scenarios which requiring NR UE to handle LTE CRS, and proposes to add LTE </a:t>
            </a:r>
            <a:r>
              <a:rPr lang="en-US" altLang="zh-CN" sz="1800" dirty="0"/>
              <a:t>CRS </a:t>
            </a:r>
            <a:r>
              <a:rPr lang="en-US" altLang="zh-CN" sz="1800" dirty="0" smtClean="0"/>
              <a:t>interference handling receiver to Rel-17 RAN4 </a:t>
            </a:r>
            <a:r>
              <a:rPr lang="en-US" altLang="zh-CN" sz="1800" dirty="0" err="1" smtClean="0"/>
              <a:t>demod</a:t>
            </a:r>
            <a:r>
              <a:rPr lang="en-US" altLang="zh-CN" sz="1800" dirty="0" smtClean="0"/>
              <a:t> WI scope.</a:t>
            </a:r>
            <a:endParaRPr lang="en-US" altLang="zh-CN" sz="1800" dirty="0"/>
          </a:p>
          <a:p>
            <a:endParaRPr lang="zh-CN" altLang="en-US"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a:t>
            </a:fld>
            <a:endParaRPr lang="zh-CN" altLang="en-US"/>
          </a:p>
        </p:txBody>
      </p:sp>
    </p:spTree>
    <p:extLst>
      <p:ext uri="{BB962C8B-B14F-4D97-AF65-F5344CB8AC3E}">
        <p14:creationId xmlns:p14="http://schemas.microsoft.com/office/powerpoint/2010/main" val="709671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637579"/>
          </a:xfrm>
        </p:spPr>
        <p:txBody>
          <a:bodyPr>
            <a:noAutofit/>
          </a:bodyPr>
          <a:lstStyle/>
          <a:p>
            <a:r>
              <a:rPr lang="en-US" altLang="zh-CN" sz="2400" b="1" dirty="0" smtClean="0"/>
              <a:t>Scenarios with </a:t>
            </a:r>
            <a:r>
              <a:rPr lang="en-US" altLang="zh-CN" sz="2400" b="1" dirty="0"/>
              <a:t>overlapping spectrum for </a:t>
            </a:r>
            <a:r>
              <a:rPr lang="en-US" altLang="zh-CN" sz="2400" b="1" dirty="0" smtClean="0"/>
              <a:t>LTE and NR - 1: </a:t>
            </a:r>
            <a:br>
              <a:rPr lang="en-US" altLang="zh-CN" sz="2400" b="1" dirty="0" smtClean="0"/>
            </a:br>
            <a:r>
              <a:rPr lang="en-US" altLang="zh-CN" sz="2400" b="1" dirty="0" smtClean="0"/>
              <a:t>LTE and NR DSS</a:t>
            </a:r>
            <a:endParaRPr lang="zh-CN" altLang="en-US" sz="2400" b="1" dirty="0"/>
          </a:p>
        </p:txBody>
      </p:sp>
      <p:sp>
        <p:nvSpPr>
          <p:cNvPr id="3" name="内容占位符 2"/>
          <p:cNvSpPr>
            <a:spLocks noGrp="1"/>
          </p:cNvSpPr>
          <p:nvPr>
            <p:ph idx="1"/>
          </p:nvPr>
        </p:nvSpPr>
        <p:spPr>
          <a:xfrm>
            <a:off x="323528" y="987574"/>
            <a:ext cx="8496944" cy="3607049"/>
          </a:xfrm>
        </p:spPr>
        <p:txBody>
          <a:bodyPr>
            <a:noAutofit/>
          </a:bodyPr>
          <a:lstStyle/>
          <a:p>
            <a:pPr marL="252000" indent="-252000"/>
            <a:r>
              <a:rPr lang="en-US" altLang="zh-CN" sz="1800" dirty="0"/>
              <a:t>As well known, LTE and NR dynamic spectrum sharing (DSS) is an efficient way to deploy NR in the same or overlapping spectrum with the existing LTE deployment. </a:t>
            </a:r>
            <a:endParaRPr lang="en-US" altLang="zh-CN" sz="1800" dirty="0" smtClean="0"/>
          </a:p>
          <a:p>
            <a:pPr marL="252000" indent="-252000"/>
            <a:r>
              <a:rPr lang="en-US" altLang="zh-CN" sz="1800" dirty="0" smtClean="0"/>
              <a:t>In DSS scenario with LTE </a:t>
            </a:r>
            <a:r>
              <a:rPr lang="en-US" altLang="zh-CN" sz="1800" dirty="0"/>
              <a:t>non-MBSFN </a:t>
            </a:r>
            <a:r>
              <a:rPr lang="en-US" altLang="zh-CN" sz="1800" dirty="0" smtClean="0"/>
              <a:t>sub-frame:</a:t>
            </a:r>
          </a:p>
          <a:p>
            <a:pPr marL="615950" lvl="1" indent="-260350"/>
            <a:r>
              <a:rPr lang="en-US" altLang="zh-CN" sz="1600" dirty="0" smtClean="0"/>
              <a:t>For serving cell LTE CRS, rate matching is one option of handling the </a:t>
            </a:r>
            <a:r>
              <a:rPr lang="en-US" altLang="zh-CN" sz="1600" dirty="0"/>
              <a:t>always-on </a:t>
            </a:r>
            <a:r>
              <a:rPr lang="en-US" altLang="zh-CN" sz="1600" dirty="0" smtClean="0"/>
              <a:t>LTE </a:t>
            </a:r>
            <a:r>
              <a:rPr lang="en-US" altLang="zh-CN" sz="1600" dirty="0"/>
              <a:t>CRS </a:t>
            </a:r>
            <a:r>
              <a:rPr lang="en-US" altLang="zh-CN" sz="1600" dirty="0" smtClean="0"/>
              <a:t>for NR UE, at the cost of unusable REs occupied by LTE CRS.</a:t>
            </a:r>
          </a:p>
          <a:p>
            <a:pPr marL="615950" lvl="1" indent="-260350"/>
            <a:r>
              <a:rPr lang="en-US" altLang="zh-CN" sz="1600" dirty="0" smtClean="0"/>
              <a:t>The </a:t>
            </a:r>
            <a:r>
              <a:rPr lang="en-US" altLang="zh-CN" sz="1600" dirty="0"/>
              <a:t>LTE CRS </a:t>
            </a:r>
            <a:r>
              <a:rPr lang="en-US" altLang="zh-CN" sz="1600" dirty="0" smtClean="0"/>
              <a:t>from neighboring cell will produce obvious interference to NR PDSCH, and the impact of the interference is related to the UE location and the traffic level of the interfering cell. </a:t>
            </a:r>
          </a:p>
          <a:p>
            <a:endParaRPr lang="zh-CN" altLang="en-US"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a:t>
            </a:fld>
            <a:endParaRPr lang="zh-CN" alt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178" y="3147814"/>
            <a:ext cx="5472608" cy="1732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0877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637579"/>
          </a:xfrm>
        </p:spPr>
        <p:txBody>
          <a:bodyPr>
            <a:noAutofit/>
          </a:bodyPr>
          <a:lstStyle/>
          <a:p>
            <a:r>
              <a:rPr lang="en-US" altLang="zh-CN" sz="2400" b="1" dirty="0" smtClean="0"/>
              <a:t>Scenarios with </a:t>
            </a:r>
            <a:r>
              <a:rPr lang="en-US" altLang="zh-CN" sz="2400" b="1" dirty="0"/>
              <a:t>overlapping spectrum for </a:t>
            </a:r>
            <a:r>
              <a:rPr lang="en-US" altLang="zh-CN" sz="2400" b="1" dirty="0" smtClean="0"/>
              <a:t>LTE and NR - 2</a:t>
            </a:r>
            <a:r>
              <a:rPr lang="en-US" altLang="zh-CN" sz="2400" b="1" dirty="0"/>
              <a:t>: </a:t>
            </a:r>
            <a:r>
              <a:rPr lang="en-US" altLang="zh-CN" sz="2400" b="1" dirty="0" smtClean="0"/>
              <a:t/>
            </a:r>
            <a:br>
              <a:rPr lang="en-US" altLang="zh-CN" sz="2400" b="1" dirty="0" smtClean="0"/>
            </a:br>
            <a:r>
              <a:rPr lang="en-US" altLang="zh-CN" sz="2400" b="1" dirty="0" smtClean="0"/>
              <a:t>LTE and NR deployed in neighboring BS/areas</a:t>
            </a:r>
            <a:endParaRPr lang="zh-CN" altLang="en-US" sz="2400" b="1" dirty="0"/>
          </a:p>
        </p:txBody>
      </p:sp>
      <p:sp>
        <p:nvSpPr>
          <p:cNvPr id="3" name="内容占位符 2"/>
          <p:cNvSpPr>
            <a:spLocks noGrp="1"/>
          </p:cNvSpPr>
          <p:nvPr>
            <p:ph idx="1"/>
          </p:nvPr>
        </p:nvSpPr>
        <p:spPr>
          <a:xfrm>
            <a:off x="323528" y="987574"/>
            <a:ext cx="8496944" cy="3607049"/>
          </a:xfrm>
        </p:spPr>
        <p:txBody>
          <a:bodyPr>
            <a:noAutofit/>
          </a:bodyPr>
          <a:lstStyle/>
          <a:p>
            <a:pPr marL="252000" indent="-252000"/>
            <a:r>
              <a:rPr lang="en-US" altLang="zh-CN" sz="1800" dirty="0" smtClean="0"/>
              <a:t>Another scenario with overlapping spectrum for LTE and NR is that LTE and NR are deployed </a:t>
            </a:r>
            <a:r>
              <a:rPr lang="en-US" altLang="zh-CN" sz="1800" dirty="0"/>
              <a:t>in neighboring </a:t>
            </a:r>
            <a:r>
              <a:rPr lang="en-US" altLang="zh-CN" sz="1800" dirty="0" smtClean="0"/>
              <a:t>BSs/areas. </a:t>
            </a:r>
          </a:p>
          <a:p>
            <a:pPr marL="252000" indent="-252000"/>
            <a:r>
              <a:rPr lang="en-US" altLang="zh-CN" sz="1800" dirty="0" smtClean="0"/>
              <a:t>In this scenario:</a:t>
            </a:r>
            <a:endParaRPr lang="en-US" altLang="zh-CN" sz="1800" dirty="0"/>
          </a:p>
          <a:p>
            <a:pPr marL="612000" lvl="1" indent="-252000"/>
            <a:r>
              <a:rPr lang="en-US" altLang="zh-CN" sz="1600" dirty="0" smtClean="0"/>
              <a:t>The LTE CRS from neighboring cell will produce obvious interference to NR PDSCH in the overlapping spectrum. </a:t>
            </a:r>
          </a:p>
          <a:p>
            <a:endParaRPr lang="zh-CN" altLang="en-US"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a:t>
            </a:fld>
            <a:endParaRPr lang="zh-CN"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715766"/>
            <a:ext cx="5760000" cy="1831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94975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637579"/>
          </a:xfrm>
        </p:spPr>
        <p:txBody>
          <a:bodyPr>
            <a:noAutofit/>
          </a:bodyPr>
          <a:lstStyle/>
          <a:p>
            <a:r>
              <a:rPr lang="en-US" altLang="zh-CN" sz="2400" b="1" dirty="0" smtClean="0"/>
              <a:t>Proposal</a:t>
            </a:r>
            <a:endParaRPr lang="zh-CN" altLang="en-US" sz="2400" b="1"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5</a:t>
            </a:fld>
            <a:endParaRPr lang="zh-CN" altLang="en-US" dirty="0"/>
          </a:p>
        </p:txBody>
      </p:sp>
      <p:sp>
        <p:nvSpPr>
          <p:cNvPr id="1125" name="内容占位符 2"/>
          <p:cNvSpPr txBox="1">
            <a:spLocks/>
          </p:cNvSpPr>
          <p:nvPr/>
        </p:nvSpPr>
        <p:spPr>
          <a:xfrm>
            <a:off x="251519" y="1007367"/>
            <a:ext cx="8424937" cy="322056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52000" lvl="0" indent="-252000"/>
            <a:r>
              <a:rPr lang="en-US" altLang="zh-CN" sz="1800" dirty="0"/>
              <a:t>Add the following objective in Rel-17 NR </a:t>
            </a:r>
            <a:r>
              <a:rPr lang="en-US" altLang="zh-CN" sz="1800" dirty="0" err="1"/>
              <a:t>demod</a:t>
            </a:r>
            <a:r>
              <a:rPr lang="en-US" altLang="zh-CN" sz="1800" dirty="0"/>
              <a:t> </a:t>
            </a:r>
            <a:r>
              <a:rPr lang="en-US" altLang="zh-CN" sz="1800" dirty="0" smtClean="0"/>
              <a:t>performance enhancement  WI:</a:t>
            </a:r>
            <a:endParaRPr lang="en-US" altLang="zh-CN" sz="1800" dirty="0"/>
          </a:p>
          <a:p>
            <a:pPr marL="652050" lvl="1" indent="-252000"/>
            <a:r>
              <a:rPr lang="en-US" altLang="zh-CN" sz="1600" dirty="0" smtClean="0"/>
              <a:t>Define NR </a:t>
            </a:r>
            <a:r>
              <a:rPr lang="en-US" altLang="zh-CN" sz="1600" dirty="0"/>
              <a:t>PDSCH demodulation requirements for </a:t>
            </a:r>
            <a:r>
              <a:rPr lang="en-US" altLang="zh-CN" sz="1600" dirty="0" smtClean="0"/>
              <a:t>LTE CRS-IM in scenarios </a:t>
            </a:r>
            <a:r>
              <a:rPr lang="en-US" altLang="zh-CN" sz="1600" dirty="0"/>
              <a:t>with overlapping spectrum for </a:t>
            </a:r>
            <a:r>
              <a:rPr lang="en-US" altLang="zh-CN" sz="1600" dirty="0" smtClean="0"/>
              <a:t>LTE and NR </a:t>
            </a:r>
            <a:endParaRPr lang="en-US" altLang="zh-CN" sz="1600" dirty="0"/>
          </a:p>
          <a:p>
            <a:pPr marL="1012050" lvl="2" indent="-252000"/>
            <a:r>
              <a:rPr lang="en-US" altLang="zh-CN" sz="1400" dirty="0" smtClean="0"/>
              <a:t>Candidate </a:t>
            </a:r>
            <a:r>
              <a:rPr lang="en-US" altLang="zh-CN" sz="1400" dirty="0"/>
              <a:t>reference </a:t>
            </a:r>
            <a:r>
              <a:rPr lang="en-US" altLang="zh-CN" sz="1400" dirty="0" smtClean="0"/>
              <a:t>receiver is </a:t>
            </a:r>
            <a:r>
              <a:rPr lang="en-US" altLang="zh-CN" sz="1400" dirty="0"/>
              <a:t>neighboring cell </a:t>
            </a:r>
            <a:r>
              <a:rPr lang="en-US" altLang="zh-CN" sz="1400" dirty="0" smtClean="0"/>
              <a:t>CRS-IM</a:t>
            </a:r>
            <a:endParaRPr lang="en-US" altLang="zh-CN" sz="1400" strike="sngStrike" dirty="0" smtClean="0"/>
          </a:p>
          <a:p>
            <a:pPr marL="1012050" lvl="2" indent="-252000"/>
            <a:r>
              <a:rPr lang="en-US" altLang="zh-CN" sz="1400" dirty="0" smtClean="0"/>
              <a:t>Handling of the neighboring cell LTE CRS is included. The need of handling the serving cell LTE CRS in DSS scenario is to be further discussed and considered as lower priority.</a:t>
            </a:r>
          </a:p>
          <a:p>
            <a:pPr marL="1469250" lvl="3" indent="-252000"/>
            <a:r>
              <a:rPr lang="en-US" altLang="zh-CN" sz="1400" dirty="0" smtClean="0"/>
              <a:t>The </a:t>
            </a:r>
            <a:r>
              <a:rPr lang="en-US" altLang="zh-CN" sz="1400" dirty="0"/>
              <a:t>potential impact to LTE </a:t>
            </a:r>
            <a:r>
              <a:rPr lang="en-US" altLang="zh-CN" sz="1400" dirty="0" smtClean="0"/>
              <a:t>operation needs to be considered when deciding whether or not </a:t>
            </a:r>
            <a:r>
              <a:rPr lang="en-US" altLang="zh-CN" sz="1400" dirty="0"/>
              <a:t>to </a:t>
            </a:r>
            <a:r>
              <a:rPr lang="en-US" altLang="zh-CN" sz="1400" dirty="0" smtClean="0"/>
              <a:t>handle the </a:t>
            </a:r>
            <a:r>
              <a:rPr lang="en-US" altLang="zh-CN" sz="1400" dirty="0"/>
              <a:t>serving cell LTE CRS in DSS </a:t>
            </a:r>
            <a:r>
              <a:rPr lang="en-US" altLang="zh-CN" sz="1400" dirty="0" smtClean="0"/>
              <a:t>scenario during the WI</a:t>
            </a:r>
            <a:endParaRPr lang="en-US" altLang="zh-CN" sz="1400" dirty="0"/>
          </a:p>
          <a:p>
            <a:pPr marL="1012050" lvl="2" indent="-252000"/>
            <a:r>
              <a:rPr lang="en-US" altLang="zh-CN" sz="1400" dirty="0" smtClean="0"/>
              <a:t>Further discuss whether or not to assume assistant information </a:t>
            </a:r>
            <a:r>
              <a:rPr lang="en-US" altLang="zh-CN" sz="1400" dirty="0"/>
              <a:t>from </a:t>
            </a:r>
            <a:r>
              <a:rPr lang="en-US" altLang="zh-CN" sz="1400" dirty="0" smtClean="0"/>
              <a:t>network</a:t>
            </a:r>
            <a:endParaRPr lang="en-US" altLang="zh-CN" sz="1400" strike="sngStrike" dirty="0" smtClean="0"/>
          </a:p>
          <a:p>
            <a:pPr marL="760050" lvl="2" indent="0">
              <a:buNone/>
            </a:pPr>
            <a:endParaRPr lang="en-US" altLang="zh-CN" sz="1400" strike="sngStrike" dirty="0" smtClean="0">
              <a:solidFill>
                <a:srgbClr val="FF0000"/>
              </a:solidFill>
            </a:endParaRPr>
          </a:p>
        </p:txBody>
      </p:sp>
    </p:spTree>
    <p:extLst>
      <p:ext uri="{BB962C8B-B14F-4D97-AF65-F5344CB8AC3E}">
        <p14:creationId xmlns:p14="http://schemas.microsoft.com/office/powerpoint/2010/main" val="3886669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C913308-F349-4B6D-A68A-DD1791B4A57B}" type="slidenum">
              <a:rPr lang="zh-CN" altLang="en-US" smtClean="0"/>
              <a:pPr/>
              <a:t>6</a:t>
            </a:fld>
            <a:endParaRPr lang="zh-CN" altLang="en-US"/>
          </a:p>
        </p:txBody>
      </p:sp>
      <p:sp>
        <p:nvSpPr>
          <p:cNvPr id="5" name="TextBox 4"/>
          <p:cNvSpPr txBox="1"/>
          <p:nvPr/>
        </p:nvSpPr>
        <p:spPr>
          <a:xfrm>
            <a:off x="2195736" y="1825246"/>
            <a:ext cx="4968552" cy="923330"/>
          </a:xfrm>
          <a:prstGeom prst="rect">
            <a:avLst/>
          </a:prstGeom>
          <a:noFill/>
        </p:spPr>
        <p:txBody>
          <a:bodyPr wrap="square" rtlCol="0">
            <a:spAutoFit/>
          </a:bodyPr>
          <a:lstStyle/>
          <a:p>
            <a:pPr algn="ctr"/>
            <a:r>
              <a:rPr lang="en-US" altLang="zh-CN" sz="5400" dirty="0">
                <a:ea typeface="微软雅黑" pitchFamily="34" charset="-122"/>
              </a:rPr>
              <a:t>Thanks!</a:t>
            </a:r>
            <a:endParaRPr lang="zh-CN" altLang="en-US" sz="5400" dirty="0">
              <a:ea typeface="微软雅黑" pitchFamily="34"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2293</TotalTime>
  <Words>465</Words>
  <Application>Microsoft Office PowerPoint</Application>
  <PresentationFormat>全屏显示(16:9)</PresentationFormat>
  <Paragraphs>36</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Office 主题</vt:lpstr>
      <vt:lpstr>Proposal on handling LTE CRS interference in scenarios with overlapping spectrum for LTE and NR</vt:lpstr>
      <vt:lpstr>Introduction</vt:lpstr>
      <vt:lpstr>Scenarios with overlapping spectrum for LTE and NR - 1:  LTE and NR DSS</vt:lpstr>
      <vt:lpstr>Scenarios with overlapping spectrum for LTE and NR - 2:  LTE and NR deployed in neighboring BS/areas</vt:lpstr>
      <vt:lpstr>Proposal</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 on NR performance requirement enhancement</dc:title>
  <dc:creator>Yang Shan</dc:creator>
  <cp:lastModifiedBy>China Telecom</cp:lastModifiedBy>
  <cp:revision>389</cp:revision>
  <dcterms:created xsi:type="dcterms:W3CDTF">2018-11-27T07:36:46Z</dcterms:created>
  <dcterms:modified xsi:type="dcterms:W3CDTF">2021-03-15T05:49:18Z</dcterms:modified>
</cp:coreProperties>
</file>