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보통 스타일 3 - 강조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74" autoAdjust="0"/>
    <p:restoredTop sz="94708" autoAdjust="0"/>
  </p:normalViewPr>
  <p:slideViewPr>
    <p:cSldViewPr snapToGrid="0">
      <p:cViewPr varScale="1">
        <p:scale>
          <a:sx n="108" d="100"/>
          <a:sy n="108" d="100"/>
        </p:scale>
        <p:origin x="461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0" d="100"/>
          <a:sy n="90" d="100"/>
        </p:scale>
        <p:origin x="3342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54D0C6-40D6-4504-A6D9-271088A03912}" type="datetimeFigureOut">
              <a:rPr lang="ko-KR" altLang="en-US" smtClean="0"/>
              <a:t>2021-03-16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EFA589-747A-4B4A-A54F-0B8FAA754C7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062206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>
                <a:latin typeface="+mn-lt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9212" y="6290928"/>
            <a:ext cx="8220302" cy="365125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81843" y="624110"/>
            <a:ext cx="9822769" cy="927104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75757" y="1763486"/>
            <a:ext cx="9528855" cy="4359728"/>
          </a:xfrm>
        </p:spPr>
        <p:txBody>
          <a:bodyPr/>
          <a:lstStyle>
            <a:lvl1pPr>
              <a:defRPr baseline="0">
                <a:latin typeface="Century Gothic" panose="020B0502020202020204" pitchFamily="34" charset="0"/>
              </a:defRPr>
            </a:lvl1pPr>
            <a:lvl2pPr marL="742950" indent="-285750">
              <a:buFont typeface="Wingdings" panose="05000000000000000000" pitchFamily="2" charset="2"/>
              <a:buChar char="n"/>
              <a:defRPr baseline="0">
                <a:latin typeface="Century Gothic" panose="020B0502020202020204" pitchFamily="34" charset="0"/>
              </a:defRPr>
            </a:lvl2pPr>
            <a:lvl3pPr marL="1143000" indent="-228600">
              <a:buFont typeface="Wingdings" panose="05000000000000000000" pitchFamily="2" charset="2"/>
              <a:buChar char="§"/>
              <a:defRPr baseline="0">
                <a:latin typeface="Century Gothic" panose="020B0502020202020204" pitchFamily="34" charset="0"/>
              </a:defRPr>
            </a:lvl3pPr>
            <a:lvl4pPr marL="1600200" indent="-228600">
              <a:buFont typeface="Arial" panose="020B0604020202020204" pitchFamily="34" charset="0"/>
              <a:buChar char="•"/>
              <a:defRPr baseline="0">
                <a:latin typeface="Century Gothic" panose="020B0502020202020204" pitchFamily="34" charset="0"/>
              </a:defRPr>
            </a:lvl4pPr>
            <a:lvl5pPr>
              <a:defRPr baseline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24998" y="69320"/>
            <a:ext cx="779767" cy="365125"/>
          </a:xfrm>
        </p:spPr>
        <p:txBody>
          <a:bodyPr/>
          <a:lstStyle>
            <a:lvl1pPr>
              <a:defRPr sz="1200">
                <a:solidFill>
                  <a:srgbClr val="0070C0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0531544" y="72506"/>
            <a:ext cx="118333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 smtClean="0"/>
              <a:t>RP-210494</a:t>
            </a:r>
            <a:endParaRPr lang="ko-KR" alt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22664" y="624110"/>
            <a:ext cx="978194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18607" y="2133599"/>
            <a:ext cx="9586005" cy="39977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rgbClr val="FEFFFF"/>
                </a:solidFill>
                <a:latin typeface="LG스마트체2.0 Regular" panose="020B0600000101010101" pitchFamily="50" charset="-127"/>
                <a:ea typeface="LG스마트체2.0 Regular" panose="020B0600000101010101" pitchFamily="50" charset="-127"/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9" name="직사각형 38"/>
          <p:cNvSpPr/>
          <p:nvPr userDrawn="1"/>
        </p:nvSpPr>
        <p:spPr>
          <a:xfrm>
            <a:off x="8761253" y="6587887"/>
            <a:ext cx="343074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000" dirty="0" smtClean="0">
                <a:solidFill>
                  <a:srgbClr val="FF0000"/>
                </a:solidFill>
                <a:latin typeface="+mj-lt"/>
                <a:ea typeface="맑은 고딕" panose="020B0503020000020004" pitchFamily="50" charset="-127"/>
              </a:rPr>
              <a:t>Copyright 2021. LG Electronics Inc. All rights reserved</a:t>
            </a:r>
            <a:endParaRPr lang="en-US" altLang="ko-KR" sz="1000" dirty="0">
              <a:latin typeface="+mj-lt"/>
            </a:endParaRPr>
          </a:p>
        </p:txBody>
      </p:sp>
      <p:pic>
        <p:nvPicPr>
          <p:cNvPr id="37" name="Picture 11" descr="D:\조직문화\로고\LGE_CI_LOGO\누끼 컷\LGE_Logo_3D_Tagline(W)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144" y="140494"/>
            <a:ext cx="997120" cy="483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1" hangingPunct="1">
        <a:spcBef>
          <a:spcPct val="0"/>
        </a:spcBef>
        <a:buNone/>
        <a:defRPr sz="3600" b="1" kern="1200">
          <a:solidFill>
            <a:schemeClr val="accent2">
              <a:lumMod val="75000"/>
            </a:schemeClr>
          </a:solidFill>
          <a:latin typeface="+mn-lt"/>
          <a:ea typeface="LG스마트체2.0 SemiBold" panose="020B0600000101010101" pitchFamily="50" charset="-127"/>
          <a:cs typeface="+mj-cs"/>
        </a:defRPr>
      </a:lvl1pPr>
      <a:lvl2pPr eaLnBrk="1" latinLnBrk="1" hangingPunct="1">
        <a:defRPr>
          <a:solidFill>
            <a:schemeClr val="tx2"/>
          </a:solidFill>
        </a:defRPr>
      </a:lvl2pPr>
      <a:lvl3pPr eaLnBrk="1" latinLnBrk="1" hangingPunct="1">
        <a:defRPr>
          <a:solidFill>
            <a:schemeClr val="tx2"/>
          </a:solidFill>
        </a:defRPr>
      </a:lvl3pPr>
      <a:lvl4pPr eaLnBrk="1" latinLnBrk="1" hangingPunct="1">
        <a:defRPr>
          <a:solidFill>
            <a:schemeClr val="tx2"/>
          </a:solidFill>
        </a:defRPr>
      </a:lvl4pPr>
      <a:lvl5pPr eaLnBrk="1" latinLnBrk="1" hangingPunct="1">
        <a:defRPr>
          <a:solidFill>
            <a:schemeClr val="tx2"/>
          </a:solidFill>
        </a:defRPr>
      </a:lvl5pPr>
      <a:lvl6pPr eaLnBrk="1" latinLnBrk="1" hangingPunct="1">
        <a:defRPr>
          <a:solidFill>
            <a:schemeClr val="tx2"/>
          </a:solidFill>
        </a:defRPr>
      </a:lvl6pPr>
      <a:lvl7pPr eaLnBrk="1" latinLnBrk="1" hangingPunct="1">
        <a:defRPr>
          <a:solidFill>
            <a:schemeClr val="tx2"/>
          </a:solidFill>
        </a:defRPr>
      </a:lvl7pPr>
      <a:lvl8pPr eaLnBrk="1" latinLnBrk="1" hangingPunct="1">
        <a:defRPr>
          <a:solidFill>
            <a:schemeClr val="tx2"/>
          </a:solidFill>
        </a:defRPr>
      </a:lvl8pPr>
      <a:lvl9pPr eaLnBrk="1" latin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2400" kern="1200">
          <a:solidFill>
            <a:schemeClr val="tx1">
              <a:lumMod val="75000"/>
              <a:lumOff val="25000"/>
            </a:schemeClr>
          </a:solidFill>
          <a:latin typeface="LG스마트체2.0 Regular" panose="020B0600000101010101" pitchFamily="50" charset="-127"/>
          <a:ea typeface="LG스마트체2.0 Regular" panose="020B0600000101010101" pitchFamily="50" charset="-127"/>
          <a:cs typeface="+mn-cs"/>
        </a:defRPr>
      </a:lvl1pPr>
      <a:lvl2pPr marL="742950" indent="-28575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2000" kern="1200">
          <a:solidFill>
            <a:schemeClr val="tx1">
              <a:lumMod val="75000"/>
              <a:lumOff val="25000"/>
            </a:schemeClr>
          </a:solidFill>
          <a:latin typeface="LG스마트체2.0 Regular" panose="020B0600000101010101" pitchFamily="50" charset="-127"/>
          <a:ea typeface="LG스마트체2.0 Regular" panose="020B0600000101010101" pitchFamily="50" charset="-127"/>
          <a:cs typeface="+mn-cs"/>
        </a:defRPr>
      </a:lvl2pPr>
      <a:lvl3pPr marL="11430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LG스마트체2.0 Regular" panose="020B0600000101010101" pitchFamily="50" charset="-127"/>
          <a:ea typeface="LG스마트체2.0 Regular" panose="020B0600000101010101" pitchFamily="50" charset="-127"/>
          <a:cs typeface="+mn-cs"/>
        </a:defRPr>
      </a:lvl3pPr>
      <a:lvl4pPr marL="16002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LG스마트체2.0 Regular" panose="020B0600000101010101" pitchFamily="50" charset="-127"/>
          <a:ea typeface="LG스마트체2.0 Regular" panose="020B0600000101010101" pitchFamily="50" charset="-127"/>
          <a:cs typeface="+mn-cs"/>
        </a:defRPr>
      </a:lvl4pPr>
      <a:lvl5pPr marL="20574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LG스마트체2.0 Regular" panose="020B0600000101010101" pitchFamily="50" charset="-127"/>
          <a:ea typeface="LG스마트체2.0 Regular" panose="020B0600000101010101" pitchFamily="50" charset="-127"/>
          <a:cs typeface="+mn-cs"/>
        </a:defRPr>
      </a:lvl5pPr>
      <a:lvl6pPr marL="25146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9652406" cy="2262781"/>
          </a:xfrm>
        </p:spPr>
        <p:txBody>
          <a:bodyPr>
            <a:normAutofit/>
          </a:bodyPr>
          <a:lstStyle/>
          <a:p>
            <a:r>
              <a:rPr lang="en-US" altLang="ko-KR" dirty="0">
                <a:ea typeface="Tahoma" panose="020B0604030504040204" pitchFamily="34" charset="0"/>
              </a:rPr>
              <a:t>Proposed </a:t>
            </a:r>
            <a:r>
              <a:rPr lang="en-US" altLang="ko-KR" dirty="0" smtClean="0">
                <a:ea typeface="Tahoma" panose="020B0604030504040204" pitchFamily="34" charset="0"/>
              </a:rPr>
              <a:t>RAN2 Work </a:t>
            </a:r>
            <a:r>
              <a:rPr lang="en-US" altLang="ko-KR" dirty="0">
                <a:ea typeface="Tahoma" panose="020B0604030504040204" pitchFamily="34" charset="0"/>
              </a:rPr>
              <a:t>Scope for </a:t>
            </a:r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REDCAP WI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44239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Current </a:t>
            </a:r>
            <a:r>
              <a:rPr lang="en-US" altLang="ko-KR" dirty="0" smtClean="0"/>
              <a:t>Status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hangingPunct="0"/>
            <a:r>
              <a:rPr lang="en-US" altLang="ko-KR" dirty="0"/>
              <a:t>Latest WID (RP-202933)</a:t>
            </a:r>
          </a:p>
          <a:p>
            <a:pPr lvl="1" hangingPunct="0"/>
            <a:r>
              <a:rPr lang="en-US" altLang="ko-KR" dirty="0"/>
              <a:t>Specify higher layer support of enhancements listed above [RAN2, RAN1]. </a:t>
            </a:r>
            <a:r>
              <a:rPr lang="en-US" altLang="ko-KR" dirty="0">
                <a:solidFill>
                  <a:srgbClr val="FF0000"/>
                </a:solidFill>
              </a:rPr>
              <a:t>Details are to be refined at RAN#91e taking the outcome of the </a:t>
            </a:r>
            <a:r>
              <a:rPr lang="en-US" altLang="ko-KR" dirty="0" err="1">
                <a:solidFill>
                  <a:srgbClr val="FF0000"/>
                </a:solidFill>
              </a:rPr>
              <a:t>RedCap</a:t>
            </a:r>
            <a:r>
              <a:rPr lang="en-US" altLang="ko-KR" dirty="0">
                <a:solidFill>
                  <a:srgbClr val="FF0000"/>
                </a:solidFill>
              </a:rPr>
              <a:t> SI into account</a:t>
            </a:r>
            <a:r>
              <a:rPr lang="en-US" altLang="ko-KR" dirty="0"/>
              <a:t>, and work on this objective shall start after RAN#91e:</a:t>
            </a:r>
            <a:endParaRPr lang="ko-KR" altLang="ko-KR"/>
          </a:p>
          <a:p>
            <a:pPr lvl="2" hangingPunct="0"/>
            <a:r>
              <a:rPr lang="en-US" altLang="ko-KR" sz="2000" dirty="0"/>
              <a:t>Specify definition of </a:t>
            </a:r>
            <a:r>
              <a:rPr lang="en-US" altLang="ko-KR" sz="2000" dirty="0" err="1"/>
              <a:t>RedCap</a:t>
            </a:r>
            <a:r>
              <a:rPr lang="en-US" altLang="ko-KR" sz="2000" dirty="0"/>
              <a:t> UE type(s) including set(s) of L1 capabilities for </a:t>
            </a:r>
            <a:r>
              <a:rPr lang="en-US" altLang="ko-KR" sz="2000" dirty="0" err="1"/>
              <a:t>RedCap</a:t>
            </a:r>
            <a:r>
              <a:rPr lang="en-US" altLang="ko-KR" sz="2000" dirty="0"/>
              <a:t> UE identification and for constraining the use of those </a:t>
            </a:r>
            <a:r>
              <a:rPr lang="en-US" altLang="ko-KR" sz="2000" dirty="0" err="1"/>
              <a:t>RedCap</a:t>
            </a:r>
            <a:r>
              <a:rPr lang="en-US" altLang="ko-KR" sz="2000" dirty="0"/>
              <a:t> L1 capabilities only for </a:t>
            </a:r>
            <a:r>
              <a:rPr lang="en-US" altLang="ko-KR" sz="2000" dirty="0" err="1"/>
              <a:t>RedCap</a:t>
            </a:r>
            <a:r>
              <a:rPr lang="en-US" altLang="ko-KR" sz="2000" dirty="0"/>
              <a:t> UEs, and preventing </a:t>
            </a:r>
            <a:r>
              <a:rPr lang="en-US" altLang="ko-KR" sz="2000" dirty="0" err="1"/>
              <a:t>RedCap</a:t>
            </a:r>
            <a:r>
              <a:rPr lang="en-US" altLang="ko-KR" sz="2000" dirty="0"/>
              <a:t> UEs from using capabilities not intended for </a:t>
            </a:r>
            <a:r>
              <a:rPr lang="en-US" altLang="ko-KR" sz="2000" dirty="0" err="1"/>
              <a:t>RedCap</a:t>
            </a:r>
            <a:r>
              <a:rPr lang="en-US" altLang="ko-KR" sz="2000" dirty="0"/>
              <a:t> UEs including at least carrier aggregation, dual connectivity and wider bandwidths.</a:t>
            </a:r>
            <a:endParaRPr lang="ko-KR" altLang="ko-KR" sz="2000"/>
          </a:p>
          <a:p>
            <a:pPr lvl="2" hangingPunct="0"/>
            <a:r>
              <a:rPr lang="en-US" altLang="ko-KR" sz="2000" dirty="0"/>
              <a:t>Specify functionality that will enable </a:t>
            </a:r>
            <a:r>
              <a:rPr lang="en-US" altLang="ko-KR" sz="2000" dirty="0" err="1"/>
              <a:t>RedCap</a:t>
            </a:r>
            <a:r>
              <a:rPr lang="en-US" altLang="ko-KR" sz="2000" dirty="0"/>
              <a:t> UEs to be explicitly identifiable to networks and allow operators to restrict their access if desired.</a:t>
            </a:r>
            <a:endParaRPr lang="ko-KR" altLang="ko-KR" sz="2000"/>
          </a:p>
          <a:p>
            <a:pPr lvl="2" hangingPunct="0"/>
            <a:r>
              <a:rPr lang="en-US" altLang="ko-KR" sz="2000" dirty="0"/>
              <a:t>Specify necessary updates of UE capabilities (38.306) and RRC parameters (38.331).</a:t>
            </a:r>
            <a:endParaRPr lang="ko-KR" altLang="en-US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8510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Potential </a:t>
            </a:r>
            <a:r>
              <a:rPr lang="en-US" altLang="ko-KR" dirty="0" smtClean="0"/>
              <a:t>Issues </a:t>
            </a:r>
            <a:r>
              <a:rPr lang="en-US" altLang="ko-KR" dirty="0"/>
              <a:t>from RAN2 </a:t>
            </a:r>
            <a:r>
              <a:rPr lang="en-US" altLang="ko-KR" dirty="0" smtClean="0"/>
              <a:t>Discussion 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RAN2 discussed followings in the previous RAN2 meetings.</a:t>
            </a:r>
          </a:p>
          <a:p>
            <a:pPr lvl="1"/>
            <a:r>
              <a:rPr lang="en-US" altLang="ko-KR" dirty="0"/>
              <a:t>Framework</a:t>
            </a:r>
          </a:p>
          <a:p>
            <a:pPr lvl="2"/>
            <a:r>
              <a:rPr lang="en-US" altLang="ko-KR" dirty="0"/>
              <a:t>Number of UE types</a:t>
            </a:r>
          </a:p>
          <a:p>
            <a:pPr lvl="2"/>
            <a:r>
              <a:rPr lang="en-US" altLang="ko-KR" dirty="0"/>
              <a:t>UE identification</a:t>
            </a:r>
          </a:p>
          <a:p>
            <a:pPr lvl="2"/>
            <a:r>
              <a:rPr lang="en-US" altLang="ko-KR" dirty="0"/>
              <a:t>Access control</a:t>
            </a:r>
          </a:p>
          <a:p>
            <a:pPr lvl="1"/>
            <a:r>
              <a:rPr lang="en-US" altLang="ko-KR" dirty="0"/>
              <a:t>Power saving</a:t>
            </a:r>
          </a:p>
          <a:p>
            <a:pPr lvl="2"/>
            <a:r>
              <a:rPr lang="en-US" altLang="ko-KR" dirty="0" err="1"/>
              <a:t>eDRX</a:t>
            </a:r>
            <a:endParaRPr lang="en-US" altLang="ko-KR" dirty="0"/>
          </a:p>
          <a:p>
            <a:pPr lvl="2"/>
            <a:r>
              <a:rPr lang="en-US" altLang="ko-KR" dirty="0"/>
              <a:t>RRM Relaxation</a:t>
            </a:r>
            <a:endParaRPr lang="ko-KR" altLang="en-US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1567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Number of UE </a:t>
            </a:r>
            <a:r>
              <a:rPr lang="en-US" altLang="ko-KR" dirty="0" smtClean="0"/>
              <a:t>Types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ko-KR" dirty="0"/>
              <a:t>RAN2 discussion</a:t>
            </a:r>
          </a:p>
          <a:p>
            <a:pPr lvl="1"/>
            <a:r>
              <a:rPr lang="en-US" altLang="ko-KR" dirty="0"/>
              <a:t>It was discussed how many number of UE types should be supported for REDCAP.</a:t>
            </a:r>
          </a:p>
          <a:p>
            <a:pPr lvl="1"/>
            <a:r>
              <a:rPr lang="en-US" altLang="ko-KR" dirty="0"/>
              <a:t>Three options are on the table: one, two, many (&gt;2)</a:t>
            </a:r>
          </a:p>
          <a:p>
            <a:r>
              <a:rPr lang="en-US" altLang="ko-KR" dirty="0"/>
              <a:t>One, two, vs. many</a:t>
            </a:r>
          </a:p>
          <a:p>
            <a:pPr lvl="1"/>
            <a:r>
              <a:rPr lang="en-US" altLang="ko-KR" dirty="0"/>
              <a:t>Reducing number of UE type is desirable to prevent market fragmentation. </a:t>
            </a:r>
          </a:p>
          <a:p>
            <a:pPr lvl="1"/>
            <a:r>
              <a:rPr lang="en-US" altLang="ko-KR" dirty="0"/>
              <a:t>Distinction of UE types during initial access may be beneficial for fine-tuned configuration.  </a:t>
            </a:r>
            <a:endParaRPr lang="ko-KR" altLang="ko-KR"/>
          </a:p>
          <a:p>
            <a:pPr lvl="1"/>
            <a:r>
              <a:rPr lang="en-US" altLang="ko-KR" dirty="0" smtClean="0"/>
              <a:t>Support </a:t>
            </a:r>
            <a:r>
              <a:rPr lang="en-US" altLang="ko-KR" dirty="0"/>
              <a:t>for multiple UE types requires lots of specification works.</a:t>
            </a:r>
          </a:p>
          <a:p>
            <a:r>
              <a:rPr lang="en-US" altLang="ko-KR" dirty="0"/>
              <a:t>Proposal</a:t>
            </a:r>
          </a:p>
          <a:p>
            <a:pPr lvl="1"/>
            <a:r>
              <a:rPr lang="en-US" altLang="ko-KR" dirty="0">
                <a:solidFill>
                  <a:srgbClr val="FF0000"/>
                </a:solidFill>
              </a:rPr>
              <a:t>Support one or two REDCAP UE type.</a:t>
            </a: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8086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UE </a:t>
            </a:r>
            <a:r>
              <a:rPr lang="en-US" altLang="ko-KR" dirty="0" smtClean="0"/>
              <a:t>Identification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ko-KR" dirty="0"/>
              <a:t>RAN2 discussion</a:t>
            </a:r>
          </a:p>
          <a:p>
            <a:pPr lvl="1"/>
            <a:r>
              <a:rPr lang="en-US" altLang="ko-KR" dirty="0"/>
              <a:t>It was discussed when to identify REDCAP UEs during RA procedure.</a:t>
            </a:r>
          </a:p>
          <a:p>
            <a:pPr lvl="1"/>
            <a:r>
              <a:rPr lang="en-US" altLang="ko-KR" dirty="0"/>
              <a:t>For 2-step RACH, </a:t>
            </a:r>
            <a:r>
              <a:rPr lang="en-US" altLang="ko-KR" dirty="0" err="1"/>
              <a:t>MsgA</a:t>
            </a:r>
            <a:r>
              <a:rPr lang="en-US" altLang="ko-KR" dirty="0"/>
              <a:t> is used for identification.</a:t>
            </a:r>
          </a:p>
          <a:p>
            <a:pPr lvl="1"/>
            <a:r>
              <a:rPr lang="en-US" altLang="ko-KR" dirty="0"/>
              <a:t>For 4-step RACH, Msg1- based and Msg3-based options were discussed.</a:t>
            </a:r>
          </a:p>
          <a:p>
            <a:r>
              <a:rPr lang="en-US" altLang="ko-KR" dirty="0"/>
              <a:t>Msg1 vs. Msg3 options for 4-step RACH</a:t>
            </a:r>
          </a:p>
          <a:p>
            <a:pPr lvl="1"/>
            <a:r>
              <a:rPr lang="en-US" altLang="ko-KR" dirty="0"/>
              <a:t>It was difficult to conclude which option should be taken.</a:t>
            </a:r>
          </a:p>
          <a:p>
            <a:pPr lvl="1"/>
            <a:r>
              <a:rPr lang="en-US" altLang="ko-KR" dirty="0"/>
              <a:t>Down-select between two options in WI phase.</a:t>
            </a:r>
          </a:p>
          <a:p>
            <a:r>
              <a:rPr lang="en-US" altLang="ko-KR" dirty="0"/>
              <a:t>Proposal</a:t>
            </a:r>
          </a:p>
          <a:p>
            <a:pPr lvl="1"/>
            <a:r>
              <a:rPr lang="en-US" altLang="ko-KR" dirty="0">
                <a:solidFill>
                  <a:srgbClr val="FF0000"/>
                </a:solidFill>
              </a:rPr>
              <a:t>For 2-step RACH, specify UE identification solution based on </a:t>
            </a:r>
            <a:r>
              <a:rPr lang="en-US" altLang="ko-KR" dirty="0" err="1">
                <a:solidFill>
                  <a:srgbClr val="FF0000"/>
                </a:solidFill>
              </a:rPr>
              <a:t>MsgA</a:t>
            </a:r>
            <a:r>
              <a:rPr lang="en-US" altLang="ko-KR" dirty="0">
                <a:solidFill>
                  <a:srgbClr val="FF0000"/>
                </a:solidFill>
              </a:rPr>
              <a:t>.</a:t>
            </a:r>
          </a:p>
          <a:p>
            <a:pPr lvl="1"/>
            <a:r>
              <a:rPr lang="en-US" altLang="ko-KR" dirty="0">
                <a:solidFill>
                  <a:srgbClr val="FF0000"/>
                </a:solidFill>
              </a:rPr>
              <a:t>For 4-step RACH, specify UE identification solution based on Msg1 or Msg3, and down-select between them.</a:t>
            </a:r>
          </a:p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1127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Access </a:t>
            </a:r>
            <a:r>
              <a:rPr lang="en-US" altLang="ko-KR" dirty="0" smtClean="0"/>
              <a:t>Control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ko-KR" dirty="0"/>
              <a:t>RAN2 discussion</a:t>
            </a:r>
          </a:p>
          <a:p>
            <a:pPr lvl="1"/>
            <a:r>
              <a:rPr lang="en-US" altLang="ko-KR" dirty="0"/>
              <a:t>It was discussed how to restrict access from REDCAP UEs.</a:t>
            </a:r>
          </a:p>
          <a:p>
            <a:pPr lvl="1"/>
            <a:r>
              <a:rPr lang="en-US" altLang="ko-KR" dirty="0"/>
              <a:t>Two main options are on the </a:t>
            </a:r>
            <a:r>
              <a:rPr lang="en-US" altLang="ko-KR" dirty="0" smtClean="0"/>
              <a:t>table:</a:t>
            </a:r>
            <a:endParaRPr lang="en-US" altLang="ko-KR" dirty="0"/>
          </a:p>
          <a:p>
            <a:pPr lvl="2"/>
            <a:r>
              <a:rPr lang="en-US" altLang="ko-KR" dirty="0"/>
              <a:t>Cell barring</a:t>
            </a:r>
          </a:p>
          <a:p>
            <a:pPr lvl="2"/>
            <a:r>
              <a:rPr lang="en-US" altLang="ko-KR" dirty="0"/>
              <a:t>Unified Access Control</a:t>
            </a:r>
          </a:p>
          <a:p>
            <a:r>
              <a:rPr lang="en-US" altLang="ko-KR" dirty="0"/>
              <a:t>Cell barring vs. UAC</a:t>
            </a:r>
          </a:p>
          <a:p>
            <a:pPr lvl="1"/>
            <a:r>
              <a:rPr lang="en-US" altLang="ko-KR" dirty="0"/>
              <a:t>Device-type specific UAC requires SA1/2 involvement. However, stable requirements in SA1/2 are missing for now. </a:t>
            </a:r>
          </a:p>
          <a:p>
            <a:pPr lvl="1"/>
            <a:r>
              <a:rPr lang="en-US" altLang="ko-KR" dirty="0"/>
              <a:t>Cell barring may be sufficient in Rel-17, given that network can choose whether to apply cell barring or not. </a:t>
            </a:r>
          </a:p>
          <a:p>
            <a:r>
              <a:rPr lang="en-US" altLang="ko-KR" dirty="0"/>
              <a:t>Proposal</a:t>
            </a:r>
          </a:p>
          <a:p>
            <a:pPr lvl="1"/>
            <a:r>
              <a:rPr lang="en-US" altLang="ko-KR" dirty="0">
                <a:solidFill>
                  <a:srgbClr val="FF0000"/>
                </a:solidFill>
              </a:rPr>
              <a:t>Specify a mechanism for cell barring from REDCAP UE access. </a:t>
            </a:r>
          </a:p>
          <a:p>
            <a:pPr lvl="1"/>
            <a:r>
              <a:rPr lang="en-US" altLang="ko-KR" dirty="0">
                <a:solidFill>
                  <a:srgbClr val="FF0000"/>
                </a:solidFill>
              </a:rPr>
              <a:t>Device-type specific UAC is considered in later releases.</a:t>
            </a:r>
            <a:endParaRPr lang="ko-KR" altLang="en-US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6559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err="1"/>
              <a:t>eDRX</a:t>
            </a:r>
            <a:r>
              <a:rPr lang="en-US" altLang="ko-KR" dirty="0"/>
              <a:t> 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Observations</a:t>
            </a:r>
          </a:p>
          <a:p>
            <a:pPr lvl="1"/>
            <a:r>
              <a:rPr lang="en-US" altLang="ko-KR" dirty="0"/>
              <a:t>The </a:t>
            </a:r>
            <a:r>
              <a:rPr lang="en-US" altLang="ko-KR" dirty="0" err="1"/>
              <a:t>eDRX</a:t>
            </a:r>
            <a:r>
              <a:rPr lang="en-US" altLang="ko-KR" dirty="0"/>
              <a:t> scheme is not specified in the latest WID.</a:t>
            </a:r>
          </a:p>
          <a:p>
            <a:pPr lvl="1"/>
            <a:r>
              <a:rPr lang="en-US" altLang="ko-KR" dirty="0"/>
              <a:t>However, RAN2 spent a lot of meeting time to discuss power saving scheme based on </a:t>
            </a:r>
            <a:r>
              <a:rPr lang="en-US" altLang="ko-KR" dirty="0" err="1"/>
              <a:t>eDRX</a:t>
            </a:r>
            <a:r>
              <a:rPr lang="en-US" altLang="ko-KR" dirty="0"/>
              <a:t>.</a:t>
            </a:r>
          </a:p>
          <a:p>
            <a:pPr lvl="1"/>
            <a:r>
              <a:rPr lang="en-US" altLang="ko-KR" dirty="0"/>
              <a:t>RAN2 see the benefit of supporting &gt;10.24s in RRC_IDLE and RRC_INACTIVE. </a:t>
            </a:r>
          </a:p>
          <a:p>
            <a:r>
              <a:rPr lang="en-US" altLang="ko-KR" dirty="0"/>
              <a:t>Proposal</a:t>
            </a:r>
          </a:p>
          <a:p>
            <a:pPr lvl="1"/>
            <a:r>
              <a:rPr lang="en-US" altLang="ko-KR" dirty="0">
                <a:solidFill>
                  <a:srgbClr val="FF0000"/>
                </a:solidFill>
              </a:rPr>
              <a:t>Specify </a:t>
            </a:r>
            <a:r>
              <a:rPr lang="en-US" altLang="ko-KR" dirty="0" err="1">
                <a:solidFill>
                  <a:srgbClr val="FF0000"/>
                </a:solidFill>
              </a:rPr>
              <a:t>eDRX</a:t>
            </a:r>
            <a:r>
              <a:rPr lang="en-US" altLang="ko-KR" dirty="0">
                <a:solidFill>
                  <a:srgbClr val="FF0000"/>
                </a:solidFill>
              </a:rPr>
              <a:t> mechanism supporting &gt; 10.24s in RRC_IDLE and RRC_INACTIVE.</a:t>
            </a:r>
            <a:endParaRPr lang="ko-KR" altLang="en-US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0678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RRM Relaxation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ko-KR" dirty="0"/>
              <a:t>Observations</a:t>
            </a:r>
          </a:p>
          <a:p>
            <a:pPr lvl="1"/>
            <a:r>
              <a:rPr lang="en-US" altLang="ko-KR" dirty="0"/>
              <a:t>The RRM relaxation scheme is not specified in the latest WID.</a:t>
            </a:r>
          </a:p>
          <a:p>
            <a:pPr lvl="1"/>
            <a:r>
              <a:rPr lang="en-US" altLang="ko-KR" dirty="0"/>
              <a:t>However, RAN2 spent a lot of meeting time to discuss power saving scheme based on RRM relaxation.</a:t>
            </a:r>
          </a:p>
          <a:p>
            <a:r>
              <a:rPr lang="en-US" altLang="ko-KR" dirty="0"/>
              <a:t>RRM relaxation</a:t>
            </a:r>
          </a:p>
          <a:p>
            <a:pPr lvl="1"/>
            <a:r>
              <a:rPr lang="en-US" altLang="ko-KR" dirty="0"/>
              <a:t>RAN2 see potential benefit of RRM relaxation for both time-domain and frequency-domain. </a:t>
            </a:r>
          </a:p>
          <a:p>
            <a:pPr lvl="1"/>
            <a:r>
              <a:rPr lang="en-US" altLang="ko-KR" dirty="0"/>
              <a:t>RAN2 recommended that serving cell RRM relaxation is not considered in Rel-17.</a:t>
            </a:r>
          </a:p>
          <a:p>
            <a:r>
              <a:rPr lang="en-US" altLang="ko-KR" dirty="0"/>
              <a:t>Proposal </a:t>
            </a:r>
          </a:p>
          <a:p>
            <a:pPr lvl="1"/>
            <a:r>
              <a:rPr lang="en-US" altLang="ko-KR" dirty="0">
                <a:solidFill>
                  <a:srgbClr val="FF0000"/>
                </a:solidFill>
              </a:rPr>
              <a:t>Specify time-domain and frequency-domain RRM relaxation method for </a:t>
            </a:r>
            <a:r>
              <a:rPr lang="en-US" altLang="ko-KR" dirty="0" err="1">
                <a:solidFill>
                  <a:srgbClr val="FF0000"/>
                </a:solidFill>
              </a:rPr>
              <a:t>neighbour</a:t>
            </a:r>
            <a:r>
              <a:rPr lang="en-US" altLang="ko-KR" dirty="0">
                <a:solidFill>
                  <a:srgbClr val="FF0000"/>
                </a:solidFill>
              </a:rPr>
              <a:t> cell.</a:t>
            </a:r>
            <a:endParaRPr lang="ko-KR" altLang="en-US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0604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Summary of Proposed RAN2 Scope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1"/>
            <a:r>
              <a:rPr lang="en-US" altLang="ko-KR" dirty="0"/>
              <a:t>Support one or two REDCAP UE types.</a:t>
            </a:r>
          </a:p>
          <a:p>
            <a:pPr lvl="1"/>
            <a:endParaRPr lang="en-US" altLang="ko-KR" dirty="0"/>
          </a:p>
          <a:p>
            <a:pPr lvl="1"/>
            <a:r>
              <a:rPr lang="en-US" altLang="ko-KR" dirty="0"/>
              <a:t>For 2-step RACH, specify UE identification solution based on </a:t>
            </a:r>
            <a:r>
              <a:rPr lang="en-US" altLang="ko-KR" dirty="0" err="1"/>
              <a:t>MsgA</a:t>
            </a:r>
            <a:r>
              <a:rPr lang="en-US" altLang="ko-KR" dirty="0"/>
              <a:t>.</a:t>
            </a:r>
          </a:p>
          <a:p>
            <a:pPr lvl="1"/>
            <a:r>
              <a:rPr lang="en-US" altLang="ko-KR" dirty="0"/>
              <a:t>For 4-step RACH, specify UE identification solution based on Msg1 or Msg3, and down-select between them.</a:t>
            </a:r>
          </a:p>
          <a:p>
            <a:pPr lvl="1"/>
            <a:endParaRPr lang="en-US" altLang="ko-KR" dirty="0"/>
          </a:p>
          <a:p>
            <a:pPr lvl="1"/>
            <a:r>
              <a:rPr lang="en-US" altLang="ko-KR" dirty="0"/>
              <a:t>Specify a mechanism for cell barring from REDCAP UE access. </a:t>
            </a:r>
          </a:p>
          <a:p>
            <a:pPr lvl="1"/>
            <a:r>
              <a:rPr lang="en-US" altLang="ko-KR" dirty="0"/>
              <a:t>Device-type specific UAC is considered in later releases.</a:t>
            </a:r>
          </a:p>
          <a:p>
            <a:pPr lvl="1"/>
            <a:endParaRPr lang="ko-KR" altLang="en-US" dirty="0"/>
          </a:p>
          <a:p>
            <a:pPr lvl="1"/>
            <a:r>
              <a:rPr lang="en-US" altLang="ko-KR" dirty="0"/>
              <a:t>Specify </a:t>
            </a:r>
            <a:r>
              <a:rPr lang="en-US" altLang="ko-KR" dirty="0" err="1"/>
              <a:t>eDRX</a:t>
            </a:r>
            <a:r>
              <a:rPr lang="en-US" altLang="ko-KR" dirty="0"/>
              <a:t> mechanism supporting &gt; 10.24s in RRC_IDLE and RRC_INACTIVE.</a:t>
            </a:r>
          </a:p>
          <a:p>
            <a:pPr lvl="1"/>
            <a:endParaRPr lang="en-US" altLang="ko-KR" dirty="0"/>
          </a:p>
          <a:p>
            <a:pPr lvl="1"/>
            <a:r>
              <a:rPr lang="en-US" altLang="ko-KR" dirty="0"/>
              <a:t>Specify time-domain and frequency-domain RRM relaxation method for </a:t>
            </a:r>
            <a:r>
              <a:rPr lang="en-US" altLang="ko-KR" dirty="0" err="1"/>
              <a:t>neighbour</a:t>
            </a:r>
            <a:r>
              <a:rPr lang="en-US" altLang="ko-KR" dirty="0"/>
              <a:t> cell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2015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줄기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2647</TotalTime>
  <Words>659</Words>
  <Application>Microsoft Office PowerPoint</Application>
  <PresentationFormat>와이드스크린</PresentationFormat>
  <Paragraphs>85</Paragraphs>
  <Slides>9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9" baseType="lpstr">
      <vt:lpstr>HY중고딕</vt:lpstr>
      <vt:lpstr>LG스마트체2.0 Regular</vt:lpstr>
      <vt:lpstr>LG스마트체2.0 SemiBold</vt:lpstr>
      <vt:lpstr>맑은 고딕</vt:lpstr>
      <vt:lpstr>Arial</vt:lpstr>
      <vt:lpstr>Century Gothic</vt:lpstr>
      <vt:lpstr>Tahoma</vt:lpstr>
      <vt:lpstr>Wingdings</vt:lpstr>
      <vt:lpstr>Wingdings 3</vt:lpstr>
      <vt:lpstr>줄기</vt:lpstr>
      <vt:lpstr>Proposed RAN2 Work Scope for REDCAP WI</vt:lpstr>
      <vt:lpstr>Current Status</vt:lpstr>
      <vt:lpstr>Potential Issues from RAN2 Discussion </vt:lpstr>
      <vt:lpstr>Number of UE Types</vt:lpstr>
      <vt:lpstr>UE Identification</vt:lpstr>
      <vt:lpstr>Access Control</vt:lpstr>
      <vt:lpstr>eDRX </vt:lpstr>
      <vt:lpstr>RRM Relaxation</vt:lpstr>
      <vt:lpstr>Summary of Proposed RAN2 Scope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Overhead reduction</dc:title>
  <dc:creator>SunYoung, LEE</dc:creator>
  <cp:lastModifiedBy>LG (Sunghoon)</cp:lastModifiedBy>
  <cp:revision>276</cp:revision>
  <dcterms:created xsi:type="dcterms:W3CDTF">2018-12-17T00:21:52Z</dcterms:created>
  <dcterms:modified xsi:type="dcterms:W3CDTF">2021-03-16T06:44:09Z</dcterms:modified>
</cp:coreProperties>
</file>