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0"/>
  </p:notesMasterIdLst>
  <p:handoutMasterIdLst>
    <p:handoutMasterId r:id="rId11"/>
  </p:handoutMasterIdLst>
  <p:sldIdLst>
    <p:sldId id="256" r:id="rId5"/>
    <p:sldId id="268" r:id="rId6"/>
    <p:sldId id="269" r:id="rId7"/>
    <p:sldId id="270" r:id="rId8"/>
    <p:sldId id="261" r:id="rId9"/>
  </p:sldIdLst>
  <p:sldSz cx="12192000" cy="6858000"/>
  <p:notesSz cx="6858000" cy="9144000"/>
  <p:embeddedFontLst>
    <p:embeddedFont>
      <p:font typeface="Calibri" panose="020F0502020204030204" pitchFamily="34" charset="0"/>
      <p:regular r:id="rId12"/>
      <p:bold r:id="rId13"/>
      <p:italic r:id="rId14"/>
      <p:boldItalic r:id="rId15"/>
    </p:embeddedFont>
    <p:embeddedFont>
      <p:font typeface="Ericsson Hilda" panose="00000500000000000000" pitchFamily="2" charset="0"/>
      <p:regular r:id="rId16"/>
      <p:bold r:id="rId17"/>
    </p:embeddedFont>
    <p:embeddedFont>
      <p:font typeface="Ericsson Hilda Light" panose="00000400000000000000" pitchFamily="2" charset="0"/>
      <p:regular r:id="rId18"/>
    </p:embeddedFont>
    <p:embeddedFont>
      <p:font typeface="Ericsson Technical Icons" panose="00000500000000000000" pitchFamily="2"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98" autoAdjust="0"/>
  </p:normalViewPr>
  <p:slideViewPr>
    <p:cSldViewPr snapToGrid="0">
      <p:cViewPr varScale="1">
        <p:scale>
          <a:sx n="97" d="100"/>
          <a:sy n="97" d="100"/>
        </p:scale>
        <p:origin x="107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font" Target="fonts/font5.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font" Target="fonts/font4.fntdata"/><Relationship Id="rId23"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3.fntdata"/><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5</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2021-03-15</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DEFF0-FFA8-429B-8B54-3352D2D50F0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A3C18B7-F643-4E11-9F8F-98D10B95BC0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DB803F7-B4F7-48A7-B4CE-6DE32502850F}"/>
              </a:ext>
            </a:extLst>
          </p:cNvPr>
          <p:cNvSpPr>
            <a:spLocks noGrp="1"/>
          </p:cNvSpPr>
          <p:nvPr>
            <p:ph type="dt" sz="half" idx="10"/>
          </p:nvPr>
        </p:nvSpPr>
        <p:spPr/>
        <p:txBody>
          <a:bodyPr/>
          <a:lstStyle/>
          <a:p>
            <a:fld id="{D65B110F-F7D6-4AB5-8A16-5D3D00B96C6B}" type="datetimeFigureOut">
              <a:rPr lang="sv-SE" smtClean="0"/>
              <a:t>2021-03-15</a:t>
            </a:fld>
            <a:endParaRPr lang="sv-SE"/>
          </a:p>
        </p:txBody>
      </p:sp>
      <p:sp>
        <p:nvSpPr>
          <p:cNvPr id="5" name="Footer Placeholder 4">
            <a:extLst>
              <a:ext uri="{FF2B5EF4-FFF2-40B4-BE49-F238E27FC236}">
                <a16:creationId xmlns:a16="http://schemas.microsoft.com/office/drawing/2014/main" id="{1F9B3A9B-2303-49BE-8F14-211AFCB6E57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DD00050-2423-4E45-B741-6E313E39FE9E}"/>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3065062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9">
            <a:extLst>
              <a:ext uri="{28A0092B-C50C-407E-A947-70E740481C1C}">
                <a14:useLocalDpi xmlns:a14="http://schemas.microsoft.com/office/drawing/2010/main" val="0"/>
              </a:ext>
              <a:ext uri="{96DAC541-7B7A-43D3-8B79-37D633B846F1}">
                <asvg:svgBlip xmlns:asvg="http://schemas.microsoft.com/office/drawing/2016/SVG/main" r:embed="rId50"/>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 id="2147483707" r:id="rId47"/>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p:txBody>
          <a:bodyPr/>
          <a:lstStyle/>
          <a:p>
            <a:r>
              <a:rPr lang="sv-SE" dirty="0"/>
              <a:t>Views on Rel-17 NR Positioning And SDT WIDs </a:t>
            </a:r>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p:txBody>
          <a:bodyPr/>
          <a:lstStyle/>
          <a:p>
            <a:r>
              <a:rPr lang="sv-SE" dirty="0"/>
              <a:t>Ericsson, </a:t>
            </a:r>
            <a:r>
              <a:rPr lang="en-GB" dirty="0"/>
              <a:t>Samsung Electronics Co., Ltd</a:t>
            </a:r>
            <a:endParaRPr lang="sv-SE" dirty="0"/>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3GPP TSG RAN#</a:t>
            </a:r>
            <a:r>
              <a:rPr lang="en-US" sz="1800" dirty="0">
                <a:solidFill>
                  <a:schemeClr val="dk1"/>
                </a:solidFill>
                <a:latin typeface="Calibri"/>
                <a:ea typeface="Calibri"/>
                <a:cs typeface="Calibri"/>
                <a:sym typeface="Calibri"/>
              </a:rPr>
              <a:t>91</a:t>
            </a:r>
            <a:endParaRPr dirty="0"/>
          </a:p>
          <a:p>
            <a:pPr marL="0" marR="0" lvl="0" indent="0" algn="l" rtl="0">
              <a:spcBef>
                <a:spcPts val="0"/>
              </a:spcBef>
              <a:spcAft>
                <a:spcPts val="0"/>
              </a:spcAft>
              <a:buNone/>
            </a:pPr>
            <a:r>
              <a:rPr lang="en-US" sz="1800" dirty="0">
                <a:solidFill>
                  <a:schemeClr val="dk1"/>
                </a:solidFill>
                <a:latin typeface="Calibri"/>
                <a:ea typeface="Calibri"/>
                <a:cs typeface="Calibri"/>
                <a:sym typeface="Calibri"/>
              </a:rPr>
              <a:t>Electronic Meeting</a:t>
            </a:r>
            <a:endParaRPr dirty="0"/>
          </a:p>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March </a:t>
            </a:r>
            <a:r>
              <a:rPr lang="en-US" sz="1800" dirty="0">
                <a:solidFill>
                  <a:schemeClr val="dk1"/>
                </a:solidFill>
                <a:latin typeface="Calibri"/>
                <a:ea typeface="Calibri"/>
                <a:cs typeface="Calibri"/>
                <a:sym typeface="Calibri"/>
              </a:rPr>
              <a:t>16</a:t>
            </a:r>
            <a:r>
              <a:rPr lang="en-US" sz="1800" b="0" i="0" u="none" strike="noStrike" cap="none" baseline="30000" dirty="0">
                <a:solidFill>
                  <a:schemeClr val="dk1"/>
                </a:solidFill>
                <a:latin typeface="Calibri"/>
                <a:ea typeface="Calibri"/>
                <a:cs typeface="Calibri"/>
                <a:sym typeface="Calibri"/>
              </a:rPr>
              <a:t>th</a:t>
            </a:r>
            <a:r>
              <a:rPr lang="en-US" sz="1800" b="0" i="0" u="none" strike="noStrike" cap="none" dirty="0">
                <a:solidFill>
                  <a:schemeClr val="dk1"/>
                </a:solidFill>
                <a:latin typeface="Calibri"/>
                <a:ea typeface="Calibri"/>
                <a:cs typeface="Calibri"/>
                <a:sym typeface="Calibri"/>
              </a:rPr>
              <a:t> -26</a:t>
            </a:r>
            <a:r>
              <a:rPr lang="en-US" sz="1800" b="0" i="0" u="none" strike="noStrike" cap="none" baseline="30000" dirty="0">
                <a:solidFill>
                  <a:schemeClr val="dk1"/>
                </a:solidFill>
                <a:latin typeface="Calibri"/>
                <a:ea typeface="Calibri"/>
                <a:cs typeface="Calibri"/>
                <a:sym typeface="Calibri"/>
              </a:rPr>
              <a:t>th</a:t>
            </a:r>
            <a:r>
              <a:rPr lang="en-US" sz="1800" b="0" i="0" u="none" strike="noStrike" cap="none" dirty="0">
                <a:solidFill>
                  <a:schemeClr val="dk1"/>
                </a:solidFill>
                <a:latin typeface="Calibri"/>
                <a:ea typeface="Calibri"/>
                <a:cs typeface="Calibri"/>
                <a:sym typeface="Calibri"/>
              </a:rPr>
              <a:t> 2021</a:t>
            </a:r>
            <a:endParaRPr dirty="0"/>
          </a:p>
          <a:p>
            <a:pPr marL="0" marR="0" lvl="0" indent="0" algn="l" rtl="0">
              <a:spcBef>
                <a:spcPts val="0"/>
              </a:spcBef>
              <a:spcAft>
                <a:spcPts val="0"/>
              </a:spcAft>
              <a:buNone/>
            </a:pPr>
            <a:r>
              <a:rPr lang="en-US" sz="1800" b="0" i="0" u="none" strike="noStrike" cap="none" dirty="0">
                <a:solidFill>
                  <a:schemeClr val="dk1"/>
                </a:solidFill>
                <a:latin typeface="Calibri"/>
                <a:ea typeface="Calibri"/>
                <a:cs typeface="Calibri"/>
                <a:sym typeface="Calibri"/>
              </a:rPr>
              <a:t>Agenda Item: 9.7.11</a:t>
            </a:r>
            <a:endParaRPr sz="1800" b="0" i="0" u="none" strike="noStrike" cap="none" dirty="0">
              <a:solidFill>
                <a:schemeClr val="dk1"/>
              </a:solidFill>
              <a:latin typeface="Calibri"/>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en-US" sz="1800" dirty="0">
                <a:solidFill>
                  <a:schemeClr val="dk1"/>
                </a:solidFill>
                <a:latin typeface="Calibri"/>
                <a:ea typeface="Calibri"/>
                <a:cs typeface="Calibri"/>
                <a:sym typeface="Calibri"/>
              </a:rPr>
              <a:t>RP – 210488</a:t>
            </a:r>
            <a:endParaRPr dirty="0"/>
          </a:p>
        </p:txBody>
      </p:sp>
    </p:spTree>
    <p:extLst>
      <p:ext uri="{BB962C8B-B14F-4D97-AF65-F5344CB8AC3E}">
        <p14:creationId xmlns:p14="http://schemas.microsoft.com/office/powerpoint/2010/main" val="1218855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A01DF-B455-7A43-81AD-07313C5F0EE6}"/>
              </a:ext>
            </a:extLst>
          </p:cNvPr>
          <p:cNvSpPr>
            <a:spLocks noGrp="1"/>
          </p:cNvSpPr>
          <p:nvPr>
            <p:ph type="title"/>
          </p:nvPr>
        </p:nvSpPr>
        <p:spPr/>
        <p:txBody>
          <a:bodyPr/>
          <a:lstStyle/>
          <a:p>
            <a:r>
              <a:rPr lang="en-US"/>
              <a:t>Scope of the WID</a:t>
            </a:r>
          </a:p>
        </p:txBody>
      </p:sp>
      <p:sp>
        <p:nvSpPr>
          <p:cNvPr id="3" name="Content Placeholder 2">
            <a:extLst>
              <a:ext uri="{FF2B5EF4-FFF2-40B4-BE49-F238E27FC236}">
                <a16:creationId xmlns:a16="http://schemas.microsoft.com/office/drawing/2014/main" id="{75759758-4B52-9944-82CA-197C5411D67E}"/>
              </a:ext>
            </a:extLst>
          </p:cNvPr>
          <p:cNvSpPr>
            <a:spLocks noGrp="1"/>
          </p:cNvSpPr>
          <p:nvPr>
            <p:ph idx="1"/>
          </p:nvPr>
        </p:nvSpPr>
        <p:spPr/>
        <p:txBody>
          <a:bodyPr>
            <a:normAutofit fontScale="62500" lnSpcReduction="20000"/>
          </a:bodyPr>
          <a:lstStyle/>
          <a:p>
            <a:r>
              <a:rPr lang="en-US" dirty="0"/>
              <a:t>In RAN2-113e below working assumptions were made for SDT WI</a:t>
            </a:r>
          </a:p>
          <a:p>
            <a:r>
              <a:rPr lang="en-US" b="1" i="1" u="sng" dirty="0"/>
              <a:t>Working assumption </a:t>
            </a:r>
            <a:endParaRPr lang="en-US" dirty="0"/>
          </a:p>
          <a:p>
            <a:pPr marL="712470" lvl="1"/>
            <a:r>
              <a:rPr lang="en-US" i="1" dirty="0"/>
              <a:t>Support configuring of SRB1 and SRB2 for small data transmission for carrying RRC and NAS messages.</a:t>
            </a:r>
            <a:endParaRPr lang="en-US" dirty="0"/>
          </a:p>
          <a:p>
            <a:pPr marL="712470" lvl="1"/>
            <a:r>
              <a:rPr lang="en-US" i="1" dirty="0"/>
              <a:t>Upon initiating RRC Resume procedure for SDT initiation (i.e. for first SDT transmission), the UE shall also resume SRB2 that is configured for SDT, in addition to SDT DRBs that are configured for SDT</a:t>
            </a:r>
            <a:endParaRPr lang="en-US" dirty="0"/>
          </a:p>
          <a:p>
            <a:pPr marL="712470" lvl="1"/>
            <a:r>
              <a:rPr lang="en-US" i="1" dirty="0"/>
              <a:t>RAN2 recommends to include SRB2 in WID</a:t>
            </a:r>
            <a:endParaRPr lang="en-US" dirty="0"/>
          </a:p>
          <a:p>
            <a:pPr hangingPunct="0"/>
            <a:endParaRPr lang="en-US" dirty="0"/>
          </a:p>
          <a:p>
            <a:pPr hangingPunct="0"/>
            <a:r>
              <a:rPr lang="en-US" dirty="0"/>
              <a:t>In RAN2-113e as part of Positioning Study Item below recommendation was provided:</a:t>
            </a:r>
          </a:p>
          <a:p>
            <a:pPr marL="712470" lvl="1" hangingPunct="0"/>
            <a:r>
              <a:rPr lang="en-US" i="1" dirty="0"/>
              <a:t>The following procedures are recommended for normative work for DL positioning methods in RRC_INACTIVE:</a:t>
            </a:r>
          </a:p>
          <a:p>
            <a:pPr lvl="2" fontAlgn="auto"/>
            <a:r>
              <a:rPr lang="en-US" i="1" dirty="0"/>
              <a:t>Reporting of DL-PRS measurement and/or location estimate performed in RRC_INACTIVE when the UE is in RRC_INACTIVE.</a:t>
            </a:r>
          </a:p>
          <a:p>
            <a:pPr lvl="3" fontAlgn="auto"/>
            <a:r>
              <a:rPr lang="en-US" i="1" dirty="0"/>
              <a:t>The reporting of DL-PRS measurement and/or location estimate performed in RRC_INACTIVE when the UE is in RRC_INACTIVE is enabled by enhancing small data transmission in RRC_INACTIVE. (Details of the use of SDT to be studied in the WI phase)</a:t>
            </a:r>
          </a:p>
          <a:p>
            <a:pPr marL="0" indent="0">
              <a:buNone/>
            </a:pPr>
            <a:endParaRPr lang="en-US" dirty="0"/>
          </a:p>
          <a:p>
            <a:r>
              <a:rPr lang="en-US" dirty="0"/>
              <a:t>Implications of the proposals</a:t>
            </a:r>
          </a:p>
          <a:p>
            <a:pPr marL="712470" lvl="1"/>
            <a:r>
              <a:rPr lang="en-US" dirty="0"/>
              <a:t>The above proposals impacts two WIs (SDT WI and Positioning WI). The use case for SDT for Positioning has not been studied in any of the work items. It has been said t</a:t>
            </a:r>
            <a:r>
              <a:rPr lang="sv-SE" dirty="0"/>
              <a:t>his may be useful for low power reduced capability devices for power savings/device efficiency.</a:t>
            </a:r>
            <a:endParaRPr lang="en-US" dirty="0"/>
          </a:p>
          <a:p>
            <a:pPr marL="712470" lvl="1"/>
            <a:r>
              <a:rPr lang="en-US" dirty="0"/>
              <a:t>However, Rel-17 Positioning is focused on High Accuracy where rich reporting is required rather than small data and redcap is not yet in scope.</a:t>
            </a:r>
          </a:p>
          <a:p>
            <a:pPr marL="712470" lvl="1"/>
            <a:r>
              <a:rPr lang="en-GB" dirty="0"/>
              <a:t>SDT framework is for providing data which is meant to be small. Positioning measurements results would not be categorized as small data. </a:t>
            </a:r>
            <a:endParaRPr lang="en-US" dirty="0"/>
          </a:p>
          <a:p>
            <a:pPr lvl="1"/>
            <a:r>
              <a:rPr lang="en-US" dirty="0"/>
              <a:t>The bulk of the power saving for the UE will be achieved when the UE is able to perform the measurements in Inactive/Idle rather than which mode the UE uses for reporting and the intended use cases can be fulfilled without this optimization.</a:t>
            </a:r>
          </a:p>
          <a:p>
            <a:pPr marL="712470" lvl="1"/>
            <a:r>
              <a:rPr lang="en-US" dirty="0"/>
              <a:t>Adding a new Control Plane based trigger would enlarge the SDT WI scope, jeopardizing timely completion of Rel-17 </a:t>
            </a:r>
          </a:p>
          <a:p>
            <a:pPr marL="712470" lvl="1"/>
            <a:r>
              <a:rPr lang="en-US" dirty="0"/>
              <a:t>Further additional verification test cases and implementation effort will be added without clear benefit/study of the use case</a:t>
            </a:r>
          </a:p>
          <a:p>
            <a:endParaRPr lang="en-US" dirty="0"/>
          </a:p>
          <a:p>
            <a:endParaRPr lang="en-US" b="1" dirty="0"/>
          </a:p>
        </p:txBody>
      </p:sp>
    </p:spTree>
    <p:extLst>
      <p:ext uri="{BB962C8B-B14F-4D97-AF65-F5344CB8AC3E}">
        <p14:creationId xmlns:p14="http://schemas.microsoft.com/office/powerpoint/2010/main" val="2865755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ACD07-350B-4224-B64C-23D059E25E82}"/>
              </a:ext>
            </a:extLst>
          </p:cNvPr>
          <p:cNvSpPr>
            <a:spLocks noGrp="1"/>
          </p:cNvSpPr>
          <p:nvPr>
            <p:ph type="title"/>
          </p:nvPr>
        </p:nvSpPr>
        <p:spPr/>
        <p:txBody>
          <a:bodyPr/>
          <a:lstStyle/>
          <a:p>
            <a:r>
              <a:rPr lang="en-US"/>
              <a:t>Further Technical Details to be studied:</a:t>
            </a:r>
          </a:p>
        </p:txBody>
      </p:sp>
      <p:sp>
        <p:nvSpPr>
          <p:cNvPr id="3" name="Content Placeholder 2">
            <a:extLst>
              <a:ext uri="{FF2B5EF4-FFF2-40B4-BE49-F238E27FC236}">
                <a16:creationId xmlns:a16="http://schemas.microsoft.com/office/drawing/2014/main" id="{2FF0D7B7-8EE4-4A52-A239-D32468EE882C}"/>
              </a:ext>
            </a:extLst>
          </p:cNvPr>
          <p:cNvSpPr>
            <a:spLocks noGrp="1"/>
          </p:cNvSpPr>
          <p:nvPr>
            <p:ph idx="1"/>
          </p:nvPr>
        </p:nvSpPr>
        <p:spPr>
          <a:xfrm>
            <a:off x="368588" y="1557338"/>
            <a:ext cx="11233150" cy="5148262"/>
          </a:xfrm>
        </p:spPr>
        <p:txBody>
          <a:bodyPr/>
          <a:lstStyle/>
          <a:p>
            <a:r>
              <a:rPr lang="en-US" b="1" dirty="0"/>
              <a:t>Observations (Open Questions)</a:t>
            </a:r>
            <a:endParaRPr lang="en-US" dirty="0">
              <a:ea typeface="+mn-lt"/>
              <a:cs typeface="+mn-lt"/>
            </a:endParaRPr>
          </a:p>
          <a:p>
            <a:pPr lvl="1"/>
            <a:r>
              <a:rPr lang="en-US" sz="1800" dirty="0">
                <a:ea typeface="+mn-lt"/>
                <a:cs typeface="+mn-lt"/>
              </a:rPr>
              <a:t>NG-RAN Node may not have any insight to what payload is sent on SRB2 (e.g. other than positioning), there is value in studying how this impact the ability to make suitable resource allocation and how to handle load (RA and CG). </a:t>
            </a:r>
            <a:endParaRPr lang="en-US" sz="1800" dirty="0"/>
          </a:p>
          <a:p>
            <a:pPr lvl="1"/>
            <a:r>
              <a:rPr lang="en-US" sz="1800" dirty="0">
                <a:ea typeface="+mn-lt"/>
                <a:cs typeface="+mn-lt"/>
              </a:rPr>
              <a:t>SRB2 vs DRB configured w SDT may have separate triggers and priority (data volume </a:t>
            </a:r>
            <a:r>
              <a:rPr lang="en-US" sz="1800" dirty="0" err="1">
                <a:ea typeface="+mn-lt"/>
                <a:cs typeface="+mn-lt"/>
              </a:rPr>
              <a:t>etc</a:t>
            </a:r>
            <a:r>
              <a:rPr lang="en-US" sz="1800" dirty="0">
                <a:ea typeface="+mn-lt"/>
                <a:cs typeface="+mn-lt"/>
              </a:rPr>
              <a:t>) which introduces value in studying how LCP and multiplexing is impacted. </a:t>
            </a:r>
            <a:endParaRPr lang="en-US" sz="1800" dirty="0"/>
          </a:p>
          <a:p>
            <a:pPr lvl="1"/>
            <a:r>
              <a:rPr lang="en-US" sz="1800" dirty="0">
                <a:ea typeface="+mn-lt"/>
                <a:cs typeface="+mn-lt"/>
              </a:rPr>
              <a:t>If lower latency for signaling PRS measurements is the main motivator, it has already been shown in RAN2 that subsequent data in SDT (i.e more than one Tx in a single SDT procedure) is less efficient than legacy transition to connected (two or more Tx). ( result of that the payload for positioning measurement is typically large messages) </a:t>
            </a:r>
            <a:endParaRPr lang="en-US" sz="1800" dirty="0"/>
          </a:p>
          <a:p>
            <a:pPr lvl="1"/>
            <a:r>
              <a:rPr lang="en-US" sz="1800" dirty="0">
                <a:ea typeface="+mn-lt"/>
                <a:cs typeface="+mn-lt"/>
              </a:rPr>
              <a:t>Security/ key handling for subsequent Tx in SDT has not been resolved in RAN2 (a question to SA3 was delayed as the SDT procedure itself is not yet entirely defined). </a:t>
            </a:r>
            <a:endParaRPr lang="en-US" sz="1800" dirty="0"/>
          </a:p>
          <a:p>
            <a:pPr lvl="1"/>
            <a:r>
              <a:rPr lang="en-US" sz="1800" dirty="0">
                <a:ea typeface="+mn-lt"/>
                <a:cs typeface="+mn-lt"/>
              </a:rPr>
              <a:t> Failure handling for when a payload has been submitted in MAC but for where the UE fails in it’s attempt. It is unclear what and if special handling of SRB2 is needed. </a:t>
            </a:r>
          </a:p>
          <a:p>
            <a:pPr lvl="1"/>
            <a:r>
              <a:rPr lang="en-US" sz="1800" dirty="0">
                <a:ea typeface="+mn-lt"/>
                <a:cs typeface="+mn-lt"/>
              </a:rPr>
              <a:t>LMF involvement in SDT (Preferably only for low accuracy (QoS)), the LMF allows the usage of SDT for positioning.</a:t>
            </a:r>
            <a:endParaRPr lang="sv-SE" sz="1800" dirty="0"/>
          </a:p>
          <a:p>
            <a:pPr marL="369888" lvl="1" indent="0">
              <a:buNone/>
            </a:pPr>
            <a:endParaRPr lang="en-US" sz="1800" dirty="0">
              <a:ea typeface="+mn-lt"/>
              <a:cs typeface="+mn-lt"/>
            </a:endParaRPr>
          </a:p>
          <a:p>
            <a:pPr marL="0" indent="0">
              <a:buNone/>
            </a:pPr>
            <a:endParaRPr lang="en-US" dirty="0">
              <a:ea typeface="+mn-lt"/>
              <a:cs typeface="+mn-lt"/>
            </a:endParaRPr>
          </a:p>
          <a:p>
            <a:endParaRPr lang="en-US" dirty="0"/>
          </a:p>
        </p:txBody>
      </p:sp>
    </p:spTree>
    <p:extLst>
      <p:ext uri="{BB962C8B-B14F-4D97-AF65-F5344CB8AC3E}">
        <p14:creationId xmlns:p14="http://schemas.microsoft.com/office/powerpoint/2010/main" val="3180595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8DB2A1-5800-49C7-8E74-AF7F91B4DB38}"/>
              </a:ext>
            </a:extLst>
          </p:cNvPr>
          <p:cNvSpPr>
            <a:spLocks noGrp="1"/>
          </p:cNvSpPr>
          <p:nvPr>
            <p:ph idx="1"/>
          </p:nvPr>
        </p:nvSpPr>
        <p:spPr/>
        <p:txBody>
          <a:bodyPr/>
          <a:lstStyle/>
          <a:p>
            <a:pPr marL="0" indent="0">
              <a:buNone/>
            </a:pPr>
            <a:r>
              <a:rPr lang="en-US" b="1" dirty="0"/>
              <a:t>Proposal 1: The WI scope for SDT is maintained (i.e. no addition of support for SRBs).</a:t>
            </a:r>
          </a:p>
          <a:p>
            <a:pPr marL="0" indent="0">
              <a:buNone/>
            </a:pPr>
            <a:endParaRPr lang="sv-SE" dirty="0"/>
          </a:p>
        </p:txBody>
      </p:sp>
    </p:spTree>
    <p:extLst>
      <p:ext uri="{BB962C8B-B14F-4D97-AF65-F5344CB8AC3E}">
        <p14:creationId xmlns:p14="http://schemas.microsoft.com/office/powerpoint/2010/main" val="3347133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a:p>
        </p:txBody>
      </p:sp>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457B1A-8A8C-45CB-A3AE-8B8A34EF878D}">
  <ds:schemaRefs>
    <ds:schemaRef ds:uri="http://schemas.microsoft.com/sharepoint/v3"/>
    <ds:schemaRef ds:uri="2f282d3b-eb4a-4b09-b61f-b9593442e286"/>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9b239327-9e80-40e4-b1b7-4394fed77a33"/>
    <ds:schemaRef ds:uri="http://www.w3.org/XML/1998/namespace"/>
    <ds:schemaRef ds:uri="http://purl.org/dc/dcmitype/"/>
  </ds:schemaRefs>
</ds:datastoreItem>
</file>

<file path=customXml/itemProps2.xml><?xml version="1.0" encoding="utf-8"?>
<ds:datastoreItem xmlns:ds="http://schemas.openxmlformats.org/officeDocument/2006/customXml" ds:itemID="{E6B28F26-DA19-4986-8CB4-D1FF90EF4E21}">
  <ds:schemaRefs>
    <ds:schemaRef ds:uri="http://schemas.microsoft.com/sharepoint/v3/contenttype/forms"/>
  </ds:schemaRefs>
</ds:datastoreItem>
</file>

<file path=customXml/itemProps3.xml><?xml version="1.0" encoding="utf-8"?>
<ds:datastoreItem xmlns:ds="http://schemas.openxmlformats.org/officeDocument/2006/customXml" ds:itemID="{148E1CFA-F060-4C9F-AF4A-BC25B00AEB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2824</TotalTime>
  <Words>681</Words>
  <Application>Microsoft Office PowerPoint</Application>
  <PresentationFormat>Widescreen</PresentationFormat>
  <Paragraphs>40</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Ericsson Hilda Light</vt:lpstr>
      <vt:lpstr>Ericsson Technical Icons</vt:lpstr>
      <vt:lpstr>Ericsson Hilda</vt:lpstr>
      <vt:lpstr>Calibri</vt:lpstr>
      <vt:lpstr>PresentationTemplate2017</vt:lpstr>
      <vt:lpstr>Views on Rel-17 NR Positioning And SDT WIDs </vt:lpstr>
      <vt:lpstr>Scope of the WID</vt:lpstr>
      <vt:lpstr>Further Technical Details to be studied:</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positioning in release 17</dc:title>
  <dc:creator>Florent Munier</dc:creator>
  <cp:keywords/>
  <dc:description/>
  <cp:lastModifiedBy>Asbjörn Grövlen</cp:lastModifiedBy>
  <cp:revision>2</cp:revision>
  <dcterms:created xsi:type="dcterms:W3CDTF">2019-11-14T13:46:41Z</dcterms:created>
  <dcterms:modified xsi:type="dcterms:W3CDTF">2021-03-15T21:19:37Z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21b8be4d-0ae9-4120-b82a-234b18da7175</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ies>
</file>