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8" r:id="rId4"/>
    <p:sldId id="259" r:id="rId5"/>
    <p:sldId id="263" r:id="rId6"/>
    <p:sldId id="260" r:id="rId7"/>
    <p:sldId id="265" r:id="rId8"/>
    <p:sldId id="264" r:id="rId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3A536-3F18-4234-8FCB-E72B72836B7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B7E2-9162-4295-ADD6-30A31200E1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950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3A536-3F18-4234-8FCB-E72B72836B7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B7E2-9162-4295-ADD6-30A31200E1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286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3A536-3F18-4234-8FCB-E72B72836B7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B7E2-9162-4295-ADD6-30A31200E1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371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3A536-3F18-4234-8FCB-E72B72836B7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B7E2-9162-4295-ADD6-30A31200E1B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05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2019,  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7734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3A536-3F18-4234-8FCB-E72B72836B7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B7E2-9162-4295-ADD6-30A31200E1B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756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3A536-3F18-4234-8FCB-E72B72836B7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B7E2-9162-4295-ADD6-30A31200E1B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3A536-3F18-4234-8FCB-E72B72836B7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B7E2-9162-4295-ADD6-30A31200E1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2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3A536-3F18-4234-8FCB-E72B72836B7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B7E2-9162-4295-ADD6-30A31200E1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947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8B3A536-3F18-4234-8FCB-E72B72836B7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58B7E2-9162-4295-ADD6-30A31200E1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875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3A536-3F18-4234-8FCB-E72B72836B7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B7E2-9162-4295-ADD6-30A31200E1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160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8B3A536-3F18-4234-8FCB-E72B72836B7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358B7E2-9162-4295-ADD6-30A31200E1B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" y="905305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05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</a:t>
            </a:r>
            <a:r>
              <a:rPr kumimoji="0" lang="en-US" altLang="zh-CN" sz="1100" b="0" i="0" u="none" strike="noStrike" kern="120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2021,  </a:t>
            </a: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Milogo.png">
            <a:extLst>
              <a:ext uri="{FF2B5EF4-FFF2-40B4-BE49-F238E27FC236}">
                <a16:creationId xmlns:a16="http://schemas.microsoft.com/office/drawing/2014/main" id="{737A875B-8AF6-42AF-9522-FB1498F4ABC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23178" y="133840"/>
            <a:ext cx="649258" cy="6492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8984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67478" y="2479907"/>
            <a:ext cx="10058400" cy="1832924"/>
          </a:xfrm>
        </p:spPr>
        <p:txBody>
          <a:bodyPr/>
          <a:lstStyle/>
          <a:p>
            <a:r>
              <a:rPr lang="en-US" altLang="zh-CN" dirty="0" smtClean="0"/>
              <a:t>Remaining issues for Redcap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02541" y="4698546"/>
            <a:ext cx="7404847" cy="1570498"/>
          </a:xfrm>
        </p:spPr>
        <p:txBody>
          <a:bodyPr/>
          <a:lstStyle/>
          <a:p>
            <a:pPr algn="ctr"/>
            <a:r>
              <a:rPr lang="en-US" altLang="zh-CN" dirty="0" smtClean="0"/>
              <a:t>Xiaomi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2582" y="288790"/>
            <a:ext cx="5689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3GPP TSG RAN Meeting #91-e </a:t>
            </a:r>
          </a:p>
          <a:p>
            <a:r>
              <a:rPr lang="en-US" altLang="zh-CN" sz="2000" dirty="0"/>
              <a:t>Electronic Meeting, March 16 - 26, 2021</a:t>
            </a:r>
          </a:p>
          <a:p>
            <a:r>
              <a:rPr lang="en-US" altLang="zh-CN" sz="2000" dirty="0"/>
              <a:t>Agenda:   9.7.27</a:t>
            </a:r>
          </a:p>
        </p:txBody>
      </p:sp>
      <p:sp>
        <p:nvSpPr>
          <p:cNvPr id="6" name="矩形 5"/>
          <p:cNvSpPr/>
          <p:nvPr/>
        </p:nvSpPr>
        <p:spPr>
          <a:xfrm>
            <a:off x="10316896" y="288790"/>
            <a:ext cx="13147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/>
              <a:t>RP-210473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8426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Remaining issues</a:t>
            </a:r>
          </a:p>
          <a:p>
            <a:pPr lvl="1"/>
            <a:r>
              <a:rPr lang="en-US" altLang="zh-CN" sz="2400" b="1" dirty="0" smtClean="0"/>
              <a:t>Support of 1Rx in TDD: </a:t>
            </a:r>
            <a:r>
              <a:rPr lang="en-GB" altLang="zh-CN" dirty="0" smtClean="0"/>
              <a:t>For </a:t>
            </a:r>
            <a:r>
              <a:rPr lang="en-GB" altLang="zh-CN" dirty="0"/>
              <a:t>frequency bands where a legacy NR UE (other than 2-Rx vehicular UE) is required to be equipped with a minimum of 4 Rx antenna ports, the minimum number of Rx branches supported by specification for a </a:t>
            </a:r>
            <a:r>
              <a:rPr lang="en-GB" altLang="zh-CN" dirty="0" err="1"/>
              <a:t>RedCap</a:t>
            </a:r>
            <a:r>
              <a:rPr lang="en-GB" altLang="zh-CN" dirty="0"/>
              <a:t> UE will be decided at RAN#91e; hence no specific work for these frequency bands will be done before RAN#91e.</a:t>
            </a:r>
            <a:endParaRPr lang="zh-CN" altLang="zh-CN" dirty="0"/>
          </a:p>
          <a:p>
            <a:pPr lvl="1"/>
            <a:r>
              <a:rPr lang="en-US" altLang="zh-CN" dirty="0" smtClean="0"/>
              <a:t> </a:t>
            </a:r>
            <a:r>
              <a:rPr lang="en-US" altLang="zh-CN" sz="2400" b="1" dirty="0" smtClean="0"/>
              <a:t>Support of 40MHz in FR1: </a:t>
            </a:r>
            <a:r>
              <a:rPr lang="en-GB" altLang="zh-CN" dirty="0" smtClean="0"/>
              <a:t>The </a:t>
            </a:r>
            <a:r>
              <a:rPr lang="en-GB" altLang="zh-CN" dirty="0"/>
              <a:t>possibility of, and any associated conditions for, optional support of a wider bandwidth up to 40MHz after initial access for this case will be further discussed at RAN#91e</a:t>
            </a:r>
            <a:r>
              <a:rPr lang="en-GB" altLang="zh-CN" dirty="0" smtClean="0"/>
              <a:t>.</a:t>
            </a:r>
          </a:p>
          <a:p>
            <a:pPr lvl="1"/>
            <a:r>
              <a:rPr lang="en-GB" altLang="zh-CN" dirty="0"/>
              <a:t> </a:t>
            </a:r>
            <a:r>
              <a:rPr lang="en-GB" altLang="zh-CN" sz="2400" b="1" dirty="0" smtClean="0"/>
              <a:t>Higher layer enhancement: </a:t>
            </a:r>
            <a:r>
              <a:rPr lang="en-US" altLang="zh-CN" dirty="0" smtClean="0"/>
              <a:t>Specify </a:t>
            </a:r>
            <a:r>
              <a:rPr lang="en-US" altLang="zh-CN" dirty="0"/>
              <a:t>higher layer </a:t>
            </a:r>
            <a:r>
              <a:rPr lang="en-US" altLang="zh-CN" dirty="0" smtClean="0"/>
              <a:t>enhancements [</a:t>
            </a:r>
            <a:r>
              <a:rPr lang="en-US" altLang="zh-CN" dirty="0"/>
              <a:t>RAN2, RAN1]. Details are to be refined at RAN#91e taking the outcome of the </a:t>
            </a:r>
            <a:r>
              <a:rPr lang="en-US" altLang="zh-CN" dirty="0" err="1"/>
              <a:t>RedCap</a:t>
            </a:r>
            <a:r>
              <a:rPr lang="en-US" altLang="zh-CN" dirty="0"/>
              <a:t> SI into account, and work on this objective shall start after </a:t>
            </a:r>
            <a:r>
              <a:rPr lang="en-US" altLang="zh-CN" dirty="0" smtClean="0"/>
              <a:t>RAN#91e</a:t>
            </a:r>
          </a:p>
          <a:p>
            <a:r>
              <a:rPr lang="en-US" altLang="zh-CN" dirty="0" smtClean="0"/>
              <a:t>we will share </a:t>
            </a:r>
            <a:r>
              <a:rPr lang="en-US" altLang="zh-CN" dirty="0" err="1" smtClean="0"/>
              <a:t>xiaomi’s</a:t>
            </a:r>
            <a:r>
              <a:rPr lang="en-US" altLang="zh-CN" dirty="0" smtClean="0"/>
              <a:t> view on these remaining issues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848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Reduced  minimum number of Rx </a:t>
            </a:r>
            <a:r>
              <a:rPr lang="en-US" altLang="zh-CN" sz="4000" dirty="0" smtClean="0"/>
              <a:t>branches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</a:t>
            </a:r>
            <a:r>
              <a:rPr lang="en-US" altLang="zh-CN" dirty="0"/>
              <a:t>Reduced </a:t>
            </a:r>
            <a:r>
              <a:rPr lang="en-US" altLang="zh-CN" dirty="0" smtClean="0"/>
              <a:t>minimum </a:t>
            </a:r>
            <a:r>
              <a:rPr lang="en-US" altLang="zh-CN" dirty="0"/>
              <a:t>number of Rx </a:t>
            </a:r>
            <a:r>
              <a:rPr lang="en-US" altLang="zh-CN" dirty="0" smtClean="0"/>
              <a:t>branches</a:t>
            </a:r>
          </a:p>
          <a:p>
            <a:pPr lvl="1"/>
            <a:r>
              <a:rPr lang="en-US" altLang="zh-CN" b="1" dirty="0" smtClean="0"/>
              <a:t>Analysis</a:t>
            </a:r>
            <a:r>
              <a:rPr lang="zh-CN" altLang="en-US" b="1" dirty="0" smtClean="0"/>
              <a:t>：</a:t>
            </a:r>
            <a:r>
              <a:rPr lang="en-US" altLang="zh-CN" b="1" dirty="0" smtClean="0"/>
              <a:t> </a:t>
            </a:r>
          </a:p>
          <a:p>
            <a:pPr lvl="2"/>
            <a:r>
              <a:rPr lang="en-US" altLang="zh-CN" dirty="0" smtClean="0"/>
              <a:t>1 </a:t>
            </a:r>
            <a:r>
              <a:rPr lang="en-US" altLang="zh-CN" dirty="0"/>
              <a:t>Rx is critical for devices size in wearable use-case </a:t>
            </a:r>
          </a:p>
          <a:p>
            <a:pPr lvl="2"/>
            <a:r>
              <a:rPr lang="en-US" altLang="zh-CN" dirty="0" smtClean="0"/>
              <a:t> Obvious </a:t>
            </a:r>
            <a:r>
              <a:rPr lang="en-US" altLang="zh-CN" dirty="0"/>
              <a:t>cost saving </a:t>
            </a:r>
            <a:r>
              <a:rPr lang="en-US" altLang="zh-CN" dirty="0" smtClean="0"/>
              <a:t>gain </a:t>
            </a:r>
          </a:p>
          <a:p>
            <a:pPr lvl="2"/>
            <a:r>
              <a:rPr lang="en-US" altLang="zh-CN" dirty="0"/>
              <a:t> </a:t>
            </a:r>
            <a:r>
              <a:rPr lang="en-US" altLang="zh-CN" dirty="0" smtClean="0"/>
              <a:t>Only </a:t>
            </a:r>
            <a:r>
              <a:rPr lang="en-US" altLang="zh-CN" dirty="0"/>
              <a:t>the coverage of  broadcast PDCCH, </a:t>
            </a:r>
            <a:r>
              <a:rPr lang="en-US" altLang="zh-CN" dirty="0" smtClean="0"/>
              <a:t>Msg.4, Msg.2 </a:t>
            </a:r>
            <a:r>
              <a:rPr lang="en-US" altLang="zh-CN" dirty="0"/>
              <a:t>in limited case (4GHz with 24dBm/MHz) is impacted due to the Rx </a:t>
            </a:r>
            <a:r>
              <a:rPr lang="en-US" altLang="zh-CN" dirty="0" smtClean="0"/>
              <a:t>reduction</a:t>
            </a:r>
            <a:endParaRPr lang="en-GB" altLang="zh-CN" dirty="0"/>
          </a:p>
          <a:p>
            <a:pPr lvl="2"/>
            <a:r>
              <a:rPr lang="en-GB" altLang="zh-CN" dirty="0" smtClean="0"/>
              <a:t>In </a:t>
            </a:r>
            <a:r>
              <a:rPr lang="en-GB" altLang="zh-CN" dirty="0"/>
              <a:t>the real </a:t>
            </a:r>
            <a:r>
              <a:rPr lang="en-GB" altLang="zh-CN" dirty="0" smtClean="0"/>
              <a:t>implementation, </a:t>
            </a:r>
            <a:r>
              <a:rPr lang="en-GB" altLang="zh-CN" dirty="0"/>
              <a:t>the performance gain of 2Rx on wearable over 1Rx </a:t>
            </a:r>
            <a:r>
              <a:rPr lang="en-GB" altLang="zh-CN" dirty="0" smtClean="0"/>
              <a:t>in wearable device is marginal due to </a:t>
            </a:r>
            <a:r>
              <a:rPr lang="en-GB" altLang="zh-CN" dirty="0"/>
              <a:t>more antenna efficiency loss and high antenna correlation</a:t>
            </a:r>
            <a:endParaRPr lang="en-US" altLang="zh-CN" dirty="0"/>
          </a:p>
          <a:p>
            <a:pPr lvl="1"/>
            <a:r>
              <a:rPr lang="en-US" altLang="zh-CN" b="1" dirty="0">
                <a:sym typeface="Wingdings" panose="05000000000000000000" pitchFamily="2" charset="2"/>
              </a:rPr>
              <a:t>Proposal: </a:t>
            </a:r>
          </a:p>
          <a:p>
            <a:pPr lvl="2">
              <a:buClr>
                <a:srgbClr val="E48312"/>
              </a:buClr>
            </a:pPr>
            <a:r>
              <a:rPr lang="en-US" altLang="zh-CN" dirty="0" smtClean="0">
                <a:sym typeface="Wingdings" panose="05000000000000000000" pitchFamily="2" charset="2"/>
              </a:rPr>
              <a:t>1 Rx  shall be supported in FR1 TDD</a:t>
            </a:r>
          </a:p>
          <a:p>
            <a:pPr lvl="2">
              <a:buClr>
                <a:srgbClr val="E48312"/>
              </a:buClr>
            </a:pPr>
            <a:r>
              <a:rPr lang="en-US" altLang="zh-CN" dirty="0"/>
              <a:t>R</a:t>
            </a:r>
            <a:r>
              <a:rPr lang="en-US" altLang="zh-CN" dirty="0" smtClean="0"/>
              <a:t>estricting the access of Redcap with 1 Rx is allowable </a:t>
            </a:r>
            <a:endParaRPr lang="en-US" altLang="zh-CN" dirty="0" smtClean="0">
              <a:sym typeface="Wingdings" panose="05000000000000000000" pitchFamily="2" charset="2"/>
            </a:endParaRPr>
          </a:p>
          <a:p>
            <a:pPr marL="201168" lvl="1" indent="0">
              <a:buNone/>
            </a:pPr>
            <a:endParaRPr lang="en-US" altLang="zh-CN" dirty="0"/>
          </a:p>
          <a:p>
            <a:pPr marL="201168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12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Coverage recovery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Coverage recovery 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en-US" altLang="zh-CN" b="1" dirty="0" smtClean="0"/>
              <a:t>Analysis: </a:t>
            </a:r>
          </a:p>
          <a:p>
            <a:pPr lvl="2"/>
            <a:r>
              <a:rPr lang="en-US" altLang="zh-CN" dirty="0"/>
              <a:t> </a:t>
            </a:r>
            <a:r>
              <a:rPr lang="en-US" altLang="zh-CN" dirty="0" smtClean="0"/>
              <a:t>There is certain DL coverage loss in Msg.4</a:t>
            </a:r>
            <a:r>
              <a:rPr lang="zh-CN" altLang="en-US" dirty="0" smtClean="0"/>
              <a:t>，</a:t>
            </a:r>
            <a:r>
              <a:rPr lang="en-US" altLang="zh-CN" dirty="0" smtClean="0"/>
              <a:t>Msg.2  and broadcast PDCCH due to Rx reduction</a:t>
            </a:r>
          </a:p>
          <a:p>
            <a:pPr lvl="2"/>
            <a:r>
              <a:rPr lang="en-US" altLang="zh-CN" dirty="0"/>
              <a:t> </a:t>
            </a:r>
            <a:r>
              <a:rPr lang="en-US" altLang="zh-CN" dirty="0" smtClean="0"/>
              <a:t>Antenna efficiency loss would also result in the coverage loss in both DL channels and UL channels </a:t>
            </a:r>
          </a:p>
          <a:p>
            <a:pPr lvl="3"/>
            <a:r>
              <a:rPr lang="en-US" altLang="zh-CN" dirty="0" smtClean="0">
                <a:sym typeface="Wingdings" panose="05000000000000000000" pitchFamily="2" charset="2"/>
              </a:rPr>
              <a:t>Up </a:t>
            </a:r>
            <a:r>
              <a:rPr lang="en-US" altLang="zh-CN" dirty="0">
                <a:sym typeface="Wingdings" panose="05000000000000000000" pitchFamily="2" charset="2"/>
              </a:rPr>
              <a:t>to 3dB </a:t>
            </a:r>
            <a:r>
              <a:rPr lang="en-GB" altLang="zh-CN" dirty="0">
                <a:sym typeface="Wingdings" panose="05000000000000000000" pitchFamily="2" charset="2"/>
              </a:rPr>
              <a:t>antenna efficiency loss </a:t>
            </a:r>
            <a:r>
              <a:rPr lang="en-US" altLang="zh-CN" dirty="0">
                <a:sym typeface="Wingdings" panose="05000000000000000000" pitchFamily="2" charset="2"/>
              </a:rPr>
              <a:t>is assumed </a:t>
            </a:r>
            <a:r>
              <a:rPr lang="en-GB" altLang="zh-CN" dirty="0">
                <a:sym typeface="Wingdings" panose="05000000000000000000" pitchFamily="2" charset="2"/>
              </a:rPr>
              <a:t>during the SI phase</a:t>
            </a:r>
            <a:endParaRPr lang="en-US" altLang="zh-CN" dirty="0" smtClean="0"/>
          </a:p>
          <a:p>
            <a:pPr lvl="1"/>
            <a:r>
              <a:rPr lang="en-US" altLang="zh-CN" dirty="0"/>
              <a:t> </a:t>
            </a:r>
            <a:r>
              <a:rPr lang="en-US" altLang="zh-CN" b="1" dirty="0" smtClean="0"/>
              <a:t>Proposal:  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Coverage recovery shall be supported for both UL channels (PUSCH, Msg.3) and DL channels (Msg.4, Msg.2 and broadcast PDCCH)</a:t>
            </a:r>
          </a:p>
          <a:p>
            <a:pPr lvl="3"/>
            <a:r>
              <a:rPr lang="en-US" altLang="zh-CN" dirty="0"/>
              <a:t> </a:t>
            </a:r>
            <a:r>
              <a:rPr lang="en-US" altLang="zh-CN" dirty="0" smtClean="0"/>
              <a:t>FFS: Redcap-specific or UE common coverage enhancement solution 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950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Support of up to 40MHz in FR1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Possibility of supporting up to </a:t>
            </a:r>
            <a:r>
              <a:rPr lang="en-US" altLang="zh-CN" dirty="0" smtClean="0"/>
              <a:t>40MHz as an optional UE capability </a:t>
            </a:r>
            <a:r>
              <a:rPr lang="en-US" altLang="zh-CN" dirty="0"/>
              <a:t>after initial access </a:t>
            </a:r>
            <a:r>
              <a:rPr lang="en-US" altLang="zh-CN" dirty="0" smtClean="0"/>
              <a:t>in FR1</a:t>
            </a:r>
            <a:endParaRPr lang="en-US" altLang="zh-CN" dirty="0"/>
          </a:p>
          <a:p>
            <a:pPr lvl="1"/>
            <a:r>
              <a:rPr lang="en-US" altLang="zh-CN" dirty="0"/>
              <a:t> </a:t>
            </a:r>
            <a:r>
              <a:rPr lang="en-US" altLang="zh-CN" b="1" dirty="0" smtClean="0"/>
              <a:t>Analysis</a:t>
            </a:r>
            <a:r>
              <a:rPr lang="zh-CN" altLang="en-US" b="1" dirty="0" smtClean="0"/>
              <a:t>：</a:t>
            </a:r>
            <a:r>
              <a:rPr lang="en-US" altLang="zh-CN" b="1" dirty="0" smtClean="0"/>
              <a:t> </a:t>
            </a:r>
            <a:endParaRPr lang="en-US" altLang="zh-CN" b="1" dirty="0"/>
          </a:p>
          <a:p>
            <a:pPr lvl="2"/>
            <a:r>
              <a:rPr lang="en-US" altLang="zh-CN" dirty="0" smtClean="0"/>
              <a:t>Supporting </a:t>
            </a:r>
            <a:r>
              <a:rPr lang="en-US" altLang="zh-CN" dirty="0"/>
              <a:t>40MHz </a:t>
            </a:r>
            <a:r>
              <a:rPr lang="en-US" altLang="zh-CN" dirty="0" smtClean="0"/>
              <a:t> enables </a:t>
            </a:r>
            <a:r>
              <a:rPr lang="en-US" altLang="zh-CN" dirty="0"/>
              <a:t>the wearable devices with 1Rx to achieve the peak data rate of  up to 150Mbps </a:t>
            </a:r>
          </a:p>
          <a:p>
            <a:pPr lvl="2"/>
            <a:r>
              <a:rPr lang="en-US" altLang="zh-CN" dirty="0" smtClean="0"/>
              <a:t>UEs </a:t>
            </a:r>
            <a:r>
              <a:rPr lang="en-US" altLang="zh-CN" dirty="0"/>
              <a:t>with 40MHz and 1Rx achieve better cost saving gain than UEs with 20MHz and 2Rx</a:t>
            </a:r>
          </a:p>
          <a:p>
            <a:pPr lvl="2"/>
            <a:r>
              <a:rPr lang="en-US" altLang="zh-CN" dirty="0"/>
              <a:t>UEs with 40MHz and 1Rx achieve similar power saving gain with UEs with 20MHz and 2Rx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b="1" dirty="0" smtClean="0"/>
              <a:t>Proposal</a:t>
            </a:r>
            <a:r>
              <a:rPr lang="zh-CN" altLang="en-US" b="1" dirty="0" smtClean="0"/>
              <a:t>：</a:t>
            </a:r>
            <a:endParaRPr lang="en-US" altLang="zh-CN" b="1" dirty="0"/>
          </a:p>
          <a:p>
            <a:pPr lvl="2"/>
            <a:r>
              <a:rPr lang="en-US" altLang="zh-CN" dirty="0"/>
              <a:t>  Support UE bandwidth of 40MHz at least for wearable </a:t>
            </a:r>
            <a:r>
              <a:rPr lang="en-US" altLang="zh-CN" dirty="0" smtClean="0"/>
              <a:t>devices</a:t>
            </a:r>
          </a:p>
          <a:p>
            <a:pPr lvl="3"/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/>
              <a:t>FFS</a:t>
            </a:r>
            <a:r>
              <a:rPr lang="zh-CN" altLang="en-US" dirty="0"/>
              <a:t>： </a:t>
            </a:r>
            <a:r>
              <a:rPr lang="en-US" altLang="zh-CN" dirty="0"/>
              <a:t>Whether it is only applicable to the Redcap with 1 Rx or not </a:t>
            </a:r>
            <a:endParaRPr lang="en-US" altLang="zh-CN" sz="1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981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Power saving enhancement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8304" y="1179519"/>
            <a:ext cx="10058400" cy="504428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Specify UE power saving and battery lifetime enhancement for reduced capability UEs</a:t>
            </a:r>
          </a:p>
          <a:p>
            <a:pPr lvl="1"/>
            <a:r>
              <a:rPr lang="en-GB" altLang="zh-CN" dirty="0" smtClean="0"/>
              <a:t>Extended </a:t>
            </a:r>
            <a:r>
              <a:rPr lang="en-GB" altLang="zh-CN" dirty="0"/>
              <a:t>DRX for </a:t>
            </a:r>
            <a:r>
              <a:rPr lang="en-GB" altLang="zh-CN" dirty="0" smtClean="0"/>
              <a:t>both RRC </a:t>
            </a:r>
            <a:r>
              <a:rPr lang="en-GB" altLang="zh-CN" dirty="0"/>
              <a:t>Inactive </a:t>
            </a:r>
            <a:r>
              <a:rPr lang="en-GB" altLang="zh-CN" dirty="0" smtClean="0"/>
              <a:t>and </a:t>
            </a:r>
            <a:r>
              <a:rPr lang="en-GB" altLang="zh-CN" dirty="0"/>
              <a:t>Idle </a:t>
            </a:r>
            <a:endParaRPr lang="en-GB" altLang="zh-CN" dirty="0">
              <a:solidFill>
                <a:srgbClr val="FF0000"/>
              </a:solidFill>
            </a:endParaRPr>
          </a:p>
          <a:p>
            <a:pPr lvl="1"/>
            <a:r>
              <a:rPr lang="en-GB" altLang="zh-CN" dirty="0" smtClean="0"/>
              <a:t>RRM </a:t>
            </a:r>
            <a:r>
              <a:rPr lang="en-GB" altLang="zh-CN" dirty="0"/>
              <a:t>relaxation for stationary </a:t>
            </a:r>
            <a:r>
              <a:rPr lang="en-GB" altLang="zh-CN" dirty="0" smtClean="0"/>
              <a:t>devices </a:t>
            </a:r>
            <a:endParaRPr lang="en-GB" altLang="zh-CN" dirty="0">
              <a:solidFill>
                <a:srgbClr val="FF0000"/>
              </a:solidFill>
            </a:endParaRPr>
          </a:p>
          <a:p>
            <a:pPr marL="201168" lvl="1" indent="0">
              <a:buNone/>
            </a:pPr>
            <a:endParaRPr lang="en-US" altLang="zh-CN" dirty="0" smtClean="0"/>
          </a:p>
          <a:p>
            <a:pPr lvl="1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lvl="1">
              <a:buFont typeface="Wingdings" panose="05000000000000000000" pitchFamily="2" charset="2"/>
              <a:buChar char="ü"/>
            </a:pPr>
            <a:endParaRPr lang="en-US" altLang="zh-CN" dirty="0" smtClean="0"/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467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 Proposal 1:</a:t>
            </a:r>
          </a:p>
          <a:p>
            <a:pPr lvl="2">
              <a:buClr>
                <a:srgbClr val="E48312"/>
              </a:buClr>
            </a:pPr>
            <a:r>
              <a:rPr lang="en-US" altLang="zh-CN" sz="1600" dirty="0" smtClean="0">
                <a:sym typeface="Wingdings" panose="05000000000000000000" pitchFamily="2" charset="2"/>
              </a:rPr>
              <a:t>1 </a:t>
            </a:r>
            <a:r>
              <a:rPr lang="en-US" altLang="zh-CN" sz="1600" dirty="0">
                <a:sym typeface="Wingdings" panose="05000000000000000000" pitchFamily="2" charset="2"/>
              </a:rPr>
              <a:t>Rx  shall be supported in FR1 TDD</a:t>
            </a:r>
          </a:p>
          <a:p>
            <a:pPr lvl="2">
              <a:buClr>
                <a:srgbClr val="E48312"/>
              </a:buClr>
            </a:pPr>
            <a:r>
              <a:rPr lang="en-US" altLang="zh-CN" sz="1600" dirty="0"/>
              <a:t>Restricting the access of Redcap with 1 Rx is allowable </a:t>
            </a:r>
            <a:endParaRPr lang="en-US" altLang="zh-CN" sz="1600" dirty="0">
              <a:sym typeface="Wingdings" panose="05000000000000000000" pitchFamily="2" charset="2"/>
            </a:endParaRPr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sz="1800" dirty="0" smtClean="0"/>
              <a:t> </a:t>
            </a:r>
            <a:r>
              <a:rPr lang="en-US" altLang="zh-CN" dirty="0" smtClean="0"/>
              <a:t>Proposal 2 </a:t>
            </a:r>
            <a:r>
              <a:rPr lang="en-US" altLang="zh-CN" dirty="0"/>
              <a:t>:  </a:t>
            </a:r>
          </a:p>
          <a:p>
            <a:pPr lvl="2"/>
            <a:r>
              <a:rPr lang="en-US" altLang="zh-CN" sz="1600" dirty="0"/>
              <a:t>Coverage recovery shall be supported for both UL channels (PUSCH, Msg.3) and DL channels (Msg.4 and broadcast PDCCH)</a:t>
            </a:r>
          </a:p>
          <a:p>
            <a:pPr lvl="3"/>
            <a:r>
              <a:rPr lang="en-US" altLang="zh-CN" sz="1400" dirty="0"/>
              <a:t> FFS: Redcap-specific or UE common coverage enhancement solution </a:t>
            </a:r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Proposal 3</a:t>
            </a:r>
            <a:r>
              <a:rPr lang="zh-CN" altLang="en-US" sz="2000" dirty="0" smtClean="0"/>
              <a:t>： </a:t>
            </a:r>
            <a:endParaRPr lang="en-US" altLang="zh-CN" sz="2000" dirty="0"/>
          </a:p>
          <a:p>
            <a:pPr lvl="2"/>
            <a:r>
              <a:rPr lang="en-US" altLang="zh-CN" sz="1600" dirty="0"/>
              <a:t> </a:t>
            </a:r>
            <a:r>
              <a:rPr lang="en-US" altLang="zh-CN" sz="1600" dirty="0" smtClean="0"/>
              <a:t>Support </a:t>
            </a:r>
            <a:r>
              <a:rPr lang="en-US" altLang="zh-CN" sz="1600" dirty="0"/>
              <a:t>UE bandwidth of 40MHz at least for wearable devices</a:t>
            </a:r>
          </a:p>
          <a:p>
            <a:pPr lvl="2"/>
            <a:r>
              <a:rPr lang="en-US" altLang="zh-CN" sz="1600" dirty="0"/>
              <a:t> FFS</a:t>
            </a:r>
            <a:r>
              <a:rPr lang="zh-CN" altLang="en-US" sz="1600" dirty="0"/>
              <a:t>： </a:t>
            </a:r>
            <a:r>
              <a:rPr lang="en-US" altLang="zh-CN" sz="1600" dirty="0"/>
              <a:t>Whether it is only applicable to the Redcap with 1 Rx or not </a:t>
            </a:r>
            <a:endParaRPr lang="en-US" altLang="zh-CN" sz="1600" dirty="0" smtClean="0"/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Proposal 4</a:t>
            </a:r>
            <a:r>
              <a:rPr lang="zh-CN" altLang="en-US" sz="2000" dirty="0" smtClean="0"/>
              <a:t>：</a:t>
            </a:r>
            <a:endParaRPr lang="en-US" altLang="zh-CN" sz="2000" dirty="0" smtClean="0"/>
          </a:p>
          <a:p>
            <a:pPr lvl="2"/>
            <a:r>
              <a:rPr lang="en-US" altLang="zh-CN" sz="1600" dirty="0"/>
              <a:t> </a:t>
            </a:r>
            <a:r>
              <a:rPr lang="en-GB" altLang="zh-CN" sz="1600" dirty="0"/>
              <a:t>Extended DRX for both RRC Inactive and Idle </a:t>
            </a:r>
            <a:endParaRPr lang="en-GB" altLang="zh-CN" sz="1600" dirty="0">
              <a:solidFill>
                <a:srgbClr val="FF0000"/>
              </a:solidFill>
            </a:endParaRPr>
          </a:p>
          <a:p>
            <a:pPr lvl="2"/>
            <a:r>
              <a:rPr lang="en-GB" altLang="zh-CN" sz="1600" dirty="0" smtClean="0"/>
              <a:t> RRM </a:t>
            </a:r>
            <a:r>
              <a:rPr lang="en-GB" altLang="zh-CN" sz="1600" dirty="0"/>
              <a:t>relaxation for stationary devices </a:t>
            </a:r>
            <a:endParaRPr lang="en-GB" altLang="zh-CN" sz="1600" dirty="0">
              <a:solidFill>
                <a:srgbClr val="FF0000"/>
              </a:solidFill>
            </a:endParaRPr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099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1025" y="3417713"/>
            <a:ext cx="10058400" cy="811851"/>
          </a:xfrm>
        </p:spPr>
        <p:txBody>
          <a:bodyPr/>
          <a:lstStyle/>
          <a:p>
            <a:pPr algn="ctr"/>
            <a:r>
              <a:rPr lang="en-US" altLang="zh-CN" dirty="0" smtClean="0"/>
              <a:t>Thank you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7283292"/>
      </p:ext>
    </p:extLst>
  </p:cSld>
  <p:clrMapOvr>
    <a:masterClrMapping/>
  </p:clrMapOvr>
</p:sld>
</file>

<file path=ppt/theme/theme1.xml><?xml version="1.0" encoding="utf-8"?>
<a:theme xmlns:a="http://schemas.openxmlformats.org/drawingml/2006/main" name="部门模板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部门模板" id="{E2DC5678-086C-4760-ACA1-B993FDAAF1C6}" vid="{051EAF1F-A00B-4BE4-A1C3-9344BDD438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部门模板</Template>
  <TotalTime>1645</TotalTime>
  <Words>627</Words>
  <Application>Microsoft Office PowerPoint</Application>
  <PresentationFormat>宽屏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Arial Unicode MS</vt:lpstr>
      <vt:lpstr>宋体</vt:lpstr>
      <vt:lpstr>Calibri</vt:lpstr>
      <vt:lpstr>Calibri Light</vt:lpstr>
      <vt:lpstr>Wingdings</vt:lpstr>
      <vt:lpstr>部门模板</vt:lpstr>
      <vt:lpstr>Remaining issues for Redcap</vt:lpstr>
      <vt:lpstr>Background</vt:lpstr>
      <vt:lpstr>Reduced  minimum number of Rx branches</vt:lpstr>
      <vt:lpstr>Coverage recovery</vt:lpstr>
      <vt:lpstr>Support of up to 40MHz in FR1</vt:lpstr>
      <vt:lpstr>Power saving enhancement</vt:lpstr>
      <vt:lpstr>Summary</vt:lpstr>
      <vt:lpstr>Thank you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ly</cp:lastModifiedBy>
  <cp:revision>66</cp:revision>
  <cp:lastPrinted>2021-03-09T09:37:40Z</cp:lastPrinted>
  <dcterms:created xsi:type="dcterms:W3CDTF">2021-02-24T07:29:14Z</dcterms:created>
  <dcterms:modified xsi:type="dcterms:W3CDTF">2021-03-12T05:59:54Z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89916d3892c1422580135bf4940e8765">
    <vt:lpwstr>CWMolZFXWHoYxX/pYQjlH/KjvSWVogtiwhRbACEDBVh58FUbE3Ycr7BfPFf7jml6IgdkHQN/B/9GnT5vrHlojqGZQ==</vt:lpwstr>
  </property>
  <property fmtid="{D5CDD505-2E9C-101B-9397-08002B2CF9AE}" pid="3" name="CWM277c59ecd7d84fe7bf316a856feb5865">
    <vt:lpwstr>CWMGj9vHoHTSNkmpSqiqL5thaCV6MMLj9MbCYLEl+yuJYzWoOx+84TVGtUbWiQI31W8L4TuF17TgQOQwuzjHU2Q7g==</vt:lpwstr>
  </property>
</Properties>
</file>