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8"/>
  </p:notesMasterIdLst>
  <p:sldIdLst>
    <p:sldId id="256" r:id="rId5"/>
    <p:sldId id="264" r:id="rId6"/>
    <p:sldId id="265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affar, Munira" initials="JM" lastIdx="3" clrIdx="0">
    <p:extLst>
      <p:ext uri="{19B8F6BF-5375-455C-9EA6-DF929625EA0E}">
        <p15:presenceInfo xmlns:p15="http://schemas.microsoft.com/office/powerpoint/2012/main" userId="S::Munira.Jaffar@hughes.com::04055942-5c4a-42e7-96e7-8ac0dda98f6e" providerId="AD"/>
      </p:ext>
    </p:extLst>
  </p:cmAuthor>
  <p:cmAuthor id="2" name="Fred Mills" initials="FM" lastIdx="3" clrIdx="1">
    <p:extLst>
      <p:ext uri="{19B8F6BF-5375-455C-9EA6-DF929625EA0E}">
        <p15:presenceInfo xmlns:p15="http://schemas.microsoft.com/office/powerpoint/2012/main" userId="8e2f6d2ec96a024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08FF80E-96A5-4201-9492-72A4D087C422}" v="2" dt="2021-03-15T21:07:44.58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93" d="100"/>
          <a:sy n="93" d="100"/>
        </p:scale>
        <p:origin x="576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ffar, Munira" userId="04055942-5c4a-42e7-96e7-8ac0dda98f6e" providerId="ADAL" clId="{C08FF80E-96A5-4201-9492-72A4D087C422}"/>
    <pc:docChg chg="modSld">
      <pc:chgData name="Jaffar, Munira" userId="04055942-5c4a-42e7-96e7-8ac0dda98f6e" providerId="ADAL" clId="{C08FF80E-96A5-4201-9492-72A4D087C422}" dt="2021-03-15T21:09:54.897" v="20" actId="1038"/>
      <pc:docMkLst>
        <pc:docMk/>
      </pc:docMkLst>
      <pc:sldChg chg="modSp">
        <pc:chgData name="Jaffar, Munira" userId="04055942-5c4a-42e7-96e7-8ac0dda98f6e" providerId="ADAL" clId="{C08FF80E-96A5-4201-9492-72A4D087C422}" dt="2021-03-15T21:08:44.772" v="13" actId="14100"/>
        <pc:sldMkLst>
          <pc:docMk/>
          <pc:sldMk cId="4118955353" sldId="256"/>
        </pc:sldMkLst>
        <pc:spChg chg="mod">
          <ac:chgData name="Jaffar, Munira" userId="04055942-5c4a-42e7-96e7-8ac0dda98f6e" providerId="ADAL" clId="{C08FF80E-96A5-4201-9492-72A4D087C422}" dt="2021-03-15T21:08:44.772" v="13" actId="14100"/>
          <ac:spMkLst>
            <pc:docMk/>
            <pc:sldMk cId="4118955353" sldId="256"/>
            <ac:spMk id="7" creationId="{7AE1B338-72BE-45B2-B1DB-71E45ED0FD32}"/>
          </ac:spMkLst>
        </pc:spChg>
      </pc:sldChg>
      <pc:sldChg chg="modSp">
        <pc:chgData name="Jaffar, Munira" userId="04055942-5c4a-42e7-96e7-8ac0dda98f6e" providerId="ADAL" clId="{C08FF80E-96A5-4201-9492-72A4D087C422}" dt="2021-03-15T21:09:03.911" v="14" actId="1076"/>
        <pc:sldMkLst>
          <pc:docMk/>
          <pc:sldMk cId="3791462146" sldId="264"/>
        </pc:sldMkLst>
        <pc:spChg chg="mod">
          <ac:chgData name="Jaffar, Munira" userId="04055942-5c4a-42e7-96e7-8ac0dda98f6e" providerId="ADAL" clId="{C08FF80E-96A5-4201-9492-72A4D087C422}" dt="2021-03-15T21:09:03.911" v="14" actId="1076"/>
          <ac:spMkLst>
            <pc:docMk/>
            <pc:sldMk cId="3791462146" sldId="264"/>
            <ac:spMk id="2" creationId="{605FF411-12B9-4277-A311-2D0B9693221B}"/>
          </ac:spMkLst>
        </pc:spChg>
      </pc:sldChg>
      <pc:sldChg chg="modSp">
        <pc:chgData name="Jaffar, Munira" userId="04055942-5c4a-42e7-96e7-8ac0dda98f6e" providerId="ADAL" clId="{C08FF80E-96A5-4201-9492-72A4D087C422}" dt="2021-03-15T21:09:54.897" v="20" actId="1038"/>
        <pc:sldMkLst>
          <pc:docMk/>
          <pc:sldMk cId="2413675312" sldId="265"/>
        </pc:sldMkLst>
        <pc:spChg chg="mod">
          <ac:chgData name="Jaffar, Munira" userId="04055942-5c4a-42e7-96e7-8ac0dda98f6e" providerId="ADAL" clId="{C08FF80E-96A5-4201-9492-72A4D087C422}" dt="2021-03-15T21:09:54.897" v="20" actId="1038"/>
          <ac:spMkLst>
            <pc:docMk/>
            <pc:sldMk cId="2413675312" sldId="265"/>
            <ac:spMk id="3" creationId="{69EB0902-5BB8-4DAF-BD53-813284660E2C}"/>
          </ac:spMkLst>
        </pc:spChg>
      </pc:sldChg>
    </pc:docChg>
  </pc:docChgLst>
  <pc:docChgLst>
    <pc:chgData name="Jaffar, Munira" userId="04055942-5c4a-42e7-96e7-8ac0dda98f6e" providerId="ADAL" clId="{B1F899FF-E7E0-43CB-A520-6FC6F22FBCBB}"/>
    <pc:docChg chg="modSld">
      <pc:chgData name="Jaffar, Munira" userId="04055942-5c4a-42e7-96e7-8ac0dda98f6e" providerId="ADAL" clId="{B1F899FF-E7E0-43CB-A520-6FC6F22FBCBB}" dt="2021-03-15T21:07:44.581" v="1" actId="207"/>
      <pc:docMkLst>
        <pc:docMk/>
      </pc:docMkLst>
      <pc:sldChg chg="modSp">
        <pc:chgData name="Jaffar, Munira" userId="04055942-5c4a-42e7-96e7-8ac0dda98f6e" providerId="ADAL" clId="{B1F899FF-E7E0-43CB-A520-6FC6F22FBCBB}" dt="2021-03-15T21:07:22.039" v="0" actId="207"/>
        <pc:sldMkLst>
          <pc:docMk/>
          <pc:sldMk cId="4118955353" sldId="256"/>
        </pc:sldMkLst>
        <pc:spChg chg="mod">
          <ac:chgData name="Jaffar, Munira" userId="04055942-5c4a-42e7-96e7-8ac0dda98f6e" providerId="ADAL" clId="{B1F899FF-E7E0-43CB-A520-6FC6F22FBCBB}" dt="2021-03-15T21:07:22.039" v="0" actId="207"/>
          <ac:spMkLst>
            <pc:docMk/>
            <pc:sldMk cId="4118955353" sldId="256"/>
            <ac:spMk id="2" creationId="{A50E2D7E-7F50-4248-A2EF-3A2F219E8EB2}"/>
          </ac:spMkLst>
        </pc:spChg>
      </pc:sldChg>
      <pc:sldChg chg="modSp">
        <pc:chgData name="Jaffar, Munira" userId="04055942-5c4a-42e7-96e7-8ac0dda98f6e" providerId="ADAL" clId="{B1F899FF-E7E0-43CB-A520-6FC6F22FBCBB}" dt="2021-03-15T21:07:44.581" v="1" actId="207"/>
        <pc:sldMkLst>
          <pc:docMk/>
          <pc:sldMk cId="2413675312" sldId="265"/>
        </pc:sldMkLst>
        <pc:spChg chg="mod">
          <ac:chgData name="Jaffar, Munira" userId="04055942-5c4a-42e7-96e7-8ac0dda98f6e" providerId="ADAL" clId="{B1F899FF-E7E0-43CB-A520-6FC6F22FBCBB}" dt="2021-03-15T21:07:44.581" v="1" actId="207"/>
          <ac:spMkLst>
            <pc:docMk/>
            <pc:sldMk cId="2413675312" sldId="265"/>
            <ac:spMk id="3" creationId="{69EB0902-5BB8-4DAF-BD53-813284660E2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ECE128-F656-4E71-A11D-7F5AA365BE07}" type="datetimeFigureOut">
              <a:rPr lang="en-US" smtClean="0"/>
              <a:t>3/15/2021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8B55FF-DF9F-42AE-BB06-079BECEC270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39373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5022E6-61EF-48B9-BC94-872ADBAE2D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6466360-544A-48C9-A4E0-210C31DE51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A54925-D0DD-49C7-B118-8B7AFED5E0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87D83-5026-44F4-B5FF-F0ADE0639CA1}" type="datetime1">
              <a:rPr lang="en-US" smtClean="0"/>
              <a:t>3/15/2021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AC8124-4944-40B8-9D15-7C8DEDEC5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D9A378-7DD1-447D-A21D-944FD03D72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6163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02806F-0BAD-484D-ADAD-019847833F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0AD414-B0BF-451B-9796-7815699240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4BC4D6-7865-42A5-B7CF-F14867A159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9DF54-0095-496B-A35B-EB9884E305D1}" type="datetime1">
              <a:rPr lang="en-US" smtClean="0"/>
              <a:t>3/15/2021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047813-8B49-4309-8810-DA0C40D77A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72DD8D-B9DA-481D-8906-0BE77BC36D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7988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6702460-C0BF-4978-85B4-8223B417C2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B771F93-3395-4F39-86D9-34DC7F0493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256840-9E08-46D6-A825-ECF00A3470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40737-9AD2-4750-A712-AA73D1D02F47}" type="datetime1">
              <a:rPr lang="en-US" smtClean="0"/>
              <a:t>3/15/2021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40B0AE-6F60-4EF6-8542-DF36673E95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81D2D9-2CB4-4808-8341-D6EA0AB07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0444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CAB17D-5CFA-4014-8E14-213E3D47ED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8DAB7E-A386-40CC-9090-9EA0CC61AF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6CC6C5-FB4A-4CD6-92F8-799234810A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F046D-FE5C-4D23-847C-BB0CDE408B92}" type="datetime1">
              <a:rPr lang="en-US" smtClean="0"/>
              <a:t>3/15/2021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11D2E4-776B-4803-9475-EC55503D90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335779-54EE-4DCE-B0FB-3AE92E47B2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4441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E6A6CE-2172-4D0E-83BA-924D204EA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63E3F4-C3C8-4FC5-815A-FDB8B8DD09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6631C9-7D02-4C09-B127-994CCA6F45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7EFB4-5C99-44D7-9369-8F67363A39E8}" type="datetime1">
              <a:rPr lang="en-US" smtClean="0"/>
              <a:t>3/15/2021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DB1A02-E90A-44D3-825E-47587B358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91AD52-2E98-4DBC-8FC3-03CA52AE8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54013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43D4C0-3C89-4FA4-B9D2-0C03B76BB4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E4B655-3483-470B-82B5-17B9A9D2C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83C74EB-A6B8-400C-A8B5-4CC8F8DF9C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904925-D056-4100-BA49-A9A69096DC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433F3-669A-4B19-B038-10E2CF9CA320}" type="datetime1">
              <a:rPr lang="en-US" smtClean="0"/>
              <a:t>3/15/2021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7AE580-0504-4393-9590-B11940F276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74E4B7-1C0E-4344-9D1E-E01F66C2D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9037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DDD220-6100-4F3D-B125-63CB75B108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8F7238-5DDE-4C95-BF75-BF840C939A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74BE09-91D3-4CB4-A76D-15513A0E16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64005A-1E27-40FB-B201-51A81A2F62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9FF70B7-6D9C-4AC8-B6A0-E933FDEBA6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1758C52-F794-46EE-A129-B427C38D61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BD4D7-73CF-4ECB-B2DA-34E1C5D04800}" type="datetime1">
              <a:rPr lang="en-US" smtClean="0"/>
              <a:t>3/15/2021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B748FB5-8B4A-44ED-AC64-F8EB97FA5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578E8AA-B892-439A-B81F-04903FD9E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5685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3E689-1265-4DD6-BAEB-2DCBF955D7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4C9C1F-041E-472F-A5A7-8175755FF9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ADF44-BDCF-45E9-B569-05DFE20ACCD4}" type="datetime1">
              <a:rPr lang="en-US" smtClean="0"/>
              <a:t>3/15/2021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124B914-C304-4B5C-94B2-D19AB9DE1C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81E1B43-2AC5-43C2-A1D4-FB47AABCE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55078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652902B-C07F-458B-99FD-1696399865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62837-58C8-4948-9E77-EA32EA65DF4F}" type="datetime1">
              <a:rPr lang="en-US" smtClean="0"/>
              <a:t>3/15/2021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D39A1D-A916-441D-AE2E-6630FFE66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E66765-F844-4068-9273-1E8EE6E52B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83197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AF03B5-4B08-40FD-ADCA-A587B346D0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EAAFEC-996A-494A-9EF8-2FA82A9A8F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07A971-96D9-4671-99C2-3261C3AFE6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CCCF91-E337-43F3-9AAC-091D0FEC1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0AB48-FD45-45D4-AF74-E6625F10F947}" type="datetime1">
              <a:rPr lang="en-US" smtClean="0"/>
              <a:t>3/15/2021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574487-4491-4EC2-8617-A117C158AE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8C61B3-62E4-48C0-B732-2432201E95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80508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2B0827-5480-45C8-9CE6-FD4E733A98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034E820-F7A1-4F5F-91ED-4E7EB79098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6D82A2-0B2B-4FAE-A8ED-E3A36222EF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094E92-B9A1-4E67-A11C-2D5BA77596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4E0AE-B3F3-4C18-B987-4ECCAE68AD34}" type="datetime1">
              <a:rPr lang="en-US" smtClean="0"/>
              <a:t>3/15/2021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41789-E5D2-4024-A45F-C003C069F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20913A9-2D5B-4CF5-B11A-91369216D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9149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F4AAE51-56B2-4FBE-A171-A8192F6F0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30F901-38E1-4F7A-9C44-CA298249CF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2BD3F7-A125-4A7E-82C6-273B4C942E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7A4253-C67E-436C-BD17-86306B1DD28C}" type="datetime1">
              <a:rPr lang="en-US" smtClean="0"/>
              <a:t>3/15/2021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2F03AB-3178-4BA1-A7BA-5390ED30D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E66EC5-7B3A-4618-B87E-4CDA7AA524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2502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0E2D7E-7F50-4248-A2EF-3A2F219E8E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68507" y="2703078"/>
            <a:ext cx="9144000" cy="1134316"/>
          </a:xfrm>
        </p:spPr>
        <p:txBody>
          <a:bodyPr>
            <a:noAutofit/>
          </a:bodyPr>
          <a:lstStyle/>
          <a:p>
            <a:r>
              <a:rPr lang="en-US" sz="4800" dirty="0">
                <a:solidFill>
                  <a:srgbClr val="C00000"/>
                </a:solidFill>
              </a:rPr>
              <a:t>NTN-IoT Proposed WF</a:t>
            </a:r>
            <a:br>
              <a:rPr lang="en-US" sz="4800" dirty="0">
                <a:solidFill>
                  <a:srgbClr val="C00000"/>
                </a:solidFill>
              </a:rPr>
            </a:br>
            <a:r>
              <a:rPr lang="en-US" sz="4800" dirty="0">
                <a:solidFill>
                  <a:srgbClr val="C00000"/>
                </a:solidFill>
              </a:rPr>
              <a:t>Urgent need for 3GPP NTN-IoT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318720-C85F-4369-8596-1A067EF7A20D}"/>
              </a:ext>
            </a:extLst>
          </p:cNvPr>
          <p:cNvSpPr txBox="1"/>
          <p:nvPr/>
        </p:nvSpPr>
        <p:spPr>
          <a:xfrm>
            <a:off x="9135036" y="301270"/>
            <a:ext cx="2124636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RP-210440</a:t>
            </a:r>
          </a:p>
          <a:p>
            <a:r>
              <a:rPr lang="en-US" sz="1400" b="1" dirty="0"/>
              <a:t>Agenda Item: 10.6.1</a:t>
            </a:r>
          </a:p>
          <a:p>
            <a:r>
              <a:rPr lang="en-US" sz="1400" b="1" dirty="0"/>
              <a:t>Type: Discussion</a:t>
            </a:r>
          </a:p>
          <a:p>
            <a:r>
              <a:rPr lang="en-US" sz="1400" b="1" dirty="0"/>
              <a:t>Document for: Decision</a:t>
            </a:r>
          </a:p>
          <a:p>
            <a:endParaRPr lang="en-US" sz="2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49A4101-2CD6-4199-8D53-1D872B1B25E3}"/>
              </a:ext>
            </a:extLst>
          </p:cNvPr>
          <p:cNvSpPr txBox="1"/>
          <p:nvPr/>
        </p:nvSpPr>
        <p:spPr>
          <a:xfrm>
            <a:off x="1483659" y="5458541"/>
            <a:ext cx="9610166" cy="646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dirty="0"/>
              <a:t>Source: Hughes/EchoStar, ESA, Eutelsat, Inmarsat, Intelsat, Ligado, Sateliot, Kepler, Thales, Gatehouse, Novamint, Avanti, Hispasat, TNO, KT Corp, KT Sat, Reliance Jo </a:t>
            </a:r>
            <a:endParaRPr lang="en-US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1F43FB-1C6C-42AB-838F-9034790F80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1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AE1B338-72BE-45B2-B1DB-71E45ED0FD32}"/>
              </a:ext>
            </a:extLst>
          </p:cNvPr>
          <p:cNvSpPr txBox="1"/>
          <p:nvPr/>
        </p:nvSpPr>
        <p:spPr>
          <a:xfrm>
            <a:off x="403412" y="301270"/>
            <a:ext cx="27163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3GPP TSG RAN 91-e</a:t>
            </a:r>
          </a:p>
          <a:p>
            <a:r>
              <a:rPr lang="en-US" sz="1400" dirty="0"/>
              <a:t> March 22-26, 2021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1189553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5FF411-12B9-4277-A311-2D0B969322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399" y="-143435"/>
            <a:ext cx="11470341" cy="132556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Urgent Market Need for 3GPP NTN IoT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F182BA-51F2-41CF-A1ED-55D7C8901B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8260" y="1075918"/>
            <a:ext cx="11658601" cy="5988269"/>
          </a:xfrm>
        </p:spPr>
        <p:txBody>
          <a:bodyPr>
            <a:noAutofit/>
          </a:bodyPr>
          <a:lstStyle/>
          <a:p>
            <a:pPr marL="690563" indent="-349250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Font typeface="Calibri" panose="020F0502020204030204" pitchFamily="34" charset="0"/>
              <a:buChar char="•"/>
            </a:pPr>
            <a:r>
              <a:rPr lang="en-GB" sz="2400" dirty="0"/>
              <a:t>Non-3GPP IoT technologies serving terrestrial and satellite markets being deployed right now  </a:t>
            </a:r>
          </a:p>
          <a:p>
            <a:pPr marL="690563" indent="-349250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Font typeface="Calibri" panose="020F0502020204030204" pitchFamily="34" charset="0"/>
              <a:buChar char="•"/>
            </a:pPr>
            <a:r>
              <a:rPr lang="en-US" sz="2400" dirty="0"/>
              <a:t>Existing and new satellites being deployed will not integrate with 3GPP IoT Standard unless 3GPP delivers on time</a:t>
            </a:r>
          </a:p>
          <a:p>
            <a:pPr marL="690563" indent="-349250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Font typeface="Calibri" panose="020F0502020204030204" pitchFamily="34" charset="0"/>
              <a:buChar char="•"/>
            </a:pPr>
            <a:r>
              <a:rPr lang="en-US" sz="2400" dirty="0"/>
              <a:t>Window of opportunity closing for newly deployed satellites to be integrated with 3GPP solutions</a:t>
            </a:r>
          </a:p>
          <a:p>
            <a:pPr marL="690563" indent="-349250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Font typeface="Calibri" panose="020F0502020204030204" pitchFamily="34" charset="0"/>
              <a:buChar char="•"/>
            </a:pPr>
            <a:r>
              <a:rPr lang="en-US" sz="2400" dirty="0"/>
              <a:t>Release 17 is already well behind its original timeline</a:t>
            </a:r>
          </a:p>
          <a:p>
            <a:pPr marL="690563" indent="-349250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Font typeface="Calibri" panose="020F0502020204030204" pitchFamily="34" charset="0"/>
              <a:buChar char="•"/>
            </a:pPr>
            <a:r>
              <a:rPr lang="en-US" sz="2400" dirty="0"/>
              <a:t>Cannot wait until 2024 to have a 3GPP NTN-IoT solution that complements existing 3GPP CIoT solutions</a:t>
            </a:r>
          </a:p>
          <a:p>
            <a:pPr marL="1030288" lvl="1" indent="-339725">
              <a:lnSpc>
                <a:spcPts val="2100"/>
              </a:lnSpc>
              <a:spcBef>
                <a:spcPts val="0"/>
              </a:spcBef>
              <a:spcAft>
                <a:spcPts val="600"/>
              </a:spcAft>
              <a:buFont typeface="Calibri" panose="020F0502020204030204" pitchFamily="34" charset="0"/>
              <a:buChar char="―"/>
              <a:tabLst>
                <a:tab pos="627063" algn="l"/>
              </a:tabLst>
            </a:pPr>
            <a:r>
              <a:rPr lang="en-US" sz="2000" dirty="0"/>
              <a:t>Fully leverage standards-based economies of scale</a:t>
            </a:r>
          </a:p>
          <a:p>
            <a:pPr marL="1030288" lvl="1" indent="-339725">
              <a:lnSpc>
                <a:spcPts val="2100"/>
              </a:lnSpc>
              <a:spcBef>
                <a:spcPts val="0"/>
              </a:spcBef>
              <a:spcAft>
                <a:spcPts val="600"/>
              </a:spcAft>
              <a:buFont typeface="Calibri" panose="020F0502020204030204" pitchFamily="34" charset="0"/>
              <a:buChar char="―"/>
              <a:tabLst>
                <a:tab pos="627063" algn="l"/>
              </a:tabLst>
            </a:pPr>
            <a:r>
              <a:rPr lang="en-US" sz="2000" dirty="0"/>
              <a:t>Mutual benefit to cellular and satellite ecosystems</a:t>
            </a:r>
          </a:p>
          <a:p>
            <a:pPr marL="1030288" lvl="1" indent="-339725">
              <a:lnSpc>
                <a:spcPts val="2100"/>
              </a:lnSpc>
              <a:spcBef>
                <a:spcPts val="0"/>
              </a:spcBef>
              <a:spcAft>
                <a:spcPts val="600"/>
              </a:spcAft>
              <a:buFont typeface="Calibri" panose="020F0502020204030204" pitchFamily="34" charset="0"/>
              <a:buChar char="―"/>
              <a:tabLst>
                <a:tab pos="627063" algn="l"/>
              </a:tabLst>
            </a:pPr>
            <a:r>
              <a:rPr lang="en-US" sz="2000" dirty="0"/>
              <a:t>Meet demand for IoT applications with global coverage</a:t>
            </a:r>
          </a:p>
          <a:p>
            <a:pPr marL="690563" indent="-34925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ct val="123000"/>
              <a:tabLst>
                <a:tab pos="627063" algn="l"/>
              </a:tabLst>
            </a:pPr>
            <a:r>
              <a:rPr lang="en-GB" sz="2400" dirty="0"/>
              <a:t>The priority is to get a working solution for NTN-IoT, optimizations can be de-prioritized</a:t>
            </a:r>
          </a:p>
          <a:p>
            <a:pPr marL="573088" indent="-339725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Calibri" panose="020F0502020204030204" pitchFamily="34" charset="0"/>
              <a:buChar char="―"/>
              <a:tabLst>
                <a:tab pos="627063" algn="l"/>
              </a:tabLst>
            </a:pPr>
            <a:endParaRPr lang="en-US" sz="2200" dirty="0"/>
          </a:p>
          <a:p>
            <a:pPr marL="0" indent="-22383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sz="600" dirty="0"/>
          </a:p>
          <a:p>
            <a:endParaRPr lang="en-US" sz="600" dirty="0"/>
          </a:p>
          <a:p>
            <a:endParaRPr lang="en-US" sz="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055983-C0D9-41D8-82DB-B895AF4B8A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14621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EE8670-AF38-4683-B2B9-265645404C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2043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Proposed 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EB0902-5BB8-4DAF-BD53-813284660E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2342" y="1457606"/>
            <a:ext cx="10515600" cy="4351338"/>
          </a:xfrm>
        </p:spPr>
        <p:txBody>
          <a:bodyPr>
            <a:noAutofit/>
          </a:bodyPr>
          <a:lstStyle/>
          <a:p>
            <a:pPr marL="0" indent="0">
              <a:lnSpc>
                <a:spcPts val="3700"/>
              </a:lnSpc>
              <a:spcAft>
                <a:spcPts val="1200"/>
              </a:spcAft>
              <a:buNone/>
            </a:pPr>
            <a:r>
              <a:rPr lang="en-US" dirty="0"/>
              <a:t>RAN to encourage RAN1/RAN2 to expedite</a:t>
            </a:r>
            <a:r>
              <a:rPr lang="en-US" baseline="30000" dirty="0"/>
              <a:t>(1)</a:t>
            </a:r>
            <a:r>
              <a:rPr lang="en-US" dirty="0"/>
              <a:t> the progress of the study in 2021/Q2 in accordance with the previous slide on Urgent Market Need for 3GPP NTN-IoT standard</a:t>
            </a:r>
          </a:p>
          <a:p>
            <a:pPr marL="0" indent="0">
              <a:lnSpc>
                <a:spcPts val="3700"/>
              </a:lnSpc>
              <a:spcAft>
                <a:spcPts val="1200"/>
              </a:spcAft>
              <a:buNone/>
            </a:pPr>
            <a:endParaRPr lang="en-US" dirty="0"/>
          </a:p>
          <a:p>
            <a:pPr marL="0" indent="0">
              <a:lnSpc>
                <a:spcPts val="3700"/>
              </a:lnSpc>
              <a:spcAft>
                <a:spcPts val="1200"/>
              </a:spcAft>
              <a:buNone/>
            </a:pPr>
            <a:endParaRPr lang="en-US" dirty="0"/>
          </a:p>
          <a:p>
            <a:pPr marL="0" indent="0">
              <a:lnSpc>
                <a:spcPts val="3700"/>
              </a:lnSpc>
              <a:spcAft>
                <a:spcPts val="1200"/>
              </a:spcAft>
              <a:buNone/>
            </a:pPr>
            <a:r>
              <a:rPr lang="en-US" sz="2000" dirty="0">
                <a:solidFill>
                  <a:srgbClr val="0070C0"/>
                </a:solidFill>
              </a:rPr>
              <a:t>(1) within the existing allotted per-meeting TU budget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AFA445-0DC5-4271-928D-2EE0645F56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36753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1AAAE378598EF42867F3CA9E172EBE7" ma:contentTypeVersion="7" ma:contentTypeDescription="Create a new document." ma:contentTypeScope="" ma:versionID="20b13a82a13dfb849fdeed49126978cc">
  <xsd:schema xmlns:xsd="http://www.w3.org/2001/XMLSchema" xmlns:xs="http://www.w3.org/2001/XMLSchema" xmlns:p="http://schemas.microsoft.com/office/2006/metadata/properties" xmlns:ns3="91a28437-7d3a-4406-b441-a186b0a3fae6" xmlns:ns4="74dd3bb7-dd62-447b-a1e0-1bd6a8025f6b" targetNamespace="http://schemas.microsoft.com/office/2006/metadata/properties" ma:root="true" ma:fieldsID="a0c707b332da950bdfdfaaac1cac1920" ns3:_="" ns4:_="">
    <xsd:import namespace="91a28437-7d3a-4406-b441-a186b0a3fae6"/>
    <xsd:import namespace="74dd3bb7-dd62-447b-a1e0-1bd6a8025f6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1a28437-7d3a-4406-b441-a186b0a3fae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dd3bb7-dd62-447b-a1e0-1bd6a8025f6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9C73EF-8BB1-43D1-94BF-02E6180EC6B6}">
  <ds:schemaRefs>
    <ds:schemaRef ds:uri="http://schemas.microsoft.com/office/2006/metadata/properties"/>
    <ds:schemaRef ds:uri="74dd3bb7-dd62-447b-a1e0-1bd6a8025f6b"/>
    <ds:schemaRef ds:uri="91a28437-7d3a-4406-b441-a186b0a3fae6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E6920E0F-45DC-4AF1-BBBC-56585FF4022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E3685C8-0E2B-4CAB-B9A8-FDBD8579D6D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1a28437-7d3a-4406-b441-a186b0a3fae6"/>
    <ds:schemaRef ds:uri="74dd3bb7-dd62-447b-a1e0-1bd6a8025f6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4845</TotalTime>
  <Words>226</Words>
  <Application>Microsoft Office PowerPoint</Application>
  <PresentationFormat>Widescreen</PresentationFormat>
  <Paragraphs>28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NTN-IoT Proposed WF Urgent need for 3GPP NTN-IoT</vt:lpstr>
      <vt:lpstr>Urgent Market Need for 3GPP NTN IoT</vt:lpstr>
      <vt:lpstr>Proposed 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NTN-IoT Proposed WF</dc:title>
  <dc:creator>Jaffar, Munira</dc:creator>
  <cp:lastModifiedBy>Jaffar, Munira</cp:lastModifiedBy>
  <cp:revision>40</cp:revision>
  <dcterms:created xsi:type="dcterms:W3CDTF">2021-02-25T22:38:59Z</dcterms:created>
  <dcterms:modified xsi:type="dcterms:W3CDTF">2021-03-15T21:09:58Z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0x01010091AAAE378598EF42867F3CA9E172EBE7</vt:lpwstr>
  </property>
</Properties>
</file>