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5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5BF9166-D040-4D84-920F-8E58A39C67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AB155E-0A8F-4F90-88C0-B352B8C62E2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5BD32-485C-4C81-AE1E-8EDF9C323981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BB9D65-4AA4-483B-9ECD-1BC173F7DD9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E768FD-742F-4AA2-9E4B-FE646B1BA70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601C1A-E810-4942-9DD2-D625CB8389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51359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altLang="zh-CN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81EF-C809-44CA-8C6A-D05C4D622320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16076" y="6459784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4B729-FA29-4CD7-8926-F6F5ED6514AD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Milogo.png">
            <a:extLst>
              <a:ext uri="{FF2B5EF4-FFF2-40B4-BE49-F238E27FC236}">
                <a16:creationId xmlns:a16="http://schemas.microsoft.com/office/drawing/2014/main" id="{737A875B-8AF6-42AF-9522-FB1498F4A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3178" y="133840"/>
            <a:ext cx="649258" cy="64925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4975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81EF-C809-44CA-8C6A-D05C4D622320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4B729-FA29-4CD7-8926-F6F5ED651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6440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81EF-C809-44CA-8C6A-D05C4D622320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4B729-FA29-4CD7-8926-F6F5ED6514AD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9"/>
          <p:cNvCxnSpPr/>
          <p:nvPr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112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81EF-C809-44CA-8C6A-D05C4D622320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4B729-FA29-4CD7-8926-F6F5ED6514AD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004763" y="6451666"/>
            <a:ext cx="6096000" cy="42319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050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050" cap="all">
                <a:solidFill>
                  <a:prstClr val="black"/>
                </a:solidFill>
              </a:rPr>
              <a:t>- </a:t>
            </a:r>
            <a:r>
              <a:rPr lang="zh-CN" altLang="en-US" sz="1050" cap="all">
                <a:solidFill>
                  <a:prstClr val="black"/>
                </a:solidFill>
              </a:rPr>
              <a:t>标准与新技术部</a:t>
            </a:r>
            <a:endParaRPr lang="en-US" altLang="zh-CN" sz="1050" cap="all">
              <a:solidFill>
                <a:prstClr val="black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2020,  all rights reserved</a:t>
            </a:r>
            <a:endParaRPr kumimoji="0" lang="zh-CN" altLang="en-US" sz="1100" b="0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2897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81EF-C809-44CA-8C6A-D05C4D622320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4B729-FA29-4CD7-8926-F6F5ED6514AD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911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81EF-C809-44CA-8C6A-D05C4D622320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4B729-FA29-4CD7-8926-F6F5ED6514AD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572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81EF-C809-44CA-8C6A-D05C4D622320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4B729-FA29-4CD7-8926-F6F5ED651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0711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81EF-C809-44CA-8C6A-D05C4D622320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4B729-FA29-4CD7-8926-F6F5ED651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96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3D081EF-C809-44CA-8C6A-D05C4D622320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04B729-FA29-4CD7-8926-F6F5ED651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1334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81EF-C809-44CA-8C6A-D05C4D622320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4B729-FA29-4CD7-8926-F6F5ED651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8078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3D081EF-C809-44CA-8C6A-D05C4D622320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304B729-FA29-4CD7-8926-F6F5ED6514AD}" type="slidenum">
              <a:rPr lang="en-GB" smtClean="0"/>
              <a:t>‹#›</a:t>
            </a:fld>
            <a:endParaRPr lang="en-GB"/>
          </a:p>
        </p:txBody>
      </p:sp>
      <p:sp>
        <p:nvSpPr>
          <p:cNvPr id="17" name="矩形 16"/>
          <p:cNvSpPr/>
          <p:nvPr/>
        </p:nvSpPr>
        <p:spPr>
          <a:xfrm>
            <a:off x="3004763" y="6451666"/>
            <a:ext cx="6096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100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cap="all" dirty="0">
                <a:solidFill>
                  <a:prstClr val="black"/>
                </a:solidFill>
              </a:rPr>
              <a:t>- </a:t>
            </a:r>
            <a:r>
              <a:rPr lang="zh-CN" altLang="en-US" sz="1100" cap="all" dirty="0">
                <a:solidFill>
                  <a:prstClr val="black"/>
                </a:solidFill>
              </a:rPr>
              <a:t>标准与新技术部</a:t>
            </a:r>
            <a:endParaRPr lang="en-US" altLang="zh-CN" sz="1100" cap="all" dirty="0">
              <a:solidFill>
                <a:prstClr val="black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2020,  all rights reserved</a:t>
            </a:r>
            <a:endParaRPr kumimoji="0" lang="zh-CN" altLang="en-US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Milogo.png">
            <a:extLst>
              <a:ext uri="{FF2B5EF4-FFF2-40B4-BE49-F238E27FC236}">
                <a16:creationId xmlns:a16="http://schemas.microsoft.com/office/drawing/2014/main" id="{737A875B-8AF6-42AF-9522-FB1498F4ABC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323178" y="133840"/>
            <a:ext cx="649258" cy="64925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09052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0DAC1-3614-4234-AE02-0C771808EB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dirty="0"/>
              <a:t>Motivation for REL-17 WID on </a:t>
            </a:r>
            <a:br>
              <a:rPr lang="en-GB" dirty="0"/>
            </a:br>
            <a:r>
              <a:rPr lang="en-GB" dirty="0"/>
              <a:t>L2 Relay Architecture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D20E14-335D-47BA-9440-127519E121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7478" y="3682357"/>
            <a:ext cx="7404847" cy="1570498"/>
          </a:xfrm>
        </p:spPr>
        <p:txBody>
          <a:bodyPr/>
          <a:lstStyle/>
          <a:p>
            <a:r>
              <a:rPr lang="en-GB" dirty="0"/>
              <a:t>Xiaomi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71E48B-23FC-4631-9A04-69C68635AC72}"/>
              </a:ext>
            </a:extLst>
          </p:cNvPr>
          <p:cNvSpPr txBox="1"/>
          <p:nvPr/>
        </p:nvSpPr>
        <p:spPr>
          <a:xfrm>
            <a:off x="478172" y="302004"/>
            <a:ext cx="20888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RP-210431</a:t>
            </a:r>
          </a:p>
        </p:txBody>
      </p:sp>
    </p:spTree>
    <p:extLst>
      <p:ext uri="{BB962C8B-B14F-4D97-AF65-F5344CB8AC3E}">
        <p14:creationId xmlns:p14="http://schemas.microsoft.com/office/powerpoint/2010/main" val="144097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D4F8C8-FF58-4156-B5A3-0AD991890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Motivation for Relay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B24312-A253-4FAD-BF47-4F8FC85C2D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/>
              <a:t>Objectives</a:t>
            </a:r>
          </a:p>
          <a:p>
            <a:r>
              <a:rPr lang="en-GB" dirty="0" err="1"/>
              <a:t>Sidelink</a:t>
            </a:r>
            <a:r>
              <a:rPr lang="en-GB" dirty="0"/>
              <a:t> and Network Coverage enhancement </a:t>
            </a:r>
          </a:p>
          <a:p>
            <a:pPr lvl="1"/>
            <a:r>
              <a:rPr lang="en-GB" dirty="0"/>
              <a:t>including out of coverage, indoor and enterprise environments</a:t>
            </a:r>
          </a:p>
          <a:p>
            <a:r>
              <a:rPr lang="en-GB" dirty="0"/>
              <a:t>UE power efficiency improvements</a:t>
            </a:r>
          </a:p>
          <a:p>
            <a:pPr lvl="1"/>
            <a:r>
              <a:rPr lang="en-GB" dirty="0"/>
              <a:t>Remote UE Tx power reduction, reduced cell search, improved local device interaction </a:t>
            </a:r>
          </a:p>
          <a:p>
            <a:pPr marL="0" indent="0">
              <a:buNone/>
            </a:pPr>
            <a:r>
              <a:rPr lang="en-GB" dirty="0"/>
              <a:t>Justifications</a:t>
            </a:r>
          </a:p>
          <a:p>
            <a:r>
              <a:rPr lang="en-GB" dirty="0"/>
              <a:t>More local device interactions</a:t>
            </a:r>
          </a:p>
          <a:p>
            <a:pPr lvl="1"/>
            <a:r>
              <a:rPr lang="en-GB" dirty="0"/>
              <a:t>Optimal service continuity during mobility, high reliability and minimal latency impacts</a:t>
            </a:r>
          </a:p>
          <a:p>
            <a:r>
              <a:rPr lang="en-GB" dirty="0"/>
              <a:t>Provide Remote UE coverage enhancement, </a:t>
            </a:r>
          </a:p>
          <a:p>
            <a:pPr lvl="1"/>
            <a:r>
              <a:rPr lang="en-GB" dirty="0"/>
              <a:t>Home IoT, local device clusters, end user </a:t>
            </a:r>
            <a:r>
              <a:rPr lang="en-GB" dirty="0" err="1"/>
              <a:t>QoE</a:t>
            </a:r>
            <a:r>
              <a:rPr lang="en-GB" dirty="0"/>
              <a:t> with optimal power budget during relay deployment</a:t>
            </a:r>
          </a:p>
          <a:p>
            <a:pPr lvl="1"/>
            <a:r>
              <a:rPr lang="en-GB" dirty="0"/>
              <a:t>Relay UEs require minimal additional investment from MNO </a:t>
            </a:r>
          </a:p>
          <a:p>
            <a:pPr lvl="2">
              <a:buSzPct val="150000"/>
              <a:buFont typeface="Arial" panose="020B0604020202020204" pitchFamily="34" charset="0"/>
              <a:buChar char="•"/>
            </a:pPr>
            <a:r>
              <a:rPr lang="en-GB" dirty="0"/>
              <a:t>Relay UE may be owned by end users or commercial enterprises, authorized by networks</a:t>
            </a:r>
          </a:p>
          <a:p>
            <a:r>
              <a:rPr lang="en-GB" dirty="0"/>
              <a:t>Relay seen as enabler or major component for real world feature deployments </a:t>
            </a:r>
          </a:p>
        </p:txBody>
      </p:sp>
    </p:spTree>
    <p:extLst>
      <p:ext uri="{BB962C8B-B14F-4D97-AF65-F5344CB8AC3E}">
        <p14:creationId xmlns:p14="http://schemas.microsoft.com/office/powerpoint/2010/main" val="2471741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D7C39-5B79-4926-98B5-6491E7521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Relay Architecture for REL-17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61CD5-AAE3-42CB-A669-E1B2A17A10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L2 Relay preferred </a:t>
            </a:r>
          </a:p>
          <a:p>
            <a:r>
              <a:rPr lang="en-GB" dirty="0"/>
              <a:t>End user identifiable by peer </a:t>
            </a:r>
          </a:p>
          <a:p>
            <a:pPr lvl="1"/>
            <a:r>
              <a:rPr lang="en-GB" dirty="0"/>
              <a:t>individual bearers addressable and adoption of 3GPP Security throughout</a:t>
            </a:r>
          </a:p>
          <a:p>
            <a:r>
              <a:rPr lang="en-US" dirty="0"/>
              <a:t>Both UE-to-network and UE-to-UE relaying configurations are in scope</a:t>
            </a:r>
            <a:endParaRPr lang="en-GB" dirty="0"/>
          </a:p>
          <a:p>
            <a:r>
              <a:rPr lang="en-GB" dirty="0"/>
              <a:t>Verified as viable solution to both configurations in conclusion of study item </a:t>
            </a:r>
          </a:p>
          <a:p>
            <a:r>
              <a:rPr lang="en-GB" dirty="0"/>
              <a:t>Access Stratum control and integration with higher layers to maximise RAN deployment, </a:t>
            </a:r>
          </a:p>
          <a:p>
            <a:pPr lvl="1"/>
            <a:r>
              <a:rPr lang="en-GB" dirty="0"/>
              <a:t>minimising latency, reliable security (integrity and encryption) and optimum service continuity and all directly related to each hop of deployed relay configuration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5866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3DE493-327B-414A-9C42-A0F860081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Additional Observations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41AA3F-D0AF-4CBB-99B4-5D6F4AF0F1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0000" indent="-360000"/>
            <a:r>
              <a:rPr lang="en-GB" dirty="0"/>
              <a:t>Wide range of use cases and verticals expected to adopt </a:t>
            </a:r>
            <a:r>
              <a:rPr lang="en-GB" dirty="0" err="1"/>
              <a:t>Sidelink</a:t>
            </a:r>
            <a:r>
              <a:rPr lang="en-GB" dirty="0"/>
              <a:t> Relays to enhance coverage and improve Remote UE power efficiencies, e.g. V2X, PS, </a:t>
            </a:r>
            <a:r>
              <a:rPr lang="en-GB" dirty="0" err="1"/>
              <a:t>IIoT</a:t>
            </a:r>
            <a:r>
              <a:rPr lang="en-GB" dirty="0"/>
              <a:t>, NCIS, </a:t>
            </a:r>
            <a:r>
              <a:rPr lang="en-GB" dirty="0" err="1"/>
              <a:t>eCAV</a:t>
            </a:r>
            <a:r>
              <a:rPr lang="en-GB" dirty="0"/>
              <a:t>, ATRAC, REFEC </a:t>
            </a:r>
          </a:p>
          <a:p>
            <a:pPr marL="360000" indent="-360000"/>
            <a:r>
              <a:rPr lang="en-GB" dirty="0"/>
              <a:t>Single Relay architecture solution</a:t>
            </a:r>
          </a:p>
          <a:p>
            <a:pPr marL="540000" lvl="1" indent="-288000"/>
            <a:r>
              <a:rPr lang="en-GB" dirty="0"/>
              <a:t>Avoids market fragmentation</a:t>
            </a:r>
          </a:p>
          <a:p>
            <a:pPr marL="540000" lvl="1" indent="-288000"/>
            <a:r>
              <a:rPr lang="en-GB" dirty="0"/>
              <a:t>Supports a clear path/ choice for market adoption </a:t>
            </a:r>
          </a:p>
          <a:p>
            <a:pPr marL="648000" lvl="2" indent="-288000"/>
            <a:r>
              <a:rPr lang="en-GB" dirty="0"/>
              <a:t>reduces implementation of redundant optionality</a:t>
            </a:r>
          </a:p>
          <a:p>
            <a:pPr marL="540000" lvl="1" indent="-288000"/>
            <a:r>
              <a:rPr lang="en-GB" dirty="0"/>
              <a:t>Minimises time to adoption</a:t>
            </a:r>
          </a:p>
        </p:txBody>
      </p:sp>
    </p:spTree>
    <p:extLst>
      <p:ext uri="{BB962C8B-B14F-4D97-AF65-F5344CB8AC3E}">
        <p14:creationId xmlns:p14="http://schemas.microsoft.com/office/powerpoint/2010/main" val="1416207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FCCF38-5A73-404C-8DC6-57E7AECDE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 for RAN#91e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AF039F-45F3-4DEA-A637-45B1C8307F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32000" indent="-432000"/>
            <a:r>
              <a:rPr lang="en-GB" sz="2800" dirty="0"/>
              <a:t>Approve </a:t>
            </a:r>
            <a:r>
              <a:rPr lang="en-GB" sz="2800" dirty="0" err="1"/>
              <a:t>Sidelink</a:t>
            </a:r>
            <a:r>
              <a:rPr lang="en-GB" sz="2800" dirty="0"/>
              <a:t> Relay work item for single Relay architecture for REL-17</a:t>
            </a:r>
          </a:p>
          <a:p>
            <a:pPr marL="432000" indent="-432000"/>
            <a:r>
              <a:rPr lang="en-GB" sz="2800" dirty="0"/>
              <a:t>Adopt L2 Relay Architecture as NR </a:t>
            </a:r>
            <a:r>
              <a:rPr lang="en-GB" sz="2800" dirty="0" err="1"/>
              <a:t>Sidelink</a:t>
            </a:r>
            <a:r>
              <a:rPr lang="en-GB" sz="2800" dirty="0"/>
              <a:t> Relay architecture for U2N and U2U Relay Configurations</a:t>
            </a:r>
          </a:p>
          <a:p>
            <a:pPr marL="432000" indent="-432000"/>
            <a:r>
              <a:rPr lang="en-GB" sz="2800" dirty="0"/>
              <a:t>Support proposal in WID RP-210649</a:t>
            </a:r>
          </a:p>
          <a:p>
            <a:pPr marL="432000" indent="-432000"/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798204572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XiaomiTemplate-RAN1#104e_XR_Progress" id="{036CAF2F-A3A1-419E-BE6C-C1ED42522988}" vid="{9054F8E2-623D-4C8C-A50B-7A74E9A4D8F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XiaomiTemplate-RAN1#104e_XR_Progress</Template>
  <TotalTime>0</TotalTime>
  <Words>305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宋体</vt:lpstr>
      <vt:lpstr>Arial</vt:lpstr>
      <vt:lpstr>Arial Unicode MS</vt:lpstr>
      <vt:lpstr>Calibri</vt:lpstr>
      <vt:lpstr>Calibri Light</vt:lpstr>
      <vt:lpstr>Wingdings</vt:lpstr>
      <vt:lpstr>回顾</vt:lpstr>
      <vt:lpstr>Motivation for REL-17 WID on  L2 Relay Architecture</vt:lpstr>
      <vt:lpstr>Motivation for Relay Support</vt:lpstr>
      <vt:lpstr>Relay Architecture for REL-17</vt:lpstr>
      <vt:lpstr>Additional Observations</vt:lpstr>
      <vt:lpstr>Proposal for RAN#91e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Xiaomi-Gordon</dc:creator>
  <cp:lastModifiedBy>Xiaomi-Gordon</cp:lastModifiedBy>
  <cp:revision>27</cp:revision>
  <dcterms:created xsi:type="dcterms:W3CDTF">2021-03-03T15:23:30Z</dcterms:created>
  <dcterms:modified xsi:type="dcterms:W3CDTF">2021-03-15T08:43:05Z</dcterms:modified>
</cp:coreProperties>
</file>