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Default Extension="vsdx" ContentType="application/vnd.ms-visio.drawing"/>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60" r:id="rId2"/>
    <p:sldId id="261" r:id="rId3"/>
    <p:sldId id="262" r:id="rId4"/>
    <p:sldId id="263" r:id="rId5"/>
    <p:sldId id="267" r:id="rId6"/>
    <p:sldId id="265" r:id="rId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2314" autoAdjust="0"/>
  </p:normalViewPr>
  <p:slideViewPr>
    <p:cSldViewPr snapToGrid="0" snapToObjects="1">
      <p:cViewPr varScale="1">
        <p:scale>
          <a:sx n="33" d="100"/>
          <a:sy n="33" d="100"/>
        </p:scale>
        <p:origin x="-269" y="-72"/>
      </p:cViewPr>
      <p:guideLst>
        <p:guide orient="horz" pos="432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6</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1219200" y="12712704"/>
            <a:ext cx="5689600" cy="730251"/>
          </a:xfrm>
          <a:prstGeom prst="rect">
            <a:avLst/>
          </a:prstGeom>
        </p:spPr>
        <p:txBody>
          <a:bodyPr lIns="243834" tIns="121917" rIns="243834" bIns="121917"/>
          <a:lstStyle/>
          <a:p>
            <a:fld id="{E8A7000C-6D95-8640-8ED6-0507A470331A}" type="datetime1">
              <a:rPr kumimoji="1" lang="zh-CN" altLang="en-US" smtClean="0"/>
              <a:pPr/>
              <a:t>2021-03-15</a:t>
            </a:fld>
            <a:endParaRPr kumimoji="1" lang="zh-CN" altLang="en-US"/>
          </a:p>
        </p:txBody>
      </p:sp>
      <p:sp>
        <p:nvSpPr>
          <p:cNvPr id="5" name="页脚占位符 4"/>
          <p:cNvSpPr>
            <a:spLocks noGrp="1"/>
          </p:cNvSpPr>
          <p:nvPr>
            <p:ph type="ftr" sz="quarter" idx="11"/>
          </p:nvPr>
        </p:nvSpPr>
        <p:spPr>
          <a:xfrm>
            <a:off x="8331200" y="12712704"/>
            <a:ext cx="7721600" cy="730251"/>
          </a:xfrm>
          <a:prstGeom prst="rect">
            <a:avLst/>
          </a:prstGeom>
        </p:spPr>
        <p:txBody>
          <a:bodyPr lIns="243834" tIns="121917" rIns="243834" bIns="121917"/>
          <a:lstStyle/>
          <a:p>
            <a:endParaRPr kumimoji="1" lang="zh-CN" altLang="en-US"/>
          </a:p>
        </p:txBody>
      </p:sp>
      <p:sp>
        <p:nvSpPr>
          <p:cNvPr id="6" name="幻灯片编号占位符 5"/>
          <p:cNvSpPr>
            <a:spLocks noGrp="1"/>
          </p:cNvSpPr>
          <p:nvPr>
            <p:ph type="sldNum" sz="quarter" idx="12"/>
          </p:nvPr>
        </p:nvSpPr>
        <p:spPr>
          <a:xfrm>
            <a:off x="11940390" y="13066276"/>
            <a:ext cx="490520" cy="471924"/>
          </a:xfrm>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5" name="Title Text"/>
          <p:cNvSpPr txBox="1">
            <a:spLocks noGrp="1"/>
          </p:cNvSpPr>
          <p:nvPr>
            <p:ph type="title"/>
          </p:nvPr>
        </p:nvSpPr>
        <p:spPr>
          <a:prstGeom prst="rect">
            <a:avLst/>
          </a:prstGeom>
        </p:spPr>
        <p:txBody>
          <a:bodyPr/>
          <a:lstStyle/>
          <a:p>
            <a:r>
              <a:t>Title Text</a:t>
            </a:r>
          </a:p>
        </p:txBody>
      </p:sp>
      <p:sp>
        <p:nvSpPr>
          <p:cNvPr id="66" name="Body Level One…"/>
          <p:cNvSpPr txBox="1">
            <a:spLocks noGrp="1"/>
          </p:cNvSpPr>
          <p:nvPr>
            <p:ph type="body" idx="1"/>
          </p:nvPr>
        </p:nvSpPr>
        <p:spPr>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5"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6"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7"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8"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Visio___11111111111111111111111111111111111.vsdx"/></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559662" y="277973"/>
            <a:ext cx="22872685" cy="8171462"/>
          </a:xfrm>
          <a:prstGeom prst="rect">
            <a:avLst/>
          </a:prstGeom>
          <a:noFill/>
          <a:ln w="9525">
            <a:noFill/>
            <a:miter lim="800000"/>
          </a:ln>
          <a:effectLst/>
        </p:spPr>
        <p:txBody>
          <a:bodyPr vert="horz" wrap="square" lIns="243834" tIns="121917" rIns="243834" bIns="121917" numCol="1" anchor="ctr" anchorCtr="0" compatLnSpc="1">
            <a:spAutoFit/>
          </a:bodyPr>
          <a:lstStyle/>
          <a:p>
            <a:pPr algn="l"/>
            <a:r>
              <a:rPr lang="en-GB" altLang="zh-CN" b="1" dirty="0" smtClean="0"/>
              <a:t>3GPP TSG RAN Meeting #91e	                                               </a:t>
            </a:r>
            <a:r>
              <a:rPr lang="en-GB" altLang="zh-CN" b="1" dirty="0" smtClean="0"/>
              <a:t>RP-210378</a:t>
            </a:r>
            <a:endParaRPr lang="zh-CN" altLang="zh-CN" dirty="0" smtClean="0"/>
          </a:p>
          <a:p>
            <a:pPr algn="l"/>
            <a:r>
              <a:rPr lang="en-GB" altLang="zh-CN" b="1" dirty="0" smtClean="0"/>
              <a:t>Electronic Meeting, March 16 - 26, 2021</a:t>
            </a:r>
            <a:endParaRPr lang="zh-CN" altLang="zh-CN" b="1"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4300" dirty="0" smtClean="0"/>
          </a:p>
          <a:p>
            <a:pPr defTabSz="2438339" eaLnBrk="0" fontAlgn="base">
              <a:spcBef>
                <a:spcPct val="0"/>
              </a:spcBef>
              <a:spcAft>
                <a:spcPct val="0"/>
              </a:spcAft>
            </a:pPr>
            <a:endParaRPr lang="zh-CN" altLang="zh-CN" sz="4300" dirty="0" smtClean="0"/>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algn="l" defTabSz="2438339" eaLnBrk="0" fontAlgn="base">
              <a:spcBef>
                <a:spcPct val="0"/>
              </a:spcBef>
              <a:spcAft>
                <a:spcPct val="0"/>
              </a:spcAft>
              <a:tabLst>
                <a:tab pos="16560386" algn="r"/>
                <a:tab pos="22558023" algn="r"/>
              </a:tabLst>
            </a:pPr>
            <a:endParaRPr lang="en-US" altLang="zh-CN" sz="4300" dirty="0" smtClean="0">
              <a:solidFill>
                <a:schemeClr val="tx1"/>
              </a:solidFill>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2029526" y="5852160"/>
            <a:ext cx="20354261" cy="6022848"/>
          </a:xfrm>
          <a:prstGeom prst="rect">
            <a:avLst/>
          </a:prstGeom>
          <a:ln>
            <a:miter lim="800000"/>
            <a:headEnd/>
            <a:tailEnd/>
          </a:ln>
        </p:spPr>
        <p:txBody>
          <a:bodyPr vert="horz" wrap="square" lIns="243834" tIns="121917" rIns="243834" bIns="121917" numCol="1" anchor="t" anchorCtr="0" compatLnSpc="1">
            <a:prstTxWarp prst="textNoShape">
              <a:avLst/>
            </a:prstTxWarp>
            <a:noAutofit/>
          </a:bodyPr>
          <a:lstStyle/>
          <a:p>
            <a:pPr algn="ctr">
              <a:spcBef>
                <a:spcPct val="0"/>
              </a:spcBef>
              <a:defRPr/>
            </a:pPr>
            <a:r>
              <a:rPr lang="en-US" altLang="zh-CN" sz="9600" b="1" dirty="0" smtClean="0">
                <a:latin typeface="+mj-lt"/>
                <a:ea typeface="Malgun Gothic" panose="020B0503020000020004" pitchFamily="34" charset="-127"/>
                <a:cs typeface="Arial" panose="020B0604020202020204" pitchFamily="34" charset="0"/>
              </a:rPr>
              <a:t>Motivation for new WI on air-to-ground network for NR</a:t>
            </a:r>
            <a:endParaRPr lang="en-US" altLang="zh-CN" sz="9600" b="1" dirty="0">
              <a:latin typeface="+mj-lt"/>
              <a:ea typeface="Malgun Gothic" panose="020B0503020000020004" pitchFamily="34" charset="-127"/>
              <a:cs typeface="Arial" panose="020B0604020202020204" pitchFamily="34" charset="0"/>
            </a:endParaRPr>
          </a:p>
          <a:p>
            <a:pPr algn="ctr">
              <a:spcBef>
                <a:spcPct val="0"/>
              </a:spcBef>
              <a:defRPr/>
            </a:pPr>
            <a:endParaRPr lang="en-US" altLang="zh-CN" sz="6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6400" b="1" dirty="0">
                <a:latin typeface="微软雅黑" pitchFamily="34" charset="-122"/>
                <a:ea typeface="微软雅黑" pitchFamily="34" charset="-122"/>
                <a:cs typeface="+mj-cs"/>
              </a:rPr>
              <a:t>CMCC</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3100" y="355600"/>
            <a:ext cx="23050500" cy="2326640"/>
          </a:xfrm>
        </p:spPr>
        <p:txBody>
          <a:bodyPr/>
          <a:lstStyle/>
          <a:p>
            <a:r>
              <a:rPr lang="en-US" altLang="zh-CN" dirty="0" smtClean="0">
                <a:latin typeface="+mj-lt"/>
              </a:rPr>
              <a:t>Background </a:t>
            </a:r>
            <a:endParaRPr kumimoji="1" lang="zh-CN" altLang="en-US" dirty="0">
              <a:latin typeface="+mj-lt"/>
            </a:endParaRPr>
          </a:p>
        </p:txBody>
      </p:sp>
      <p:sp>
        <p:nvSpPr>
          <p:cNvPr id="4" name="幻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2</a:t>
            </a:fld>
            <a:endParaRPr kumimoji="1" lang="zh-CN" altLang="en-US"/>
          </a:p>
        </p:txBody>
      </p:sp>
      <p:sp>
        <p:nvSpPr>
          <p:cNvPr id="8" name="内容占位符 2"/>
          <p:cNvSpPr txBox="1"/>
          <p:nvPr/>
        </p:nvSpPr>
        <p:spPr>
          <a:xfrm>
            <a:off x="511803" y="2435141"/>
            <a:ext cx="22352000" cy="4714448"/>
          </a:xfrm>
          <a:prstGeom prst="rect">
            <a:avLst/>
          </a:prstGeom>
        </p:spPr>
        <p:txBody>
          <a:bodyPr vert="horz" lIns="243834" tIns="121917" rIns="243834" bIns="121917" rtlCol="0">
            <a:noAutofit/>
          </a:bodyPr>
          <a:lstStyle/>
          <a:p>
            <a:pPr marL="914377" indent="-914377" algn="l">
              <a:lnSpc>
                <a:spcPct val="120000"/>
              </a:lnSpc>
              <a:spcBef>
                <a:spcPct val="20000"/>
              </a:spcBef>
              <a:buFont typeface="Arial" panose="020B0604020202020204"/>
              <a:buChar char="•"/>
              <a:defRPr/>
            </a:pPr>
            <a:r>
              <a:rPr lang="en-GB" altLang="zh-CN" sz="4400" dirty="0" smtClean="0"/>
              <a:t>Air-to-ground (ATG) network refers to in-flight connectivity technique, using ground-based cell towers that send signals up to an aircraft’s antenna(s) of onboard ATG terminal. As a plane travels into different sections of airspace, the onboard ATG terminal automatically connects to the cell with strongest received signal power, just as a mobile phone does on the ground</a:t>
            </a:r>
            <a:endParaRPr lang="zh-CN" altLang="zh-CN" sz="4400" dirty="0" smtClean="0"/>
          </a:p>
        </p:txBody>
      </p:sp>
      <p:graphicFrame>
        <p:nvGraphicFramePr>
          <p:cNvPr id="1026" name="Object 2"/>
          <p:cNvGraphicFramePr>
            <a:graphicFrameLocks noChangeAspect="1"/>
          </p:cNvGraphicFramePr>
          <p:nvPr/>
        </p:nvGraphicFramePr>
        <p:xfrm>
          <a:off x="1779880" y="7149591"/>
          <a:ext cx="8816624" cy="5670787"/>
        </p:xfrm>
        <a:graphic>
          <a:graphicData uri="http://schemas.openxmlformats.org/presentationml/2006/ole">
            <p:oleObj spid="_x0000_s1026" name="Visio" r:id="rId4" imgW="2705034" imgH="1745206" progId="">
              <p:embed/>
            </p:oleObj>
          </a:graphicData>
        </a:graphic>
      </p:graphicFrame>
      <p:sp>
        <p:nvSpPr>
          <p:cNvPr id="6" name="内容占位符 1">
            <a:extLst>
              <a:ext uri="{FF2B5EF4-FFF2-40B4-BE49-F238E27FC236}">
                <a16:creationId xmlns:a16="http://schemas.microsoft.com/office/drawing/2014/main" xmlns="" id="{F6F95DAA-C4D3-4591-A20C-94E4CD98D67F}"/>
              </a:ext>
            </a:extLst>
          </p:cNvPr>
          <p:cNvSpPr txBox="1">
            <a:spLocks/>
          </p:cNvSpPr>
          <p:nvPr/>
        </p:nvSpPr>
        <p:spPr>
          <a:xfrm>
            <a:off x="11580069" y="6758272"/>
            <a:ext cx="11371632" cy="5375825"/>
          </a:xfrm>
          <a:prstGeom prst="rect">
            <a:avLst/>
          </a:prstGeom>
        </p:spPr>
        <p:txBody>
          <a:bodyPr lIns="243834" tIns="121917" rIns="243834" bIns="121917">
            <a:spAutoFit/>
          </a:bodyPr>
          <a:lstStyle>
            <a:lvl1pPr marL="342900" indent="-342900" algn="l" defTabSz="685783" rtl="0" eaLnBrk="1" latinLnBrk="0" hangingPunct="1">
              <a:lnSpc>
                <a:spcPct val="100000"/>
              </a:lnSpc>
              <a:spcBef>
                <a:spcPts val="750"/>
              </a:spcBef>
              <a:buFont typeface="Arial" charset="0"/>
              <a:buChar char="•"/>
              <a:defRPr sz="2100" kern="1200">
                <a:solidFill>
                  <a:schemeClr val="tx1"/>
                </a:solidFill>
                <a:latin typeface="+mn-lt"/>
                <a:ea typeface="+mn-ea"/>
                <a:cs typeface="+mn-cs"/>
              </a:defRPr>
            </a:lvl1pPr>
            <a:lvl2pPr marL="628641" indent="-285750" algn="l" defTabSz="685783" rtl="0" eaLnBrk="1" latinLnBrk="0" hangingPunct="1">
              <a:lnSpc>
                <a:spcPct val="100000"/>
              </a:lnSpc>
              <a:spcBef>
                <a:spcPts val="375"/>
              </a:spcBef>
              <a:buFont typeface=".AppleSystemUIFont" charset="-120"/>
              <a:buChar char="-"/>
              <a:defRPr sz="1800" kern="1200">
                <a:solidFill>
                  <a:schemeClr val="tx1"/>
                </a:solidFill>
                <a:latin typeface="+mn-lt"/>
                <a:ea typeface="+mn-ea"/>
                <a:cs typeface="+mn-cs"/>
              </a:defRPr>
            </a:lvl2pPr>
            <a:lvl3pPr marL="971532" indent="-285750" algn="l" defTabSz="685783" rtl="0" eaLnBrk="1" latinLnBrk="0" hangingPunct="1">
              <a:lnSpc>
                <a:spcPct val="100000"/>
              </a:lnSpc>
              <a:spcBef>
                <a:spcPts val="375"/>
              </a:spcBef>
              <a:buFont typeface="Arial" charset="0"/>
              <a:buChar char="•"/>
              <a:defRPr sz="1500" kern="1200">
                <a:solidFill>
                  <a:schemeClr val="tx1"/>
                </a:solidFill>
                <a:latin typeface="+mn-lt"/>
                <a:ea typeface="+mn-ea"/>
                <a:cs typeface="+mn-cs"/>
              </a:defRPr>
            </a:lvl3pPr>
            <a:lvl4pPr marL="1600200" marR="0" indent="-396875" algn="l" defTabSz="914400" rtl="0" eaLnBrk="1" fontAlgn="auto" latinLnBrk="0" hangingPunct="1">
              <a:lnSpc>
                <a:spcPct val="100000"/>
              </a:lnSpc>
              <a:spcBef>
                <a:spcPct val="20000"/>
              </a:spcBef>
              <a:spcAft>
                <a:spcPts val="0"/>
              </a:spcAft>
              <a:buClrTx/>
              <a:buSzTx/>
              <a:buFont typeface="Wingdings" charset="2"/>
              <a:buChar char="ü"/>
              <a:tabLst/>
              <a:defRPr sz="140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a:lstStyle>
          <a:p>
            <a:r>
              <a:rPr lang="en-US" altLang="zh-CN" sz="4000" b="1" dirty="0"/>
              <a:t>Scenario</a:t>
            </a:r>
            <a:r>
              <a:rPr lang="en-US" altLang="zh-CN" sz="4000" dirty="0"/>
              <a:t>: to provide broadband access for civil aircrafts</a:t>
            </a:r>
          </a:p>
          <a:p>
            <a:pPr lvl="1"/>
            <a:r>
              <a:rPr lang="en-US" altLang="zh-CN" sz="4000" dirty="0" err="1">
                <a:solidFill>
                  <a:schemeClr val="tx1">
                    <a:lumMod val="65000"/>
                    <a:lumOff val="35000"/>
                  </a:schemeClr>
                </a:solidFill>
              </a:rPr>
              <a:t>ATG</a:t>
            </a:r>
            <a:r>
              <a:rPr lang="en-US" altLang="zh-CN" sz="4000" dirty="0">
                <a:solidFill>
                  <a:schemeClr val="tx1">
                    <a:lumMod val="65000"/>
                    <a:lumOff val="35000"/>
                  </a:schemeClr>
                </a:solidFill>
              </a:rPr>
              <a:t> gNB deployed on the ground, with antennas pointing upward to form an aerial cell</a:t>
            </a:r>
          </a:p>
          <a:p>
            <a:pPr lvl="1"/>
            <a:r>
              <a:rPr lang="en-US" altLang="zh-CN" sz="4000" dirty="0">
                <a:solidFill>
                  <a:schemeClr val="tx1">
                    <a:lumMod val="65000"/>
                    <a:lumOff val="35000"/>
                  </a:schemeClr>
                </a:solidFill>
              </a:rPr>
              <a:t>Aircraft as a special UE </a:t>
            </a:r>
          </a:p>
          <a:p>
            <a:pPr lvl="1"/>
            <a:r>
              <a:rPr lang="en-US" altLang="zh-CN" sz="4000" dirty="0">
                <a:solidFill>
                  <a:schemeClr val="tx1">
                    <a:lumMod val="65000"/>
                    <a:lumOff val="35000"/>
                  </a:schemeClr>
                </a:solidFill>
              </a:rPr>
              <a:t>Aircraft to </a:t>
            </a:r>
            <a:r>
              <a:rPr lang="en-US" altLang="zh-CN" sz="4000" dirty="0" err="1">
                <a:solidFill>
                  <a:schemeClr val="tx1">
                    <a:lumMod val="65000"/>
                    <a:lumOff val="35000"/>
                  </a:schemeClr>
                </a:solidFill>
              </a:rPr>
              <a:t>ATG</a:t>
            </a:r>
            <a:r>
              <a:rPr lang="en-US" altLang="zh-CN" sz="4000" dirty="0">
                <a:solidFill>
                  <a:schemeClr val="tx1">
                    <a:lumMod val="65000"/>
                    <a:lumOff val="35000"/>
                  </a:schemeClr>
                </a:solidFill>
              </a:rPr>
              <a:t> gNB: </a:t>
            </a:r>
            <a:r>
              <a:rPr lang="en-US" altLang="zh-CN" sz="4000" dirty="0" err="1">
                <a:solidFill>
                  <a:schemeClr val="tx1">
                    <a:lumMod val="65000"/>
                    <a:lumOff val="35000"/>
                  </a:schemeClr>
                </a:solidFill>
              </a:rPr>
              <a:t>5G</a:t>
            </a:r>
            <a:r>
              <a:rPr lang="en-US" altLang="zh-CN" sz="4000" dirty="0">
                <a:solidFill>
                  <a:schemeClr val="tx1">
                    <a:lumMod val="65000"/>
                    <a:lumOff val="35000"/>
                  </a:schemeClr>
                </a:solidFill>
              </a:rPr>
              <a:t> air interface</a:t>
            </a:r>
          </a:p>
          <a:p>
            <a:pPr lvl="1"/>
            <a:r>
              <a:rPr lang="en-US" altLang="zh-CN" sz="4000" dirty="0">
                <a:solidFill>
                  <a:schemeClr val="tx1">
                    <a:lumMod val="65000"/>
                    <a:lumOff val="35000"/>
                  </a:schemeClr>
                </a:solidFill>
              </a:rPr>
              <a:t>Aircraft to passengers: WiFi access</a:t>
            </a:r>
            <a:endParaRPr lang="zh-CN" altLang="en-US" sz="40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219199" y="2428980"/>
            <a:ext cx="22401261" cy="10637296"/>
          </a:xfrm>
        </p:spPr>
        <p:txBody>
          <a:bodyPr>
            <a:noAutofit/>
          </a:bodyPr>
          <a:lstStyle/>
          <a:p>
            <a:pPr hangingPunct="0"/>
            <a:endParaRPr lang="zh-CN" altLang="zh-CN" sz="4300" dirty="0" smtClean="0"/>
          </a:p>
          <a:p>
            <a:pPr hangingPunct="0"/>
            <a:endParaRPr lang="zh-CN"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en-GB" altLang="zh-CN" sz="3600" dirty="0" smtClean="0"/>
          </a:p>
          <a:p>
            <a:pPr hangingPunct="0"/>
            <a:r>
              <a:rPr lang="en-GB" altLang="zh-CN" sz="4400" dirty="0" smtClean="0"/>
              <a:t>There are several regional commercial or trial in-flight networks based on hybrid techniques of ATG and satellite communication, such as </a:t>
            </a:r>
            <a:r>
              <a:rPr lang="en-GB" altLang="zh-CN" sz="4400" dirty="0" err="1" smtClean="0"/>
              <a:t>Gogo’s</a:t>
            </a:r>
            <a:r>
              <a:rPr lang="en-GB" altLang="zh-CN" sz="4400" dirty="0" smtClean="0"/>
              <a:t> commercial network in USA, </a:t>
            </a:r>
            <a:r>
              <a:rPr lang="en-GB" altLang="zh-CN" sz="4400" dirty="0" err="1" smtClean="0"/>
              <a:t>Inmarsat’s</a:t>
            </a:r>
            <a:r>
              <a:rPr lang="en-GB" altLang="zh-CN" sz="4400" dirty="0" smtClean="0"/>
              <a:t> </a:t>
            </a:r>
            <a:r>
              <a:rPr lang="en-GB" altLang="zh-CN" sz="4400" dirty="0" smtClean="0"/>
              <a:t>commercial network in Europe, and CMCC’s trial network in China. Regarding the hybrid network, satellite link focus on providing every-where connectivity (e.g., when cross the sea), while ATG link focus on providing high-quality data services for all service available areas (e.g., inland and coastline area</a:t>
            </a:r>
            <a:r>
              <a:rPr lang="en-GB" altLang="zh-CN" sz="4400" dirty="0" smtClean="0"/>
              <a:t>).</a:t>
            </a:r>
            <a:endParaRPr lang="zh-CN" altLang="zh-CN" sz="4000" dirty="0" smtClean="0"/>
          </a:p>
          <a:p>
            <a:pPr hangingPunct="0"/>
            <a:r>
              <a:rPr lang="en-GB" altLang="zh-CN" sz="4400" dirty="0" smtClean="0"/>
              <a:t>In RAN#86 meeting, the new WID (RP-193234) solutions for NR to support non-terrestrial networks (NTN) was approved. The NTN work item aims to specify the enhancements identified for NR NTN (non-terrestrial networks) especially LEO and GEO with implicit compatibility to support HAPS (high altitude platform station) and ATG (air to ground) scenarios</a:t>
            </a: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3</a:t>
            </a:fld>
            <a:endParaRPr kumimoji="1"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219202" y="6181344"/>
            <a:ext cx="22401261" cy="10637296"/>
          </a:xfrm>
        </p:spPr>
        <p:txBody>
          <a:bodyPr>
            <a:noAutofit/>
          </a:bodyPr>
          <a:lstStyle/>
          <a:p>
            <a:pPr hangingPunct="0"/>
            <a:endParaRPr lang="en-US" altLang="zh-CN" sz="4800" dirty="0" smtClean="0"/>
          </a:p>
          <a:p>
            <a:pPr hangingPunct="0"/>
            <a:endParaRPr lang="en-GB" altLang="zh-CN" sz="4800" dirty="0" smtClean="0"/>
          </a:p>
          <a:p>
            <a:pPr hangingPunct="0"/>
            <a:endParaRPr lang="en-US" altLang="zh-CN" sz="4800" dirty="0" smtClean="0"/>
          </a:p>
          <a:p>
            <a:pPr hangingPunct="0"/>
            <a:endParaRPr lang="en-US" altLang="zh-CN" sz="4800" dirty="0" smtClean="0"/>
          </a:p>
          <a:p>
            <a:pPr hangingPunct="0"/>
            <a:endParaRPr lang="en-GB" altLang="zh-CN" sz="4300" dirty="0" smtClean="0">
              <a:latin typeface="+mj-lt"/>
            </a:endParaRPr>
          </a:p>
          <a:p>
            <a:pPr hangingPunct="0"/>
            <a:endParaRPr lang="en-GB" altLang="zh-CN" sz="4000" dirty="0" smtClean="0">
              <a:latin typeface="+mj-lt"/>
            </a:endParaRPr>
          </a:p>
          <a:p>
            <a:pPr hangingPunct="0"/>
            <a:endParaRPr lang="en-GB" altLang="zh-CN" sz="4000" dirty="0" smtClean="0">
              <a:latin typeface="+mj-lt"/>
            </a:endParaRPr>
          </a:p>
          <a:p>
            <a:pPr hangingPunct="0"/>
            <a:endParaRPr lang="en-GB" altLang="zh-CN" sz="4000" dirty="0" smtClean="0">
              <a:latin typeface="+mj-lt"/>
            </a:endParaRPr>
          </a:p>
          <a:p>
            <a:pPr hangingPunct="0"/>
            <a:r>
              <a:rPr lang="en-US" altLang="zh-CN" sz="3600" dirty="0" smtClean="0"/>
              <a:t>Considering that ATG has the </a:t>
            </a:r>
            <a:r>
              <a:rPr lang="en-GB" altLang="zh-CN" sz="3600" dirty="0" smtClean="0"/>
              <a:t>advantage of high throughput, low propagation delay, and low cost application,</a:t>
            </a:r>
            <a:r>
              <a:rPr lang="en-US" altLang="zh-CN" sz="3600" dirty="0" smtClean="0"/>
              <a:t> some operators and the aircraft industry have a strong request for the deployment of ATG, and it is urgent to start the standardization of ATG, especially for RAN4 requirements which is very important for the coexistence of ATG and IMT</a:t>
            </a:r>
          </a:p>
          <a:p>
            <a:pPr hangingPunct="0"/>
            <a:r>
              <a:rPr lang="en-US" altLang="zh-CN" sz="3600" dirty="0" smtClean="0"/>
              <a:t>Although the RAN1/2/3 aspects of standardization work are generally common for satellite, HAPS and ATG, the RAN4 aspects differ very significantly. The node definitions, spectrum considerations and co-existence considerations all differ. In the case of ATG, both base station and UE will be unique types. ATG will operate within existing bands and does not need new bands and band properties to be identified. The NTN WI includes development of generic requirements for RAN4, however in practice the work will be separate and different for Satellite, HAPS and ATG. To avoid confusion and overloading of the NTN WI and the low dependency between RAN1-3 work and RAN4 work for ATG, it is proposed that the ATG RAN4 work is performed within the context of this WI. The proposal to split off RAN4 work is exceptional for the NTN work due to the large and complex scope of covering quite different types of system and low dependency on RAN1-3.</a:t>
            </a:r>
            <a:endParaRPr lang="zh-CN" altLang="zh-CN" sz="3600" dirty="0" smtClean="0"/>
          </a:p>
          <a:p>
            <a:pPr hangingPunct="0">
              <a:buNone/>
            </a:pPr>
            <a:r>
              <a:rPr lang="en-US" altLang="zh-CN" sz="4400" b="1" dirty="0" smtClean="0"/>
              <a:t> Proposal: A separate ATG WI led by RAN4 in Rel-17</a:t>
            </a:r>
            <a:endParaRPr lang="en-US" altLang="zh-CN" sz="4800" b="1" dirty="0" smtClean="0"/>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48593" y="13066276"/>
            <a:ext cx="274114" cy="471924"/>
          </a:xfrm>
        </p:spPr>
        <p:txBody>
          <a:bodyPr/>
          <a:lstStyle/>
          <a:p>
            <a:fld id="{9CE86934-7ADE-3A49-84C5-1303EED4D146}" type="slidenum">
              <a:rPr kumimoji="1" lang="zh-CN" altLang="en-US" smtClean="0"/>
              <a:pPr/>
              <a:t>4</a:t>
            </a:fld>
            <a:endParaRPr kumimoji="1"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编号占位符 3"/>
          <p:cNvSpPr>
            <a:spLocks noGrp="1"/>
          </p:cNvSpPr>
          <p:nvPr>
            <p:ph type="sldNum" sz="quarter" idx="2"/>
          </p:nvPr>
        </p:nvSpPr>
        <p:spPr>
          <a:xfrm>
            <a:off x="12051799" y="13066276"/>
            <a:ext cx="267702" cy="471924"/>
          </a:xfrm>
        </p:spPr>
        <p:txBody>
          <a:bodyPr/>
          <a:lstStyle/>
          <a:p>
            <a:fld id="{86CB4B4D-7CA3-9044-876B-883B54F8677D}" type="slidenum">
              <a:rPr lang="uk-UA" smtClean="0">
                <a:latin typeface="+mj-lt"/>
              </a:rPr>
              <a:pPr/>
              <a:t>5</a:t>
            </a:fld>
            <a:endParaRPr lang="uk-UA">
              <a:latin typeface="+mj-lt"/>
            </a:endParaRPr>
          </a:p>
        </p:txBody>
      </p:sp>
      <p:sp>
        <p:nvSpPr>
          <p:cNvPr id="21506" name="Rectangle 2"/>
          <p:cNvSpPr>
            <a:spLocks noChangeArrowheads="1"/>
          </p:cNvSpPr>
          <p:nvPr/>
        </p:nvSpPr>
        <p:spPr bwMode="auto">
          <a:xfrm>
            <a:off x="1854423" y="8314527"/>
            <a:ext cx="20577631" cy="5401473"/>
          </a:xfrm>
          <a:prstGeom prst="rect">
            <a:avLst/>
          </a:prstGeom>
          <a:noFill/>
          <a:ln w="9525">
            <a:noFill/>
            <a:miter lim="800000"/>
            <a:headEnd/>
            <a:tailEnd/>
          </a:ln>
          <a:effectLst/>
        </p:spPr>
        <p:txBody>
          <a:bodyPr vert="horz" wrap="square" lIns="243834" tIns="121917" rIns="243834" bIns="121917" numCol="1" anchor="ctr" anchorCtr="0" compatLnSpc="1">
            <a:prstTxWarp prst="textNoShape">
              <a:avLst/>
            </a:prstTxWarp>
            <a:spAutoFit/>
          </a:bodyPr>
          <a:lstStyle/>
          <a:p>
            <a:pPr algn="l" defTabSz="2438339" fontAlgn="base">
              <a:spcBef>
                <a:spcPct val="0"/>
              </a:spcBef>
              <a:spcAft>
                <a:spcPct val="0"/>
              </a:spcAft>
            </a:pP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r>
              <a:rPr lang="en-GB" altLang="zh-CN" sz="3700" b="1" dirty="0" smtClean="0">
                <a:latin typeface="微软雅黑" panose="020B0503020204020204" charset="-122"/>
                <a:ea typeface="微软雅黑" panose="020B0503020204020204" charset="-122"/>
                <a:cs typeface="微软雅黑" panose="020B0503020204020204" charset="-122"/>
              </a:rPr>
              <a:t>Objectives: </a:t>
            </a:r>
            <a:r>
              <a:rPr lang="en-US" altLang="zh-CN" sz="3700" b="1" dirty="0" smtClean="0">
                <a:latin typeface="微软雅黑" panose="020B0503020204020204" charset="-122"/>
                <a:ea typeface="微软雅黑" panose="020B0503020204020204" charset="-122"/>
                <a:cs typeface="微软雅黑" panose="020B0503020204020204" charset="-122"/>
              </a:rPr>
              <a:t>RRM/</a:t>
            </a:r>
            <a:r>
              <a:rPr lang="en-US" altLang="zh-CN" sz="3700" b="1" dirty="0" err="1" smtClean="0">
                <a:latin typeface="微软雅黑" panose="020B0503020204020204" charset="-122"/>
                <a:ea typeface="微软雅黑" panose="020B0503020204020204" charset="-122"/>
                <a:cs typeface="微软雅黑" panose="020B0503020204020204" charset="-122"/>
              </a:rPr>
              <a:t>Demod</a:t>
            </a:r>
            <a:r>
              <a:rPr lang="en-US" altLang="zh-CN" sz="3700" b="1" dirty="0" smtClean="0">
                <a:latin typeface="微软雅黑" panose="020B0503020204020204" charset="-122"/>
                <a:ea typeface="微软雅黑" panose="020B0503020204020204" charset="-122"/>
                <a:cs typeface="微软雅黑" panose="020B0503020204020204" charset="-122"/>
              </a:rPr>
              <a:t> requirements</a:t>
            </a: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eaLnBrk="0" fontAlgn="base">
              <a:spcBef>
                <a:spcPct val="0"/>
              </a:spcBef>
              <a:spcAft>
                <a:spcPct val="0"/>
              </a:spcAft>
            </a:pPr>
            <a:r>
              <a:rPr lang="en-GB" altLang="zh-CN" sz="3200" dirty="0" smtClean="0">
                <a:solidFill>
                  <a:schemeClr val="tx1"/>
                </a:solidFill>
                <a:latin typeface="Gill Sans Light (正文)"/>
                <a:ea typeface="宋体" pitchFamily="2" charset="-122"/>
                <a:cs typeface="Arial" pitchFamily="34" charset="0"/>
              </a:rPr>
              <a:t>Indentify and specify RRM/</a:t>
            </a:r>
            <a:r>
              <a:rPr lang="en-GB" altLang="zh-CN" sz="3200" dirty="0" err="1" smtClean="0">
                <a:solidFill>
                  <a:schemeClr val="tx1"/>
                </a:solidFill>
                <a:latin typeface="Gill Sans Light (正文)"/>
                <a:ea typeface="宋体" pitchFamily="2" charset="-122"/>
                <a:cs typeface="Arial" pitchFamily="34" charset="0"/>
              </a:rPr>
              <a:t>Demod</a:t>
            </a:r>
            <a:r>
              <a:rPr lang="en-GB" altLang="zh-CN" sz="3200" dirty="0" smtClean="0">
                <a:solidFill>
                  <a:schemeClr val="tx1"/>
                </a:solidFill>
                <a:latin typeface="Gill Sans Light (正文)"/>
                <a:ea typeface="宋体" pitchFamily="2" charset="-122"/>
                <a:cs typeface="Arial" pitchFamily="34" charset="0"/>
              </a:rPr>
              <a:t> requirements for ATG, starting once the Rel-17 NTN WI has progressed sufficiently and taking into account the decisions/outcome of Rel-17 NTN work item.</a:t>
            </a:r>
            <a:endParaRPr lang="en-GB" altLang="zh-CN" sz="3200" dirty="0" smtClean="0">
              <a:solidFill>
                <a:schemeClr val="tx1"/>
              </a:solidFill>
              <a:latin typeface="Gill Sans Light (正文)"/>
              <a:ea typeface="宋体" pitchFamily="2" charset="-122"/>
              <a:cs typeface="宋体" pitchFamily="2" charset="-122"/>
            </a:endParaRPr>
          </a:p>
          <a:p>
            <a:pPr lvl="6"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    RRM core requirements for ATG UE. [RAN4]</a:t>
            </a:r>
            <a:endParaRPr lang="en-GB" altLang="zh-CN" sz="3200" dirty="0" smtClean="0">
              <a:solidFill>
                <a:schemeClr val="tx1"/>
              </a:solidFill>
              <a:latin typeface="Gill Sans Light (正文)"/>
              <a:ea typeface="宋体" pitchFamily="2" charset="-122"/>
              <a:cs typeface="宋体" pitchFamily="2" charset="-122"/>
            </a:endParaRPr>
          </a:p>
          <a:p>
            <a:pPr marL="1219170" lvl="7"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Considering the different nature of ATG UEs and their view of the network, increased cell sizes and other relevant aspects.</a:t>
            </a:r>
            <a:endParaRPr lang="en-GB" altLang="zh-CN" sz="3200" dirty="0" smtClean="0">
              <a:solidFill>
                <a:schemeClr val="tx1"/>
              </a:solidFill>
              <a:latin typeface="Gill Sans Light (正文)"/>
              <a:ea typeface="宋体" pitchFamily="2" charset="-122"/>
              <a:cs typeface="宋体" pitchFamily="2" charset="-122"/>
            </a:endParaRPr>
          </a:p>
          <a:p>
            <a:pPr lvl="6"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    RRM performance requirements and test cases for ATG UE type. [RAN4]</a:t>
            </a:r>
            <a:endParaRPr lang="en-GB" altLang="zh-CN" sz="3200" dirty="0" smtClean="0">
              <a:solidFill>
                <a:schemeClr val="tx1"/>
              </a:solidFill>
              <a:latin typeface="Gill Sans Light (正文)"/>
              <a:ea typeface="宋体" pitchFamily="2" charset="-122"/>
              <a:cs typeface="宋体" pitchFamily="2" charset="-122"/>
            </a:endParaRPr>
          </a:p>
          <a:p>
            <a:pPr lvl="6"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    Demodulation performance requirements and test cases for ATG UE/BS. [RAN4]</a:t>
            </a:r>
            <a:endParaRPr lang="en-GB" altLang="zh-CN" sz="3200" dirty="0" smtClean="0">
              <a:solidFill>
                <a:schemeClr val="tx1"/>
              </a:solidFill>
              <a:latin typeface="Gill Sans Light (正文)"/>
              <a:ea typeface="宋体" pitchFamily="2" charset="-122"/>
              <a:cs typeface="宋体" pitchFamily="2" charset="-122"/>
            </a:endParaRPr>
          </a:p>
        </p:txBody>
      </p:sp>
      <p:sp>
        <p:nvSpPr>
          <p:cNvPr id="8" name="文本占位符 2"/>
          <p:cNvSpPr>
            <a:spLocks noGrp="1"/>
          </p:cNvSpPr>
          <p:nvPr>
            <p:ph type="body" idx="1"/>
          </p:nvPr>
        </p:nvSpPr>
        <p:spPr>
          <a:xfrm>
            <a:off x="2207475" y="434340"/>
            <a:ext cx="22470074" cy="9519139"/>
          </a:xfrm>
        </p:spPr>
        <p:txBody>
          <a:bodyPr>
            <a:normAutofit fontScale="47500" lnSpcReduction="20000"/>
          </a:bodyPr>
          <a:lstStyle/>
          <a:p>
            <a:pPr hangingPunct="0">
              <a:spcBef>
                <a:spcPts val="0"/>
              </a:spcBef>
              <a:buNone/>
            </a:pPr>
            <a:endParaRPr lang="en-GB" altLang="zh-CN" sz="7800" b="1" dirty="0" smtClean="0">
              <a:latin typeface="微软雅黑" panose="020B0503020204020204" charset="-122"/>
              <a:ea typeface="微软雅黑" panose="020B0503020204020204" charset="-122"/>
              <a:cs typeface="微软雅黑" panose="020B0503020204020204" charset="-122"/>
            </a:endParaRPr>
          </a:p>
          <a:p>
            <a:pPr>
              <a:spcBef>
                <a:spcPts val="0"/>
              </a:spcBef>
              <a:buNone/>
            </a:pPr>
            <a:r>
              <a:rPr lang="en-GB" altLang="zh-CN" sz="7800" b="1" dirty="0" smtClean="0">
                <a:latin typeface="微软雅黑" panose="020B0503020204020204" charset="-122"/>
                <a:ea typeface="微软雅黑" panose="020B0503020204020204" charset="-122"/>
                <a:cs typeface="微软雅黑" panose="020B0503020204020204" charset="-122"/>
              </a:rPr>
              <a:t>Objectives: </a:t>
            </a:r>
            <a:r>
              <a:rPr lang="en-US" altLang="zh-CN" sz="7800" b="1" dirty="0" smtClean="0">
                <a:latin typeface="微软雅黑" panose="020B0503020204020204" charset="-122"/>
                <a:ea typeface="微软雅黑" panose="020B0503020204020204" charset="-122"/>
                <a:cs typeface="微软雅黑" panose="020B0503020204020204" charset="-122"/>
              </a:rPr>
              <a:t>ATG scenarios and RF requirements</a:t>
            </a:r>
            <a:endParaRPr lang="zh-CN" altLang="zh-CN" sz="7800" b="1" dirty="0" smtClean="0">
              <a:latin typeface="微软雅黑" panose="020B0503020204020204" charset="-122"/>
              <a:ea typeface="微软雅黑" panose="020B0503020204020204" charset="-122"/>
              <a:cs typeface="微软雅黑" panose="020B0503020204020204" charset="-122"/>
            </a:endParaRPr>
          </a:p>
          <a:p>
            <a:pPr>
              <a:spcBef>
                <a:spcPts val="0"/>
              </a:spcBef>
              <a:buNone/>
            </a:pPr>
            <a:r>
              <a:rPr lang="en-GB" altLang="zh-CN" dirty="0" smtClean="0"/>
              <a:t>Specify features to core specifications of RF requirements for coexistence between ATG and IMT terrestrial network [RAN4]</a:t>
            </a:r>
            <a:endParaRPr lang="zh-CN" altLang="zh-CN" sz="2000" dirty="0" smtClean="0"/>
          </a:p>
          <a:p>
            <a:pPr lvl="0">
              <a:spcBef>
                <a:spcPts val="0"/>
              </a:spcBef>
            </a:pPr>
            <a:r>
              <a:rPr lang="en-GB" altLang="zh-CN" dirty="0" smtClean="0"/>
              <a:t>Identify key characteristics where it is absolutely necessary to differentiate ATG BS and UEs from ground based BS and UEs</a:t>
            </a:r>
            <a:endParaRPr lang="zh-CN" altLang="zh-CN" sz="2000" dirty="0" smtClean="0"/>
          </a:p>
          <a:p>
            <a:pPr lvl="1">
              <a:spcBef>
                <a:spcPts val="0"/>
              </a:spcBef>
            </a:pPr>
            <a:r>
              <a:rPr lang="en-GB" altLang="zh-CN" dirty="0" smtClean="0"/>
              <a:t>Aim to reuse existing requirements for BS and UE where possible. </a:t>
            </a:r>
            <a:endParaRPr lang="zh-CN" altLang="zh-CN" sz="2000" dirty="0" smtClean="0"/>
          </a:p>
          <a:p>
            <a:pPr lvl="0">
              <a:spcBef>
                <a:spcPts val="0"/>
              </a:spcBef>
            </a:pPr>
            <a:r>
              <a:rPr lang="en-GB" altLang="zh-CN" dirty="0" smtClean="0"/>
              <a:t>Study and specify the framework how ATG core requirements are defined.</a:t>
            </a:r>
            <a:endParaRPr lang="zh-CN" altLang="zh-CN" sz="2000" dirty="0" smtClean="0"/>
          </a:p>
          <a:p>
            <a:pPr lvl="1">
              <a:spcBef>
                <a:spcPts val="0"/>
              </a:spcBef>
            </a:pPr>
            <a:r>
              <a:rPr lang="en-GB" altLang="zh-CN" dirty="0" smtClean="0"/>
              <a:t>This includes identifying whether the requirements are captured within the existing specifications or new specifications are created.</a:t>
            </a:r>
            <a:endParaRPr lang="zh-CN" altLang="zh-CN" sz="2000" dirty="0" smtClean="0"/>
          </a:p>
          <a:p>
            <a:pPr lvl="1">
              <a:spcBef>
                <a:spcPts val="0"/>
              </a:spcBef>
            </a:pPr>
            <a:r>
              <a:rPr lang="en-GB" altLang="zh-CN" dirty="0" smtClean="0"/>
              <a:t>Determine whether conducted, OTA or both types of requirement are required for both the BS and UE</a:t>
            </a:r>
          </a:p>
          <a:p>
            <a:pPr lvl="0">
              <a:spcBef>
                <a:spcPts val="0"/>
              </a:spcBef>
            </a:pPr>
            <a:r>
              <a:rPr lang="en-GB" altLang="zh-CN" dirty="0" smtClean="0"/>
              <a:t>Identify the FR1 potential band(s) to be used as example for ATG</a:t>
            </a:r>
            <a:endParaRPr lang="zh-CN" altLang="zh-CN" sz="2000" dirty="0" smtClean="0"/>
          </a:p>
          <a:p>
            <a:pPr lvl="0">
              <a:spcBef>
                <a:spcPts val="0"/>
              </a:spcBef>
            </a:pPr>
            <a:r>
              <a:rPr lang="en-GB" altLang="zh-CN" dirty="0" smtClean="0"/>
              <a:t>Perform FR1 co-existence evaluation for ATG network (e.g. ACLR, ACS)</a:t>
            </a:r>
            <a:endParaRPr lang="zh-CN" altLang="zh-CN" sz="2000" dirty="0" smtClean="0"/>
          </a:p>
          <a:p>
            <a:pPr lvl="0">
              <a:spcBef>
                <a:spcPts val="0"/>
              </a:spcBef>
            </a:pPr>
            <a:r>
              <a:rPr lang="en-GB" altLang="zh-CN" dirty="0" smtClean="0"/>
              <a:t>Specify new UE/BS type(s) for ATG network if necessary</a:t>
            </a:r>
            <a:endParaRPr lang="zh-CN" altLang="zh-CN" sz="2000" dirty="0" smtClean="0"/>
          </a:p>
          <a:p>
            <a:pPr lvl="1">
              <a:spcBef>
                <a:spcPts val="0"/>
              </a:spcBef>
            </a:pPr>
            <a:r>
              <a:rPr lang="en-GB" altLang="zh-CN" dirty="0" smtClean="0"/>
              <a:t>Taking into account identified differences between ATG and ground based systems</a:t>
            </a:r>
            <a:endParaRPr lang="zh-CN" altLang="zh-CN" sz="2000" dirty="0" smtClean="0"/>
          </a:p>
          <a:p>
            <a:pPr lvl="0">
              <a:spcBef>
                <a:spcPts val="0"/>
              </a:spcBef>
            </a:pPr>
            <a:r>
              <a:rPr lang="en-GB" altLang="zh-CN" dirty="0" smtClean="0"/>
              <a:t>Specify RF requirements for ATG UE/BS</a:t>
            </a:r>
            <a:endParaRPr lang="zh-CN" altLang="zh-CN" dirty="0" smtClean="0"/>
          </a:p>
          <a:p>
            <a:pPr lvl="1">
              <a:spcBef>
                <a:spcPts val="0"/>
              </a:spcBef>
            </a:pPr>
            <a:r>
              <a:rPr lang="en-GB" altLang="zh-CN" dirty="0" smtClean="0"/>
              <a:t>Considering the results of co-existence simulations in terms of impact on emissions and RX requirements, cell sizes and link budgets, technology capabilities, likely BS and UE architectures and other relevant aspects.</a:t>
            </a:r>
            <a:endParaRPr lang="zh-CN" altLang="zh-CN" dirty="0" smtClean="0"/>
          </a:p>
          <a:p>
            <a:pPr lvl="0">
              <a:spcBef>
                <a:spcPts val="0"/>
              </a:spcBef>
            </a:pPr>
            <a:r>
              <a:rPr lang="en-GB" altLang="zh-CN" dirty="0" smtClean="0"/>
              <a:t>Specify test procedures for ATG BS conformance testing</a:t>
            </a:r>
            <a:endParaRPr lang="zh-CN" altLang="zh-CN" dirty="0" smtClean="0"/>
          </a:p>
          <a:p>
            <a:pPr lvl="1">
              <a:spcBef>
                <a:spcPts val="0"/>
              </a:spcBef>
            </a:pPr>
            <a:r>
              <a:rPr lang="en-GB" altLang="zh-CN" dirty="0" smtClean="0"/>
              <a:t>Determine at an early phase whether conducted, OTA or both types of testing are needed</a:t>
            </a:r>
            <a:endParaRPr lang="zh-CN" altLang="zh-CN" dirty="0" smtClean="0"/>
          </a:p>
          <a:p>
            <a:pPr>
              <a:buNone/>
            </a:pPr>
            <a:endParaRPr kumimoji="1" lang="en-US" altLang="zh-CN" dirty="0" smtClean="0">
              <a:latin typeface="+mj-lt"/>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333500" y="-869462"/>
            <a:ext cx="23050500" cy="8864600"/>
          </a:xfrm>
        </p:spPr>
        <p:txBody>
          <a:bodyPr>
            <a:normAutofit/>
          </a:bodyPr>
          <a:lstStyle/>
          <a:p>
            <a:pPr>
              <a:buNone/>
            </a:pPr>
            <a:r>
              <a:rPr lang="en-US" altLang="zh-CN" sz="10700" dirty="0" smtClean="0"/>
              <a:t>                     </a:t>
            </a:r>
          </a:p>
          <a:p>
            <a:pPr>
              <a:buNone/>
            </a:pPr>
            <a:endParaRPr lang="en-US" altLang="zh-CN" sz="10700" dirty="0" smtClean="0"/>
          </a:p>
          <a:p>
            <a:pPr>
              <a:buNone/>
            </a:pPr>
            <a:r>
              <a:rPr lang="en-US" altLang="zh-CN" sz="10700" dirty="0" smtClean="0"/>
              <a:t>                  Thanks!</a:t>
            </a:r>
            <a:endParaRPr lang="zh-CN" altLang="en-US" sz="10700" dirty="0"/>
          </a:p>
        </p:txBody>
      </p:sp>
      <p:sp>
        <p:nvSpPr>
          <p:cNvPr id="4" name="灯片编号占位符 3"/>
          <p:cNvSpPr>
            <a:spLocks noGrp="1"/>
          </p:cNvSpPr>
          <p:nvPr>
            <p:ph type="sldNum" sz="quarter" idx="2"/>
          </p:nvPr>
        </p:nvSpPr>
        <p:spPr>
          <a:xfrm>
            <a:off x="12051799" y="13066276"/>
            <a:ext cx="267702" cy="471924"/>
          </a:xfrm>
        </p:spPr>
        <p:txBody>
          <a:bodyPr/>
          <a:lstStyle/>
          <a:p>
            <a:fld id="{86CB4B4D-7CA3-9044-876B-883B54F8677D}" type="slidenum">
              <a:rPr lang="en-US" altLang="zh-CN" smtClean="0"/>
              <a:pPr/>
              <a:t>6</a:t>
            </a:fld>
            <a:endParaRPr lang="en-US" altLang="zh-CN"/>
          </a:p>
        </p:txBody>
      </p:sp>
    </p:spTree>
  </p:cSld>
  <p:clrMapOvr>
    <a:masterClrMapping/>
  </p:clrMapOvr>
  <p:transition spd="med"/>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36</TotalTime>
  <Words>645</Words>
  <Application>Microsoft Office PowerPoint</Application>
  <PresentationFormat>自定义</PresentationFormat>
  <Paragraphs>95</Paragraphs>
  <Slides>6</Slides>
  <Notes>5</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Showroom</vt:lpstr>
      <vt:lpstr>Visio</vt:lpstr>
      <vt:lpstr>幻灯片 1</vt:lpstr>
      <vt:lpstr>Background </vt:lpstr>
      <vt:lpstr>Justification</vt:lpstr>
      <vt:lpstr>Justification</vt:lpstr>
      <vt:lpstr>幻灯片 5</vt:lpstr>
      <vt:lpstr>幻灯片 6</vt:lpstr>
    </vt:vector>
  </TitlesOfParts>
  <Manager>HUNAN</Manager>
  <Company>CMCC</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subject/>
  <dc:creator/>
  <cp:keywords/>
  <dc:description/>
  <cp:lastModifiedBy>cmcc</cp:lastModifiedBy>
  <cp:revision>11</cp:revision>
  <dcterms:modified xsi:type="dcterms:W3CDTF">2021-03-15T08:47:25Z</dcterms:modified>
  <cp:category/>
</cp:coreProperties>
</file>