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3"/>
  </p:notesMasterIdLst>
  <p:sldIdLst>
    <p:sldId id="256" r:id="rId3"/>
    <p:sldId id="387" r:id="rId4"/>
    <p:sldId id="386" r:id="rId5"/>
    <p:sldId id="390" r:id="rId6"/>
    <p:sldId id="391" r:id="rId7"/>
    <p:sldId id="388" r:id="rId8"/>
    <p:sldId id="389" r:id="rId9"/>
    <p:sldId id="393" r:id="rId10"/>
    <p:sldId id="392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387"/>
            <p14:sldId id="386"/>
            <p14:sldId id="390"/>
            <p14:sldId id="391"/>
            <p14:sldId id="388"/>
            <p14:sldId id="389"/>
            <p14:sldId id="393"/>
            <p14:sldId id="39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2E"/>
    <a:srgbClr val="FFFFFF"/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2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3908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Jingqiang</a:t>
            </a:r>
            <a:r>
              <a:rPr lang="en-US" altLang="zh-CN" dirty="0"/>
              <a:t>: smart phone is -5dbi TX/RX</a:t>
            </a:r>
            <a:r>
              <a:rPr lang="en-US" altLang="zh-CN" baseline="0" dirty="0"/>
              <a:t> antenna gain; </a:t>
            </a:r>
          </a:p>
          <a:p>
            <a:r>
              <a:rPr lang="en-US" altLang="zh-CN" baseline="0" dirty="0" err="1"/>
              <a:t>Linhao</a:t>
            </a:r>
            <a:r>
              <a:rPr lang="en-US" altLang="zh-CN" baseline="0" dirty="0"/>
              <a:t>: Satellite could use circular(left-hand or right-hand) or linear polarization while smart phone is normally configured with linear polarization. And smart phone need change from passive to be active. Or there is 3 </a:t>
            </a:r>
            <a:r>
              <a:rPr lang="en-US" altLang="zh-CN" baseline="0" dirty="0" err="1"/>
              <a:t>db</a:t>
            </a:r>
            <a:r>
              <a:rPr lang="en-US" altLang="zh-CN" baseline="0" dirty="0"/>
              <a:t> loss for both RX and TX. It impacts the cost and increase antenna size.</a:t>
            </a:r>
          </a:p>
          <a:p>
            <a:r>
              <a:rPr lang="en-US" altLang="zh-CN" baseline="0" dirty="0" err="1"/>
              <a:t>Zhisong</a:t>
            </a:r>
            <a:r>
              <a:rPr lang="en-US" altLang="zh-CN" baseline="0" dirty="0"/>
              <a:t>: smart phone could consume more than normal handheld device assuming transmit/receive same size of packets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988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satellite need power saving also</a:t>
            </a:r>
          </a:p>
          <a:p>
            <a:r>
              <a:rPr lang="en-US" altLang="zh-CN" baseline="-25000" dirty="0" err="1"/>
              <a:t>Lihaitao</a:t>
            </a:r>
            <a:r>
              <a:rPr lang="en-US" altLang="zh-CN" baseline="-25000" dirty="0"/>
              <a:t>: how about HARQ ACK/NACK? HARQ feedback could be disabled. We need solid calculation to show what is the gain.</a:t>
            </a:r>
          </a:p>
          <a:p>
            <a:r>
              <a:rPr lang="en-US" altLang="zh-CN" baseline="-25000" dirty="0" err="1"/>
              <a:t>Zhisong</a:t>
            </a:r>
            <a:r>
              <a:rPr lang="en-US" altLang="zh-CN" baseline="-25000" dirty="0"/>
              <a:t>:  maybe CDRX is not a proper solution considering long propagation delay. GEO seems  not a proper use case for smart phone. Maybe LEO should be focus. And every 7 seconds UE need change serving satellite</a:t>
            </a:r>
          </a:p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UE doesn’t need track satellite every few seconds to save power</a:t>
            </a:r>
          </a:p>
          <a:p>
            <a:r>
              <a:rPr lang="en-US" altLang="zh-CN" baseline="-25000" dirty="0"/>
              <a:t>Zhongda:</a:t>
            </a:r>
            <a:r>
              <a:rPr lang="en-US" altLang="zh-CN" baseline="0" dirty="0"/>
              <a:t> </a:t>
            </a:r>
            <a:r>
              <a:rPr lang="en-US" altLang="zh-CN" baseline="-25000" dirty="0"/>
              <a:t>as long as the whole system works, saving battery is more important for smart phone</a:t>
            </a:r>
          </a:p>
          <a:p>
            <a:r>
              <a:rPr lang="en-US" altLang="zh-CN" baseline="-25000" dirty="0"/>
              <a:t>Zhongda: one solution is that UE can be configured on service inactivity timer. Once timer expires, UE can switch to deep sleeping to save power</a:t>
            </a:r>
          </a:p>
          <a:p>
            <a:r>
              <a:rPr lang="en-US" altLang="zh-CN" baseline="-25000" dirty="0" err="1"/>
              <a:t>Lihaitao</a:t>
            </a:r>
            <a:r>
              <a:rPr lang="en-US" altLang="zh-CN" baseline="-25000" dirty="0"/>
              <a:t>:</a:t>
            </a:r>
            <a:r>
              <a:rPr lang="en-US" altLang="zh-CN" baseline="0" dirty="0"/>
              <a:t> </a:t>
            </a:r>
            <a:r>
              <a:rPr lang="en-US" altLang="zh-CN" baseline="-25000" dirty="0"/>
              <a:t>no specific power saving solution is discussed in RAN2 and RAN1</a:t>
            </a:r>
          </a:p>
          <a:p>
            <a:r>
              <a:rPr lang="en-US" altLang="zh-CN" baseline="-25000" dirty="0" err="1"/>
              <a:t>Zhisong</a:t>
            </a:r>
            <a:r>
              <a:rPr lang="en-US" altLang="zh-CN" baseline="-25000" dirty="0"/>
              <a:t>: maybe PUCCH coverage is more important. And also PRACH could be more interesting. Some evaluation is needed</a:t>
            </a:r>
          </a:p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for Very high power UE (29dbm) which is not more efficient transmitting power.  29dbm=26dbm+26dbm. And the antenna could be 2TX/2RX which is popular configuration for high-end terminal. </a:t>
            </a:r>
          </a:p>
          <a:p>
            <a:r>
              <a:rPr lang="en-US" altLang="zh-CN" baseline="-25000" dirty="0" err="1"/>
              <a:t>Zhangyuan</a:t>
            </a:r>
            <a:r>
              <a:rPr lang="en-US" altLang="zh-CN" baseline="-25000" dirty="0"/>
              <a:t>: additional antenna is also possible within an extra shell (which could be used for charging)</a:t>
            </a:r>
          </a:p>
          <a:p>
            <a:r>
              <a:rPr lang="en-US" altLang="zh-CN" baseline="-25000" dirty="0"/>
              <a:t>Zhongda: the 26dbm maximum transmission power is more reasonable</a:t>
            </a:r>
          </a:p>
          <a:p>
            <a:r>
              <a:rPr lang="en-US" altLang="zh-CN" baseline="-25000" dirty="0" err="1"/>
              <a:t>Linhao</a:t>
            </a:r>
            <a:r>
              <a:rPr lang="en-US" altLang="zh-CN" baseline="-25000" dirty="0"/>
              <a:t>: RRM will start soon in RAN4 focusing on measurement</a:t>
            </a:r>
          </a:p>
          <a:p>
            <a:r>
              <a:rPr lang="en-US" altLang="zh-CN" baseline="-25000" dirty="0" err="1"/>
              <a:t>Shicong</a:t>
            </a:r>
            <a:r>
              <a:rPr lang="en-US" altLang="zh-CN" baseline="-25000" dirty="0"/>
              <a:t>: power saving could potential impact MAC</a:t>
            </a:r>
          </a:p>
          <a:p>
            <a:r>
              <a:rPr lang="en-US" altLang="zh-CN" baseline="-25000" dirty="0" err="1"/>
              <a:t>Linhao</a:t>
            </a:r>
            <a:r>
              <a:rPr lang="en-US" altLang="zh-CN" baseline="-25000" dirty="0"/>
              <a:t>: for handheld, there is no limitation between GEO and LEO</a:t>
            </a:r>
          </a:p>
          <a:p>
            <a:endParaRPr lang="en-US" altLang="zh-CN" baseline="-25000" dirty="0"/>
          </a:p>
        </p:txBody>
      </p:sp>
    </p:spTree>
    <p:extLst>
      <p:ext uri="{BB962C8B-B14F-4D97-AF65-F5344CB8AC3E}">
        <p14:creationId xmlns:p14="http://schemas.microsoft.com/office/powerpoint/2010/main" val="2125578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satellite need power saving also</a:t>
            </a:r>
          </a:p>
          <a:p>
            <a:r>
              <a:rPr lang="en-US" altLang="zh-CN" baseline="-25000" dirty="0" err="1"/>
              <a:t>Lihaitao</a:t>
            </a:r>
            <a:r>
              <a:rPr lang="en-US" altLang="zh-CN" baseline="-25000" dirty="0"/>
              <a:t>: how about HARQ ACK/NACK? HARQ feedback could be disabled. We need solid calculation to show what is the gain.</a:t>
            </a:r>
          </a:p>
          <a:p>
            <a:r>
              <a:rPr lang="en-US" altLang="zh-CN" baseline="-25000" dirty="0" err="1"/>
              <a:t>Zhisong</a:t>
            </a:r>
            <a:r>
              <a:rPr lang="en-US" altLang="zh-CN" baseline="-25000" dirty="0"/>
              <a:t>:  maybe CDRX is not a proper solution considering long propagation delay. GEO seems  not a proper use case for smart phone. Maybe LEO should be focus. And every 7 seconds UE need change serving satellite</a:t>
            </a:r>
          </a:p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UE doesn’t need track satellite every few seconds to save power</a:t>
            </a:r>
          </a:p>
          <a:p>
            <a:r>
              <a:rPr lang="en-US" altLang="zh-CN" baseline="-25000" dirty="0"/>
              <a:t>Zhongda:</a:t>
            </a:r>
            <a:r>
              <a:rPr lang="en-US" altLang="zh-CN" baseline="0" dirty="0"/>
              <a:t> </a:t>
            </a:r>
            <a:r>
              <a:rPr lang="en-US" altLang="zh-CN" baseline="-25000" dirty="0"/>
              <a:t>as long as the whole system works, saving battery is more important for smart phone</a:t>
            </a:r>
          </a:p>
          <a:p>
            <a:r>
              <a:rPr lang="en-US" altLang="zh-CN" baseline="-25000" dirty="0"/>
              <a:t>Zhongda: one solution is that UE can be configured on service inactivity timer. Once timer expires, UE can switch to deep sleeping to save power</a:t>
            </a:r>
          </a:p>
          <a:p>
            <a:r>
              <a:rPr lang="en-US" altLang="zh-CN" baseline="-25000" dirty="0" err="1"/>
              <a:t>Lihaitao</a:t>
            </a:r>
            <a:r>
              <a:rPr lang="en-US" altLang="zh-CN" baseline="-25000" dirty="0"/>
              <a:t>:</a:t>
            </a:r>
            <a:r>
              <a:rPr lang="en-US" altLang="zh-CN" baseline="0" dirty="0"/>
              <a:t> </a:t>
            </a:r>
            <a:r>
              <a:rPr lang="en-US" altLang="zh-CN" baseline="-25000" dirty="0"/>
              <a:t>no specific power saving solution is discussed in RAN2 and RAN1</a:t>
            </a:r>
          </a:p>
          <a:p>
            <a:r>
              <a:rPr lang="en-US" altLang="zh-CN" baseline="-25000" dirty="0" err="1"/>
              <a:t>Zhisong</a:t>
            </a:r>
            <a:r>
              <a:rPr lang="en-US" altLang="zh-CN" baseline="-25000" dirty="0"/>
              <a:t>: maybe PUCCH coverage is more important. And also PRACH could be more interesting. Some evaluation is needed</a:t>
            </a:r>
          </a:p>
          <a:p>
            <a:r>
              <a:rPr lang="en-US" altLang="zh-CN" baseline="-25000" dirty="0" err="1"/>
              <a:t>Zhangzhi</a:t>
            </a:r>
            <a:r>
              <a:rPr lang="en-US" altLang="zh-CN" baseline="-25000" dirty="0"/>
              <a:t>: for Very high power UE (29dbm) which is not more efficient transmitting power.  29dbm=26dbm+26dbm. And the antenna could be 2TX/2RX which is popular configuration for high-end terminal. </a:t>
            </a:r>
          </a:p>
          <a:p>
            <a:r>
              <a:rPr lang="en-US" altLang="zh-CN" baseline="-25000" dirty="0" err="1"/>
              <a:t>Zhangyuan</a:t>
            </a:r>
            <a:r>
              <a:rPr lang="en-US" altLang="zh-CN" baseline="-25000" dirty="0"/>
              <a:t>: additional antenna is also possible within an extra shell (which could be used for charging)</a:t>
            </a:r>
          </a:p>
          <a:p>
            <a:r>
              <a:rPr lang="en-US" altLang="zh-CN" baseline="-25000" dirty="0"/>
              <a:t>Zhongda: the 26dbm maximum transmission power is more reasonable</a:t>
            </a:r>
          </a:p>
          <a:p>
            <a:r>
              <a:rPr lang="en-US" altLang="zh-CN" baseline="-25000" dirty="0" err="1"/>
              <a:t>Linhao</a:t>
            </a:r>
            <a:r>
              <a:rPr lang="en-US" altLang="zh-CN" baseline="-25000" dirty="0"/>
              <a:t>: RRM will start soon in RAN4 focusing on measurement</a:t>
            </a:r>
          </a:p>
          <a:p>
            <a:r>
              <a:rPr lang="en-US" altLang="zh-CN" baseline="-25000" dirty="0" err="1"/>
              <a:t>Shicong</a:t>
            </a:r>
            <a:r>
              <a:rPr lang="en-US" altLang="zh-CN" baseline="-25000" dirty="0"/>
              <a:t>: power saving could potential impact MAC</a:t>
            </a:r>
          </a:p>
          <a:p>
            <a:r>
              <a:rPr lang="en-US" altLang="zh-CN" baseline="-25000" dirty="0" err="1"/>
              <a:t>Linhao</a:t>
            </a:r>
            <a:r>
              <a:rPr lang="en-US" altLang="zh-CN" baseline="-25000" dirty="0"/>
              <a:t>: for handheld, there is no limitation between GEO and LEO</a:t>
            </a:r>
          </a:p>
          <a:p>
            <a:endParaRPr lang="en-US" altLang="zh-CN" baseline="-25000" dirty="0"/>
          </a:p>
        </p:txBody>
      </p:sp>
    </p:spTree>
    <p:extLst>
      <p:ext uri="{BB962C8B-B14F-4D97-AF65-F5344CB8AC3E}">
        <p14:creationId xmlns:p14="http://schemas.microsoft.com/office/powerpoint/2010/main" val="924695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2021/3/15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21115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58512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2021/3/15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4" r:id="rId5"/>
    <p:sldLayoutId id="2147483660" r:id="rId6"/>
    <p:sldLayoutId id="2147483695" r:id="rId7"/>
    <p:sldLayoutId id="2147483698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22109" y="6410627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Motivation of introduction of smartphone in NTN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758284" y="31915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Meeting #</a:t>
            </a:r>
            <a:r>
              <a:rPr lang="en-GB" sz="3600" dirty="0" smtClean="0"/>
              <a:t>91-e</a:t>
            </a:r>
            <a:r>
              <a:rPr lang="en-GB" sz="3600" dirty="0"/>
              <a:t>		</a:t>
            </a:r>
            <a:r>
              <a:rPr lang="en-GB" sz="3600" dirty="0" smtClean="0"/>
              <a:t>													</a:t>
            </a:r>
            <a:r>
              <a:rPr lang="en-US" altLang="zh-CN" sz="3600" dirty="0" smtClean="0"/>
              <a:t>RP-210257</a:t>
            </a:r>
          </a:p>
          <a:p>
            <a:pPr hangingPunct="1"/>
            <a:r>
              <a:rPr kumimoji="1" lang="en-US" altLang="zh-CN" sz="3600" dirty="0"/>
              <a:t>Electronic Meeting, </a:t>
            </a:r>
            <a:r>
              <a:rPr kumimoji="1" lang="en-US" altLang="zh-CN" sz="3600" dirty="0" smtClean="0"/>
              <a:t>March 22 </a:t>
            </a:r>
            <a:r>
              <a:rPr kumimoji="1" lang="en-US" altLang="zh-CN" sz="3600" dirty="0"/>
              <a:t>- </a:t>
            </a:r>
            <a:r>
              <a:rPr kumimoji="1" lang="en-US" altLang="zh-CN" sz="3600" dirty="0" smtClean="0"/>
              <a:t>26, 2021</a:t>
            </a:r>
            <a:endParaRPr kumimoji="1" lang="zh-CN" alt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 between NTN and TN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183400" y="4020358"/>
            <a:ext cx="7927317" cy="2945899"/>
            <a:chOff x="5451894" y="4406732"/>
            <a:chExt cx="7927317" cy="2945899"/>
          </a:xfrm>
        </p:grpSpPr>
        <p:sp>
          <p:nvSpPr>
            <p:cNvPr id="4" name="圆角矩形 3"/>
            <p:cNvSpPr/>
            <p:nvPr/>
          </p:nvSpPr>
          <p:spPr>
            <a:xfrm>
              <a:off x="5451894" y="4428981"/>
              <a:ext cx="2363638" cy="54483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 Medium"/>
                </a:rPr>
                <a:t>TN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451894" y="6262971"/>
              <a:ext cx="2363638" cy="108966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 Medium"/>
                </a:rPr>
                <a:t>Smart phone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1015573" y="4406732"/>
              <a:ext cx="2363638" cy="54483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 Medium"/>
                </a:rPr>
                <a:t>NTN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1015573" y="6197784"/>
              <a:ext cx="2363638" cy="108966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 Medium"/>
                </a:rPr>
                <a:t>Handheld UE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 Medium"/>
              </a:endParaRPr>
            </a:p>
          </p:txBody>
        </p:sp>
        <p:cxnSp>
          <p:nvCxnSpPr>
            <p:cNvPr id="9" name="直接箭头连接符 8"/>
            <p:cNvCxnSpPr>
              <a:stCxn id="5" idx="0"/>
            </p:cNvCxnSpPr>
            <p:nvPr/>
          </p:nvCxnSpPr>
          <p:spPr>
            <a:xfrm flipV="1">
              <a:off x="6633713" y="4973812"/>
              <a:ext cx="0" cy="1289159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0" name="直接箭头连接符 9"/>
            <p:cNvCxnSpPr>
              <a:stCxn id="7" idx="0"/>
            </p:cNvCxnSpPr>
            <p:nvPr/>
          </p:nvCxnSpPr>
          <p:spPr>
            <a:xfrm flipV="1">
              <a:off x="12197392" y="4908625"/>
              <a:ext cx="0" cy="1289159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直接箭头连接符 11"/>
            <p:cNvCxnSpPr>
              <a:stCxn id="7" idx="0"/>
              <a:endCxn id="4" idx="2"/>
            </p:cNvCxnSpPr>
            <p:nvPr/>
          </p:nvCxnSpPr>
          <p:spPr>
            <a:xfrm flipH="1" flipV="1">
              <a:off x="6633713" y="4973811"/>
              <a:ext cx="5563679" cy="1223973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" name="直接箭头连接符 13"/>
            <p:cNvCxnSpPr>
              <a:stCxn id="5" idx="0"/>
              <a:endCxn id="6" idx="2"/>
            </p:cNvCxnSpPr>
            <p:nvPr/>
          </p:nvCxnSpPr>
          <p:spPr>
            <a:xfrm flipV="1">
              <a:off x="6633713" y="4951562"/>
              <a:ext cx="5563679" cy="1311409"/>
            </a:xfrm>
            <a:prstGeom prst="straightConnector1">
              <a:avLst/>
            </a:prstGeom>
            <a:noFill/>
            <a:ln w="60325" cap="flat">
              <a:solidFill>
                <a:srgbClr val="FF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04550"/>
              </p:ext>
            </p:extLst>
          </p:nvPr>
        </p:nvGraphicFramePr>
        <p:xfrm>
          <a:off x="12485962" y="4040195"/>
          <a:ext cx="10716020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35846">
                  <a:extLst>
                    <a:ext uri="{9D8B030D-6E8A-4147-A177-3AD203B41FA5}">
                      <a16:colId xmlns:a16="http://schemas.microsoft.com/office/drawing/2014/main" val="2170292518"/>
                    </a:ext>
                  </a:extLst>
                </a:gridCol>
                <a:gridCol w="7380174">
                  <a:extLst>
                    <a:ext uri="{9D8B030D-6E8A-4147-A177-3AD203B41FA5}">
                      <a16:colId xmlns:a16="http://schemas.microsoft.com/office/drawing/2014/main" val="1476307039"/>
                    </a:ext>
                  </a:extLst>
                </a:gridCol>
              </a:tblGrid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parameters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Difference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945911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S-band,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-band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584181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Propagation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delay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Few 100ms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760862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Speed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Few 1000Km/h(LEO)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916026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MS service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VoNR</a:t>
                      </a:r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short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message, data service low data rate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1888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Typical MSS service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backhaul between </a:t>
                      </a:r>
                      <a:r>
                        <a:rPr lang="en-US" altLang="zh-CN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stations 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group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281492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size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Few 1000kms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678793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Earth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fixed or moving cell</a:t>
                      </a:r>
                    </a:p>
                    <a:p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Earth fixed TA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574715"/>
                  </a:ext>
                </a:extLst>
              </a:tr>
              <a:tr h="408783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Typical service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Voice, short message, data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 with low rate. (Note </a:t>
                      </a:r>
                      <a:r>
                        <a:rPr lang="en-US" altLang="zh-CN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eMBB</a:t>
                      </a:r>
                      <a:r>
                        <a:rPr lang="en-US" altLang="zh-CN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not considered for smart phone to save power)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945960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 rot="20947257">
            <a:off x="6273977" y="4074569"/>
            <a:ext cx="79363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?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065341" y="7894892"/>
            <a:ext cx="9459550" cy="135738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Smart phone</a:t>
            </a:r>
            <a:r>
              <a:rPr lang="en-US" altLang="zh-CN" dirty="0"/>
              <a:t> </a:t>
            </a:r>
            <a:r>
              <a:rPr lang="en-US" altLang="zh-CN" dirty="0" smtClean="0"/>
              <a:t>should support features introduced in NTN WID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0760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UE characteristics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223978" y="2760454"/>
            <a:ext cx="22394302" cy="307100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The </a:t>
            </a:r>
            <a:r>
              <a:rPr lang="en-US" altLang="zh-CN" dirty="0" smtClean="0"/>
              <a:t>difference </a:t>
            </a:r>
            <a:r>
              <a:rPr lang="en-US" altLang="zh-CN" dirty="0"/>
              <a:t>between handheld </a:t>
            </a:r>
            <a:r>
              <a:rPr lang="en-US" altLang="zh-CN" dirty="0" smtClean="0"/>
              <a:t>UE and </a:t>
            </a:r>
            <a:r>
              <a:rPr lang="en-US" altLang="zh-CN" dirty="0"/>
              <a:t>smart </a:t>
            </a:r>
            <a:r>
              <a:rPr lang="en-US" altLang="zh-CN" dirty="0" smtClean="0"/>
              <a:t>phone</a:t>
            </a:r>
            <a:endParaRPr lang="en-US" altLang="zh-CN" dirty="0"/>
          </a:p>
          <a:p>
            <a:pPr lvl="1"/>
            <a:r>
              <a:rPr lang="en-US" altLang="zh-CN" dirty="0"/>
              <a:t>TX/RX antenna : it is assumed </a:t>
            </a:r>
            <a:r>
              <a:rPr lang="en-US" altLang="zh-CN" dirty="0" smtClean="0"/>
              <a:t>up to -5dbi </a:t>
            </a:r>
            <a:r>
              <a:rPr lang="en-US" altLang="zh-CN" dirty="0"/>
              <a:t>antenna gain i.e. </a:t>
            </a:r>
            <a:r>
              <a:rPr lang="en-US" altLang="zh-CN" dirty="0" smtClean="0"/>
              <a:t>up to 5 </a:t>
            </a:r>
            <a:r>
              <a:rPr lang="en-US" altLang="zh-CN" dirty="0"/>
              <a:t>dB less compared to handheld </a:t>
            </a:r>
            <a:r>
              <a:rPr lang="en-US" altLang="zh-CN" dirty="0" smtClean="0"/>
              <a:t>terminal in real deployment</a:t>
            </a:r>
            <a:endParaRPr lang="en-US" altLang="zh-CN" dirty="0"/>
          </a:p>
          <a:p>
            <a:pPr lvl="1"/>
            <a:r>
              <a:rPr lang="en-US" altLang="zh-CN" dirty="0"/>
              <a:t>Battery capacity: much less than handheld terminal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4319" y="6269336"/>
            <a:ext cx="13371136" cy="5781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6505" y="12420186"/>
            <a:ext cx="10006642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[1] </a:t>
            </a: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38.821 Solutions for NR to support non-terrestrial networks (NTN)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50165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Coverage </a:t>
            </a:r>
            <a:r>
              <a:rPr lang="en-US" altLang="zh-CN" dirty="0" smtClean="0"/>
              <a:t>gap(PUSCH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639811" y="9627079"/>
            <a:ext cx="19150514" cy="30365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800" dirty="0"/>
              <a:t>Assuming 0dBi TX antenna gain, up to </a:t>
            </a:r>
            <a:r>
              <a:rPr lang="en-US" altLang="zh-CN" sz="2800" dirty="0" smtClean="0"/>
              <a:t>7.85 </a:t>
            </a:r>
            <a:r>
              <a:rPr lang="en-US" altLang="zh-CN" sz="2800" dirty="0"/>
              <a:t>dB coverage gap in </a:t>
            </a:r>
            <a:r>
              <a:rPr lang="en-US" altLang="zh-CN" sz="2800" dirty="0" smtClean="0"/>
              <a:t>PUSCH is </a:t>
            </a:r>
            <a:r>
              <a:rPr lang="en-US" altLang="zh-CN" sz="2800" dirty="0"/>
              <a:t>observed</a:t>
            </a:r>
          </a:p>
          <a:p>
            <a:r>
              <a:rPr lang="en-US" altLang="zh-CN" sz="2800" dirty="0"/>
              <a:t>For smart phone, with realistic -5dBi TX antenna gain, even larger coverage gap is resulted</a:t>
            </a:r>
          </a:p>
          <a:p>
            <a:pPr lvl="1"/>
            <a:r>
              <a:rPr lang="en-US" altLang="zh-CN" sz="2400" b="1" dirty="0" smtClean="0"/>
              <a:t>It means NTN in Rel17 doesn’t support VoIP service at all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Note1</a:t>
            </a:r>
            <a:r>
              <a:rPr lang="en-US" altLang="zh-CN" sz="2800" dirty="0"/>
              <a:t>: the problem is more serious for GEO case</a:t>
            </a:r>
          </a:p>
          <a:p>
            <a:r>
              <a:rPr lang="en-US" altLang="zh-CN" sz="2800" dirty="0"/>
              <a:t>Note2: for downlink, the coverage problem is less severe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758" y="3530149"/>
            <a:ext cx="9512080" cy="5717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325" y="3530149"/>
            <a:ext cx="9512081" cy="57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40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</a:t>
            </a:r>
            <a:r>
              <a:rPr lang="zh-CN" altLang="en-US" dirty="0"/>
              <a:t> </a:t>
            </a:r>
            <a:r>
              <a:rPr lang="en-US" altLang="zh-CN" dirty="0"/>
              <a:t>and required CNR of </a:t>
            </a:r>
            <a:r>
              <a:rPr lang="en-US" altLang="zh-CN" dirty="0" smtClean="0"/>
              <a:t>PUSCH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708999" y="4044470"/>
          <a:ext cx="11041683" cy="7437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63635">
                  <a:extLst>
                    <a:ext uri="{9D8B030D-6E8A-4147-A177-3AD203B41FA5}">
                      <a16:colId xmlns:a16="http://schemas.microsoft.com/office/drawing/2014/main" val="2317361294"/>
                    </a:ext>
                  </a:extLst>
                </a:gridCol>
                <a:gridCol w="8178048">
                  <a:extLst>
                    <a:ext uri="{9D8B030D-6E8A-4147-A177-3AD203B41FA5}">
                      <a16:colId xmlns:a16="http://schemas.microsoft.com/office/drawing/2014/main" val="17665046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979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NTN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1847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2GHz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597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VoIP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5.9kbps</a:t>
                      </a:r>
                      <a:r>
                        <a:rPr lang="en-US" altLang="zh-CN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 </a:t>
                      </a:r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bits (70bits overhead) </a:t>
                      </a: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altLang="zh-CN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20slot repetition</a:t>
                      </a:r>
                      <a:endParaRPr lang="en-US" sz="32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13.2kbps:</a:t>
                      </a:r>
                      <a:r>
                        <a:rPr lang="en-US" sz="24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 </a:t>
                      </a:r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bits (70bits </a:t>
                      </a:r>
                      <a:r>
                        <a:rPr lang="en-US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overhead),</a:t>
                      </a:r>
                      <a:r>
                        <a:rPr lang="en-US" sz="24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24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20slot repetition</a:t>
                      </a:r>
                      <a:endParaRPr lang="en-US" sz="24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584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data rates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5.9kbps-13.2kbps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590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Frame structure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FDD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95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Waveform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DFT-s-OFDM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664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15kHz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844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BLER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2%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280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Pathloss</a:t>
                      </a:r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model </a:t>
                      </a:r>
                      <a:endParaRPr lang="en-US" sz="32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NLoS</a:t>
                      </a:r>
                      <a:endParaRPr lang="en-US" sz="2400" b="0" i="0" u="none" strike="noStrike" kern="1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854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NTN TDL-C   NTN TDL-D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3413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Delay Spread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20ns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5081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velocity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3km/h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12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PRBs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2/4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1537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BS Rx chains</a:t>
                      </a:r>
                      <a:endParaRPr lang="en-US" sz="28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1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022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UE Tx chains</a:t>
                      </a:r>
                      <a:endParaRPr lang="en-US" sz="28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1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635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DMRS configuration</a:t>
                      </a:r>
                      <a:endParaRPr lang="en-US" sz="32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Type I, 2 DMRS symbol, no multiplexing with data.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99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hopping</a:t>
                      </a:r>
                      <a:endParaRPr lang="en-US" sz="32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kern="1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w/o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750887"/>
                  </a:ext>
                </a:extLst>
              </a:tr>
            </a:tbl>
          </a:graphicData>
        </a:graphic>
      </p:graphicFrame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6274" y="2664362"/>
            <a:ext cx="6342842" cy="487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6274" y="7303781"/>
            <a:ext cx="6316457" cy="469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1851" y="2724559"/>
            <a:ext cx="6304948" cy="472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435" y="7302039"/>
            <a:ext cx="6308948" cy="472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4826575" y="12183499"/>
            <a:ext cx="1912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kern="100" dirty="0"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</a:rPr>
              <a:t>NTN-TDL_C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80978" y="59613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 smtClean="0"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</a:rPr>
              <a:t>5.9 kbps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552827" y="10443915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 smtClean="0"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</a:rPr>
              <a:t>13.2kbps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63978" y="12244876"/>
            <a:ext cx="1912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kern="100" dirty="0" smtClean="0"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</a:rPr>
              <a:t>NTN-TDL_D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18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Coverage </a:t>
            </a:r>
            <a:r>
              <a:rPr lang="en-US" altLang="zh-CN" dirty="0" smtClean="0"/>
              <a:t>gap(PUCCH)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574173" y="9299276"/>
            <a:ext cx="20585435" cy="318686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/>
              <a:t>Assuming 0dBi TX antenna gain, up to 12.04 dB coverage gap in UL control is observed</a:t>
            </a:r>
          </a:p>
          <a:p>
            <a:r>
              <a:rPr lang="en-US" altLang="zh-CN" sz="2800" dirty="0"/>
              <a:t>For smart phone, with realistic -5dBi TX antenna gain, even larger coverage gap is resulted</a:t>
            </a:r>
          </a:p>
          <a:p>
            <a:pPr lvl="1"/>
            <a:r>
              <a:rPr lang="en-US" altLang="zh-CN" sz="2400" dirty="0"/>
              <a:t>Considering the PUCCH repetition can provide 8 dB gains, the coverage should be further enhanced.</a:t>
            </a:r>
          </a:p>
          <a:p>
            <a:pPr lvl="2"/>
            <a:r>
              <a:rPr lang="en-US" altLang="zh-CN" sz="2000" dirty="0"/>
              <a:t>Further repetition schemes, channel enhancements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Note1</a:t>
            </a:r>
            <a:r>
              <a:rPr lang="en-US" altLang="zh-CN" sz="2800" dirty="0"/>
              <a:t>: the problem is more serious for GEO case</a:t>
            </a:r>
          </a:p>
          <a:p>
            <a:r>
              <a:rPr lang="en-US" altLang="zh-CN" sz="2800" dirty="0"/>
              <a:t>Note2: for downlink, the coverage problem is less severe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709" y="2810086"/>
            <a:ext cx="9934544" cy="59712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8400" y="2858026"/>
            <a:ext cx="9854785" cy="592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84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</a:t>
            </a:r>
            <a:r>
              <a:rPr lang="zh-CN" altLang="en-US" dirty="0"/>
              <a:t> </a:t>
            </a:r>
            <a:r>
              <a:rPr lang="en-US" altLang="zh-CN" dirty="0" smtClean="0"/>
              <a:t>and required CNR of PUCCH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449597" y="3934307"/>
          <a:ext cx="9540456" cy="60173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15071">
                  <a:extLst>
                    <a:ext uri="{9D8B030D-6E8A-4147-A177-3AD203B41FA5}">
                      <a16:colId xmlns:a16="http://schemas.microsoft.com/office/drawing/2014/main" val="1652994833"/>
                    </a:ext>
                  </a:extLst>
                </a:gridCol>
                <a:gridCol w="6325385">
                  <a:extLst>
                    <a:ext uri="{9D8B030D-6E8A-4147-A177-3AD203B41FA5}">
                      <a16:colId xmlns:a16="http://schemas.microsoft.com/office/drawing/2014/main" val="2142283479"/>
                    </a:ext>
                  </a:extLst>
                </a:gridCol>
              </a:tblGrid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7679471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  <a:endParaRPr lang="en-US" sz="28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9159459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</a:t>
                      </a:r>
                      <a:endParaRPr lang="en-US" sz="28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2GHz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565335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Frame structure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FDD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1622646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 type</a:t>
                      </a:r>
                      <a:endParaRPr lang="en-US" sz="28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 1, 2bits UCI.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2784214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Waveform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4421933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15kHz, 30kHz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15025"/>
                  </a:ext>
                </a:extLst>
              </a:tr>
              <a:tr h="99144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BLER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DTX to ACK probability: 1%. </a:t>
                      </a:r>
                      <a:endParaRPr lang="en-US" sz="28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NACK to ACK probability: 0.1%.</a:t>
                      </a:r>
                      <a:endParaRPr lang="en-US" sz="28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ACK missed detection probability: 1%.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8481709"/>
                  </a:ext>
                </a:extLst>
              </a:tr>
              <a:tr h="41660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Occupied channel bandwidth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30MHz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7771383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Pathloss model 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NLoS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540090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 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 TDL-C   NTN TDL-D</a:t>
                      </a:r>
                      <a:endParaRPr lang="en-US" sz="2800" kern="1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6569246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PRBs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848077"/>
                  </a:ext>
                </a:extLst>
              </a:tr>
              <a:tr h="36720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BS Rx chains</a:t>
                      </a:r>
                      <a:endParaRPr lang="en-US" sz="24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4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7751503"/>
                  </a:ext>
                </a:extLst>
              </a:tr>
              <a:tr h="3770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UE Tx chains</a:t>
                      </a:r>
                      <a:endParaRPr lang="en-US" sz="24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4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6043518"/>
                  </a:ext>
                </a:extLst>
              </a:tr>
              <a:tr h="36720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hopping</a:t>
                      </a:r>
                      <a:endParaRPr lang="en-US" sz="2800" kern="10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</a:t>
                      </a:r>
                      <a:endParaRPr lang="en-US" sz="2400" dirty="0">
                        <a:solidFill>
                          <a:srgbClr val="493118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553128"/>
                  </a:ext>
                </a:extLst>
              </a:tr>
            </a:tbl>
          </a:graphicData>
        </a:graphic>
      </p:graphicFrame>
      <p:sp>
        <p:nvSpPr>
          <p:cNvPr id="1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411580" y="10714225"/>
            <a:ext cx="10382250" cy="95900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Link budget template: 38.821 v15.0.0</a:t>
            </a:r>
          </a:p>
        </p:txBody>
      </p:sp>
      <p:sp>
        <p:nvSpPr>
          <p:cNvPr id="6" name="矩形 5"/>
          <p:cNvSpPr/>
          <p:nvPr/>
        </p:nvSpPr>
        <p:spPr>
          <a:xfrm>
            <a:off x="13187124" y="2758993"/>
            <a:ext cx="2534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kern="100" dirty="0">
                <a:latin typeface="Times New Roman" panose="02020603050405020304" pitchFamily="18" charset="0"/>
                <a:ea typeface="华文楷体" panose="02010600040101010101" pitchFamily="2" charset="-122"/>
              </a:rPr>
              <a:t>NTN-TDL_C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19396645" y="2828988"/>
            <a:ext cx="2534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kern="100" dirty="0">
                <a:latin typeface="Times New Roman" panose="02020603050405020304" pitchFamily="18" charset="0"/>
                <a:ea typeface="华文楷体" panose="02010600040101010101" pitchFamily="2" charset="-122"/>
              </a:rPr>
              <a:t>NTN-TDL_D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2826" y="3557852"/>
            <a:ext cx="6019800" cy="451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0788" y="3551638"/>
            <a:ext cx="6187841" cy="45573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62826" y="8250876"/>
            <a:ext cx="6019800" cy="452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50790" y="8241351"/>
            <a:ext cx="6187839" cy="463844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271341" y="10129450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>
                <a:latin typeface="Times New Roman" panose="02020603050405020304" pitchFamily="18" charset="0"/>
                <a:ea typeface="华文楷体" panose="02010600040101010101" pitchFamily="2" charset="-122"/>
              </a:rPr>
              <a:t>30kHz</a:t>
            </a:r>
            <a:endParaRPr lang="en-US" dirty="0"/>
          </a:p>
        </p:txBody>
      </p:sp>
      <p:sp>
        <p:nvSpPr>
          <p:cNvPr id="13" name="矩形 12"/>
          <p:cNvSpPr/>
          <p:nvPr/>
        </p:nvSpPr>
        <p:spPr>
          <a:xfrm>
            <a:off x="17095342" y="6358184"/>
            <a:ext cx="1324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>
                <a:latin typeface="Times New Roman" panose="02020603050405020304" pitchFamily="18" charset="0"/>
                <a:ea typeface="华文楷体" panose="02010600040101010101" pitchFamily="2" charset="-122"/>
              </a:rPr>
              <a:t>15kHz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695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Delay budget of </a:t>
            </a:r>
            <a:r>
              <a:rPr lang="en-US" altLang="zh-CN" dirty="0" err="1" smtClean="0"/>
              <a:t>VoNR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05339" y="3183306"/>
            <a:ext cx="11946735" cy="8679209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The worst one way propagation delay(d) </a:t>
            </a:r>
            <a:r>
              <a:rPr lang="en-US" altLang="zh-CN" dirty="0"/>
              <a:t>in NTN with transparent payload 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dirty="0" smtClean="0"/>
              <a:t>541.46/2 </a:t>
            </a:r>
            <a:r>
              <a:rPr lang="en-US" altLang="zh-CN" dirty="0" err="1"/>
              <a:t>ms</a:t>
            </a:r>
            <a:r>
              <a:rPr lang="en-US" altLang="zh-CN" dirty="0"/>
              <a:t> for </a:t>
            </a:r>
            <a:r>
              <a:rPr lang="en-US" altLang="zh-CN" dirty="0" smtClean="0">
                <a:solidFill>
                  <a:srgbClr val="00B0F0"/>
                </a:solidFill>
              </a:rPr>
              <a:t>GEO</a:t>
            </a:r>
          </a:p>
          <a:p>
            <a:pPr lvl="1"/>
            <a:r>
              <a:rPr lang="en-US" altLang="zh-CN" dirty="0" smtClean="0"/>
              <a:t>41.77/2 </a:t>
            </a:r>
            <a:r>
              <a:rPr lang="en-US" altLang="zh-CN" dirty="0" err="1"/>
              <a:t>ms</a:t>
            </a:r>
            <a:r>
              <a:rPr lang="en-US" altLang="zh-CN" dirty="0"/>
              <a:t> for </a:t>
            </a:r>
            <a:r>
              <a:rPr lang="en-US" altLang="zh-CN" dirty="0">
                <a:solidFill>
                  <a:srgbClr val="ED7C2E"/>
                </a:solidFill>
              </a:rPr>
              <a:t>LEO at </a:t>
            </a:r>
            <a:r>
              <a:rPr lang="en-US" altLang="zh-CN" dirty="0" smtClean="0">
                <a:solidFill>
                  <a:srgbClr val="ED7C2E"/>
                </a:solidFill>
              </a:rPr>
              <a:t>1200km</a:t>
            </a:r>
          </a:p>
          <a:p>
            <a:pPr lvl="1"/>
            <a:r>
              <a:rPr lang="en-US" altLang="zh-CN" dirty="0" smtClean="0"/>
              <a:t>25.77/2 </a:t>
            </a:r>
            <a:r>
              <a:rPr lang="en-US" altLang="zh-CN" dirty="0" err="1"/>
              <a:t>ms</a:t>
            </a:r>
            <a:r>
              <a:rPr lang="en-US" altLang="zh-CN" dirty="0"/>
              <a:t> for LEO at </a:t>
            </a:r>
            <a:r>
              <a:rPr lang="en-US" altLang="zh-CN" dirty="0" smtClean="0"/>
              <a:t>600km</a:t>
            </a:r>
          </a:p>
          <a:p>
            <a:r>
              <a:rPr lang="en-US" altLang="zh-CN" dirty="0" smtClean="0"/>
              <a:t>The worst one way delay </a:t>
            </a:r>
            <a:r>
              <a:rPr lang="en-US" altLang="zh-CN" dirty="0" smtClean="0"/>
              <a:t>budget: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(1+BLER)*(</a:t>
            </a:r>
            <a:r>
              <a:rPr lang="en-US" altLang="zh-CN" dirty="0" err="1" smtClean="0"/>
              <a:t>d+n</a:t>
            </a:r>
            <a:r>
              <a:rPr lang="en-US" altLang="zh-CN" dirty="0" smtClean="0"/>
              <a:t>*Repeating slots)+</a:t>
            </a:r>
            <a:r>
              <a:rPr lang="en-US" altLang="zh-CN" dirty="0" smtClean="0"/>
              <a:t>BLER*d</a:t>
            </a:r>
          </a:p>
          <a:p>
            <a:pPr lvl="1"/>
            <a:r>
              <a:rPr lang="en-US" altLang="zh-CN" dirty="0" smtClean="0"/>
              <a:t>RLC </a:t>
            </a:r>
            <a:r>
              <a:rPr lang="en-US" altLang="zh-CN" dirty="0"/>
              <a:t>UM mode </a:t>
            </a:r>
            <a:r>
              <a:rPr lang="en-US" altLang="zh-CN" dirty="0" smtClean="0"/>
              <a:t>, </a:t>
            </a:r>
            <a:r>
              <a:rPr lang="en-US" altLang="zh-CN" dirty="0"/>
              <a:t>configured </a:t>
            </a:r>
            <a:r>
              <a:rPr lang="en-US" altLang="zh-CN" dirty="0" smtClean="0"/>
              <a:t>grant and one HARQ retransmission is assumed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err="1" smtClean="0"/>
              <a:t>VoNR</a:t>
            </a:r>
            <a:r>
              <a:rPr lang="en-US" altLang="zh-CN" dirty="0" smtClean="0"/>
              <a:t> is not supported for GEO unless new PDB is introduced</a:t>
            </a:r>
          </a:p>
          <a:p>
            <a:r>
              <a:rPr lang="en-US" altLang="zh-CN" dirty="0" err="1" smtClean="0"/>
              <a:t>VoNR</a:t>
            </a:r>
            <a:r>
              <a:rPr lang="en-US" altLang="zh-CN" dirty="0" smtClean="0"/>
              <a:t> could be supported for LEO if linkage budget can be met within PDB</a:t>
            </a:r>
          </a:p>
          <a:p>
            <a:endParaRPr lang="zh-CN" altLang="en-US" dirty="0"/>
          </a:p>
        </p:txBody>
      </p:sp>
      <p:grpSp>
        <p:nvGrpSpPr>
          <p:cNvPr id="74" name="组合 73"/>
          <p:cNvGrpSpPr/>
          <p:nvPr/>
        </p:nvGrpSpPr>
        <p:grpSpPr>
          <a:xfrm>
            <a:off x="14084059" y="3183307"/>
            <a:ext cx="8913964" cy="2441116"/>
            <a:chOff x="12669328" y="3183306"/>
            <a:chExt cx="11671540" cy="2653239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13877026" y="3302228"/>
              <a:ext cx="935103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989834" y="5631351"/>
              <a:ext cx="935103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13877026" y="3302229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1" name="文本框 20"/>
            <p:cNvSpPr txBox="1"/>
            <p:nvPr/>
          </p:nvSpPr>
          <p:spPr>
            <a:xfrm>
              <a:off x="16128521" y="4342484"/>
              <a:ext cx="914400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…</a:t>
              </a:r>
              <a:endParaRPr kumimoji="0" lang="zh-CN" altLang="en-US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22" name="直接箭头连接符 21"/>
            <p:cNvCxnSpPr/>
            <p:nvPr/>
          </p:nvCxnSpPr>
          <p:spPr>
            <a:xfrm flipV="1">
              <a:off x="18025256" y="3302231"/>
              <a:ext cx="194201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14084059" y="3302229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14291092" y="3302231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14474406" y="3302224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14681439" y="3302224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7" name="直接箭头连接符 36"/>
            <p:cNvCxnSpPr/>
            <p:nvPr/>
          </p:nvCxnSpPr>
          <p:spPr>
            <a:xfrm>
              <a:off x="14888472" y="3302226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16042256" y="3302220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19967275" y="3302229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42" name="文本框 41"/>
            <p:cNvSpPr txBox="1"/>
            <p:nvPr/>
          </p:nvSpPr>
          <p:spPr>
            <a:xfrm>
              <a:off x="22218770" y="4342484"/>
              <a:ext cx="914400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…</a:t>
              </a:r>
              <a:endParaRPr kumimoji="0" lang="zh-CN" altLang="en-US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43" name="直接箭头连接符 42"/>
            <p:cNvCxnSpPr/>
            <p:nvPr/>
          </p:nvCxnSpPr>
          <p:spPr>
            <a:xfrm>
              <a:off x="20174308" y="3302229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4" name="直接箭头连接符 43"/>
            <p:cNvCxnSpPr/>
            <p:nvPr/>
          </p:nvCxnSpPr>
          <p:spPr>
            <a:xfrm>
              <a:off x="20381341" y="3302231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5" name="直接箭头连接符 44"/>
            <p:cNvCxnSpPr/>
            <p:nvPr/>
          </p:nvCxnSpPr>
          <p:spPr>
            <a:xfrm>
              <a:off x="20564655" y="3302224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6" name="直接箭头连接符 45"/>
            <p:cNvCxnSpPr/>
            <p:nvPr/>
          </p:nvCxnSpPr>
          <p:spPr>
            <a:xfrm>
              <a:off x="20771688" y="3302224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20978721" y="3302226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8" name="直接箭头连接符 47"/>
            <p:cNvCxnSpPr/>
            <p:nvPr/>
          </p:nvCxnSpPr>
          <p:spPr>
            <a:xfrm>
              <a:off x="22132505" y="3302220"/>
              <a:ext cx="1759789" cy="2329132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49" name="文本框 48"/>
            <p:cNvSpPr txBox="1"/>
            <p:nvPr/>
          </p:nvSpPr>
          <p:spPr>
            <a:xfrm>
              <a:off x="12669328" y="3183306"/>
              <a:ext cx="96615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000" b="0" dirty="0" smtClean="0">
                  <a:solidFill>
                    <a:srgbClr val="5E5E5E"/>
                  </a:solidFill>
                  <a:latin typeface="OPPOSans M" charset="-122"/>
                  <a:ea typeface="OPPOSans M" charset="-122"/>
                  <a:cs typeface="OPPOSans M" charset="-122"/>
                  <a:sym typeface="OPPOSans M"/>
                </a:rPr>
                <a:t>TX</a:t>
              </a:r>
              <a:endParaRPr lang="zh-CN" altLang="en-US" sz="2000" b="0" dirty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755591" y="5426176"/>
              <a:ext cx="96615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defRPr sz="2000" b="0">
                  <a:solidFill>
                    <a:srgbClr val="5E5E5E"/>
                  </a:solidFill>
                  <a:latin typeface="OPPOSans M" charset="-122"/>
                  <a:ea typeface="OPPOSans M" charset="-122"/>
                  <a:cs typeface="OPPOSans M" charset="-122"/>
                </a:defRPr>
              </a:lvl1pPr>
            </a:lstStyle>
            <a:p>
              <a:r>
                <a:rPr lang="en-US" altLang="zh-CN" dirty="0" smtClean="0"/>
                <a:t>RX</a:t>
              </a:r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440455" y="4261601"/>
              <a:ext cx="2837369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defRPr sz="2000" b="0">
                  <a:solidFill>
                    <a:srgbClr val="5E5E5E"/>
                  </a:solidFill>
                  <a:latin typeface="OPPOSans M" charset="-122"/>
                  <a:ea typeface="OPPOSans M" charset="-122"/>
                  <a:cs typeface="OPPOSans M" charset="-122"/>
                </a:defRPr>
              </a:lvl1pPr>
            </a:lstStyle>
            <a:p>
              <a:r>
                <a:rPr lang="en-US" altLang="zh-CN" dirty="0" smtClean="0"/>
                <a:t>PDCCH or NACK</a:t>
              </a:r>
              <a:endParaRPr lang="zh-CN" altLang="en-US" dirty="0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4059" y="6138154"/>
            <a:ext cx="9161079" cy="5506394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14821948" y="12129157"/>
            <a:ext cx="842319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altLang="zh-CN" sz="1800" dirty="0" smtClean="0">
                <a:solidFill>
                  <a:srgbClr val="FFC000"/>
                </a:solidFill>
                <a:latin typeface="OPPO Sans Bold Italic" panose="00000800000000000000" pitchFamily="2" charset="0"/>
                <a:ea typeface="OPPO Sans Bold Italic" panose="00000800000000000000" pitchFamily="2" charset="0"/>
              </a:rPr>
              <a:t>PDB </a:t>
            </a:r>
            <a:r>
              <a:rPr lang="en-US" altLang="zh-CN" sz="1800" dirty="0">
                <a:solidFill>
                  <a:srgbClr val="FFC000"/>
                </a:solidFill>
                <a:latin typeface="OPPO Sans Bold Italic" panose="00000800000000000000" pitchFamily="2" charset="0"/>
                <a:ea typeface="OPPO Sans Bold Italic" panose="00000800000000000000" pitchFamily="2" charset="0"/>
              </a:rPr>
              <a:t>of </a:t>
            </a:r>
            <a:r>
              <a:rPr lang="en-US" altLang="zh-CN" sz="1800" dirty="0" err="1">
                <a:solidFill>
                  <a:srgbClr val="FFC000"/>
                </a:solidFill>
                <a:latin typeface="OPPO Sans Bold Italic" panose="00000800000000000000" pitchFamily="2" charset="0"/>
                <a:ea typeface="OPPO Sans Bold Italic" panose="00000800000000000000" pitchFamily="2" charset="0"/>
              </a:rPr>
              <a:t>VoNR</a:t>
            </a:r>
            <a:r>
              <a:rPr lang="en-US" altLang="zh-CN" sz="1800" dirty="0">
                <a:solidFill>
                  <a:srgbClr val="FFC000"/>
                </a:solidFill>
                <a:latin typeface="OPPO Sans Bold Italic" panose="00000800000000000000" pitchFamily="2" charset="0"/>
                <a:ea typeface="OPPO Sans Bold Italic" panose="00000800000000000000" pitchFamily="2" charset="0"/>
              </a:rPr>
              <a:t> </a:t>
            </a:r>
            <a:r>
              <a:rPr lang="en-US" altLang="zh-CN" sz="1800" dirty="0">
                <a:latin typeface="OPPO Sans Bold Italic" panose="00000800000000000000" pitchFamily="2" charset="0"/>
                <a:ea typeface="OPPO Sans Bold Italic" panose="00000800000000000000" pitchFamily="2" charset="0"/>
              </a:rPr>
              <a:t>is </a:t>
            </a:r>
            <a:r>
              <a:rPr lang="en-US" altLang="zh-CN" sz="1800" dirty="0" smtClean="0">
                <a:latin typeface="OPPO Sans Bold Italic" panose="00000800000000000000" pitchFamily="2" charset="0"/>
                <a:ea typeface="OPPO Sans Bold Italic" panose="00000800000000000000" pitchFamily="2" charset="0"/>
              </a:rPr>
              <a:t>100ms and BLER is 2% with one retransmission</a:t>
            </a:r>
            <a:endParaRPr lang="en-US" altLang="zh-CN" sz="1800" dirty="0">
              <a:latin typeface="OPPO Sans Bold Italic" panose="00000800000000000000" pitchFamily="2" charset="0"/>
              <a:ea typeface="OPPO Sans Bold Italic" panose="00000800000000000000" pitchFamily="2" charset="0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PO Sans Bold Italic" panose="00000800000000000000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88668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spec impact for smart </a:t>
            </a:r>
            <a:r>
              <a:rPr lang="en-US" altLang="zh-CN" dirty="0" err="1"/>
              <a:t>phone@NTN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724913"/>
            <a:ext cx="22618332" cy="890349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It is assumed that smart phone has 5 dB less antenna gain compared to handheld UE in NTN WID. For power saving it is assumed that degradation of service to some extent is acceptable i.e. functionality is core requirement. </a:t>
            </a:r>
          </a:p>
          <a:p>
            <a:r>
              <a:rPr lang="en-US" altLang="zh-CN" dirty="0"/>
              <a:t>1, Coverage enhancement</a:t>
            </a:r>
          </a:p>
          <a:p>
            <a:pPr lvl="1"/>
            <a:r>
              <a:rPr lang="en-US" altLang="zh-CN" dirty="0"/>
              <a:t>To evaluate the potential coverage gap on FR1 for </a:t>
            </a:r>
            <a:r>
              <a:rPr lang="en-US" altLang="zh-CN" dirty="0" smtClean="0"/>
              <a:t>at least LEO</a:t>
            </a:r>
            <a:endParaRPr lang="en-US" altLang="zh-CN" dirty="0"/>
          </a:p>
          <a:p>
            <a:pPr lvl="1"/>
            <a:r>
              <a:rPr lang="en-US" altLang="zh-CN" dirty="0"/>
              <a:t>To figure out solution to fill the </a:t>
            </a:r>
            <a:r>
              <a:rPr lang="en-US" altLang="zh-CN" dirty="0" smtClean="0"/>
              <a:t>gap</a:t>
            </a:r>
            <a:endParaRPr lang="en-US" altLang="zh-CN" dirty="0"/>
          </a:p>
          <a:p>
            <a:r>
              <a:rPr lang="en-US" altLang="zh-CN" dirty="0"/>
              <a:t>2, Power saving for UE</a:t>
            </a:r>
          </a:p>
          <a:p>
            <a:pPr lvl="1"/>
            <a:r>
              <a:rPr lang="en-US" altLang="zh-CN" dirty="0" err="1"/>
              <a:t>eDRX</a:t>
            </a:r>
            <a:r>
              <a:rPr lang="en-US" altLang="zh-CN" dirty="0"/>
              <a:t> cycle for IDLE/INACTIVE state</a:t>
            </a:r>
          </a:p>
          <a:p>
            <a:pPr lvl="1"/>
            <a:r>
              <a:rPr lang="en-US" altLang="zh-CN" dirty="0"/>
              <a:t>Power saving solution for </a:t>
            </a:r>
            <a:r>
              <a:rPr lang="en-US" altLang="zh-CN" dirty="0" err="1"/>
              <a:t>VoNR</a:t>
            </a:r>
            <a:r>
              <a:rPr lang="en-US" altLang="zh-CN" dirty="0"/>
              <a:t> </a:t>
            </a:r>
          </a:p>
          <a:p>
            <a:pPr lvl="1"/>
            <a:r>
              <a:rPr lang="en-US" altLang="zh-CN" dirty="0"/>
              <a:t>Relaxed RRM and/or RLM</a:t>
            </a:r>
          </a:p>
          <a:p>
            <a:r>
              <a:rPr lang="en-US" altLang="zh-CN" dirty="0"/>
              <a:t>3, Power saving for </a:t>
            </a:r>
            <a:r>
              <a:rPr lang="en-US" altLang="zh-CN" dirty="0" err="1"/>
              <a:t>gNB</a:t>
            </a:r>
            <a:r>
              <a:rPr lang="en-US" altLang="zh-CN" dirty="0"/>
              <a:t> e.g. satellite</a:t>
            </a:r>
          </a:p>
          <a:p>
            <a:r>
              <a:rPr lang="en-US" altLang="zh-CN" dirty="0"/>
              <a:t>4, If new features need be introduced for smart phone</a:t>
            </a:r>
          </a:p>
          <a:p>
            <a:pPr lvl="1"/>
            <a:r>
              <a:rPr lang="en-US" altLang="zh-CN" dirty="0"/>
              <a:t>It is necessary for NTN network to differentiate between smart phone and other handheld device</a:t>
            </a:r>
          </a:p>
          <a:p>
            <a:pPr lvl="1"/>
            <a:r>
              <a:rPr lang="en-US" altLang="zh-CN" dirty="0"/>
              <a:t>Access control for smart phone</a:t>
            </a:r>
          </a:p>
          <a:p>
            <a:r>
              <a:rPr lang="en-US" altLang="zh-CN" dirty="0"/>
              <a:t>5, Relevant RF and RRM </a:t>
            </a:r>
            <a:r>
              <a:rPr lang="en-US" altLang="zh-CN" dirty="0" smtClean="0"/>
              <a:t>work w.r.t. antenna gain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24109331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8669</TotalTime>
  <Words>1383</Words>
  <Application>Microsoft Office PowerPoint</Application>
  <PresentationFormat>自定义</PresentationFormat>
  <Paragraphs>194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华文楷体</vt:lpstr>
      <vt:lpstr>Arial</vt:lpstr>
      <vt:lpstr>Helvetica</vt:lpstr>
      <vt:lpstr>OPPO Sans Bold Italic</vt:lpstr>
      <vt:lpstr>Times New Roman</vt:lpstr>
      <vt:lpstr>Wingdings</vt:lpstr>
      <vt:lpstr>White 白底</vt:lpstr>
      <vt:lpstr>Black 黑底</vt:lpstr>
      <vt:lpstr>Motivation of introduction of smartphone in NTN</vt:lpstr>
      <vt:lpstr>Comparison between NTN and TN</vt:lpstr>
      <vt:lpstr>UE characteristics</vt:lpstr>
      <vt:lpstr>Coverage gap(PUSCH)</vt:lpstr>
      <vt:lpstr>Simulation assumption and required CNR of PUSCH</vt:lpstr>
      <vt:lpstr>Coverage gap(PUCCH)</vt:lpstr>
      <vt:lpstr>Simulation assumption and required CNR of PUCCH</vt:lpstr>
      <vt:lpstr>Delay budget of VoNR</vt:lpstr>
      <vt:lpstr>Potential spec impact for smart phone@NTN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OPPO(Zhongda)</cp:lastModifiedBy>
  <cp:revision>693</cp:revision>
  <dcterms:modified xsi:type="dcterms:W3CDTF">2021-03-15T01:59:33Z</dcterms:modified>
</cp:coreProperties>
</file>