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078" r:id="rId2"/>
    <p:sldId id="1062" r:id="rId3"/>
    <p:sldId id="1073" r:id="rId4"/>
    <p:sldId id="1074" r:id="rId5"/>
    <p:sldId id="1075" r:id="rId6"/>
    <p:sldId id="1076" r:id="rId7"/>
    <p:sldId id="1077" r:id="rId8"/>
    <p:sldId id="107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852A6AB-5011-4F7C-AF15-2AA8771AADC1}">
          <p14:sldIdLst>
            <p14:sldId id="1078"/>
            <p14:sldId id="1062"/>
            <p14:sldId id="1073"/>
            <p14:sldId id="1074"/>
            <p14:sldId id="1075"/>
            <p14:sldId id="1076"/>
            <p14:sldId id="1077"/>
            <p14:sldId id="10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-Qianxi" initials="OPPO-QL" lastIdx="6" clrIdx="0">
    <p:extLst>
      <p:ext uri="{19B8F6BF-5375-455C-9EA6-DF929625EA0E}">
        <p15:presenceInfo xmlns:p15="http://schemas.microsoft.com/office/powerpoint/2012/main" userId="OPPO-Qianxi" providerId="None"/>
      </p:ext>
    </p:extLst>
  </p:cmAuthor>
  <p:cmAuthor id="2" name="Shichang Zhang" initials="SZ" lastIdx="1" clrIdx="1">
    <p:extLst>
      <p:ext uri="{19B8F6BF-5375-455C-9EA6-DF929625EA0E}">
        <p15:presenceInfo xmlns:p15="http://schemas.microsoft.com/office/powerpoint/2012/main" userId="S::shichangzhang@oppo.com::13583df2-5761-4398-878e-e382b6c1eb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925F"/>
    <a:srgbClr val="016C32"/>
    <a:srgbClr val="3B8D61"/>
    <a:srgbClr val="E79C49"/>
    <a:srgbClr val="FFFFFF"/>
    <a:srgbClr val="40815D"/>
    <a:srgbClr val="04672F"/>
    <a:srgbClr val="C4B798"/>
    <a:srgbClr val="C3B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85" autoAdjust="0"/>
    <p:restoredTop sz="94826" autoAdjust="0"/>
  </p:normalViewPr>
  <p:slideViewPr>
    <p:cSldViewPr snapToGrid="0">
      <p:cViewPr varScale="1">
        <p:scale>
          <a:sx n="75" d="100"/>
          <a:sy n="75" d="100"/>
        </p:scale>
        <p:origin x="36" y="3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0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B44DD-5567-417F-9F89-24C3E1915E43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C2C2D-7C16-46D7-979A-F39007A335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30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4FF2E-2DEB-4628-A761-07E0B6DC6B6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44B99-B080-47BA-9F7D-2F1449A5A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69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44B99-B080-47BA-9F7D-2F1449A5A4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51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44B99-B080-47BA-9F7D-2F1449A5A4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032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44B99-B080-47BA-9F7D-2F1449A5A4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27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44B99-B080-47BA-9F7D-2F1449A5A4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78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44B99-B080-47BA-9F7D-2F1449A5A4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843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AU" sz="1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F44B99-B080-47BA-9F7D-2F1449A5A4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92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r">
              <a:defRPr sz="4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83" t="2597" r="-4086"/>
          <a:stretch>
            <a:fillRect/>
          </a:stretch>
        </p:blipFill>
        <p:spPr>
          <a:xfrm>
            <a:off x="0" y="0"/>
            <a:ext cx="11551113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004" y="549167"/>
            <a:ext cx="1836587" cy="4366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699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690033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20523"/>
            <a:ext cx="581743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0" y="6338787"/>
            <a:ext cx="1188583" cy="2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19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388301" y="2594554"/>
            <a:ext cx="2201333" cy="436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2021/3/12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905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9333"/>
            <a:ext cx="10515600" cy="782462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6958"/>
            <a:ext cx="10515600" cy="4351338"/>
          </a:xfrm>
        </p:spPr>
        <p:txBody>
          <a:bodyPr/>
          <a:lstStyle>
            <a:lvl1pPr>
              <a:defRPr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838200" y="1081795"/>
            <a:ext cx="10515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30728" r="6825" b="34424"/>
          <a:stretch>
            <a:fillRect/>
          </a:stretch>
        </p:blipFill>
        <p:spPr>
          <a:xfrm>
            <a:off x="9704717" y="490756"/>
            <a:ext cx="1509622" cy="4517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46E11-6E5A-47FE-969B-655CE5075A27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Wingdings" panose="05000000000000000000" charset="0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Wingdings" panose="05000000000000000000" charset="0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Wingdings" panose="05000000000000000000" charset="0"/>
        <a:buChar char="p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Wingdings" panose="05000000000000000000" charset="0"/>
        <a:buChar char="n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0e/Docs/RP-202846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61055" y="3205314"/>
            <a:ext cx="10144233" cy="1659466"/>
          </a:xfrm>
        </p:spPr>
        <p:txBody>
          <a:bodyPr/>
          <a:lstStyle/>
          <a:p>
            <a:pPr algn="ctr"/>
            <a:r>
              <a:rPr lang="en-US" altLang="zh-CN" dirty="0" err="1" smtClean="0">
                <a:solidFill>
                  <a:srgbClr val="0B945F"/>
                </a:solidFill>
              </a:rPr>
              <a:t>NTNViews</a:t>
            </a:r>
            <a:r>
              <a:rPr lang="en-US" altLang="zh-CN" dirty="0" smtClean="0">
                <a:solidFill>
                  <a:srgbClr val="0B945F"/>
                </a:solidFill>
              </a:rPr>
              <a:t> </a:t>
            </a:r>
            <a:r>
              <a:rPr lang="en-US" altLang="zh-CN" dirty="0">
                <a:solidFill>
                  <a:srgbClr val="0B945F"/>
                </a:solidFill>
              </a:rPr>
              <a:t>on WI scope for inter-UE coordination in </a:t>
            </a:r>
            <a:r>
              <a:rPr lang="en-US" altLang="zh-CN" dirty="0" smtClean="0">
                <a:solidFill>
                  <a:srgbClr val="0B945F"/>
                </a:solidFill>
              </a:rPr>
              <a:t>Rel-17</a:t>
            </a:r>
            <a:endParaRPr kumimoji="1" lang="zh-CN" altLang="en-US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379142" y="159578"/>
            <a:ext cx="11508058" cy="1007450"/>
          </a:xfrm>
          <a:prstGeom prst="rect">
            <a:avLst/>
          </a:prstGeom>
        </p:spPr>
        <p:txBody>
          <a:bodyPr vert="horz" lIns="45720" tIns="22860" rIns="45720" bIns="2286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marL="36000" hangingPunct="1">
              <a:spcBef>
                <a:spcPts val="600"/>
              </a:spcBef>
            </a:pPr>
            <a:r>
              <a:rPr lang="en-GB" sz="1800" dirty="0"/>
              <a:t>3GPP TSG RAN Meeting #</a:t>
            </a:r>
            <a:r>
              <a:rPr lang="en-GB" sz="1800" dirty="0"/>
              <a:t>91-e</a:t>
            </a:r>
            <a:r>
              <a:rPr lang="en-GB" sz="1800" dirty="0"/>
              <a:t>	</a:t>
            </a:r>
            <a:r>
              <a:rPr lang="en-GB" sz="1800" dirty="0"/>
              <a:t>							</a:t>
            </a:r>
            <a:r>
              <a:rPr lang="en-US" altLang="zh-CN" sz="1800" dirty="0" smtClean="0"/>
              <a:t>RP-210251</a:t>
            </a:r>
            <a:endParaRPr lang="en-US" altLang="zh-CN" sz="1800" dirty="0"/>
          </a:p>
          <a:p>
            <a:pPr marL="36000" hangingPunct="1">
              <a:spcBef>
                <a:spcPts val="600"/>
              </a:spcBef>
            </a:pPr>
            <a:r>
              <a:rPr kumimoji="1" lang="en-US" altLang="zh-CN" sz="1800" dirty="0"/>
              <a:t>Electronic Meeting, </a:t>
            </a:r>
            <a:r>
              <a:rPr kumimoji="1" lang="en-US" altLang="zh-CN" sz="1800" dirty="0"/>
              <a:t>March 22 </a:t>
            </a:r>
            <a:r>
              <a:rPr kumimoji="1" lang="en-US" altLang="zh-CN" sz="1800" dirty="0"/>
              <a:t>- </a:t>
            </a:r>
            <a:r>
              <a:rPr kumimoji="1" lang="en-US" altLang="zh-CN" sz="1800" dirty="0"/>
              <a:t>26, 2021</a:t>
            </a:r>
            <a:endParaRPr kumimoji="1"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691016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/>
              <a:t>Views on WI scope for inter-UE coordination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6957"/>
            <a:ext cx="10515600" cy="450939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sz="22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Following objectives on inter-UE coordination are captured in the WID for NR Sidelink enhancement*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A862EB-E1D7-436B-BF3A-719DA3D8BDA5}"/>
              </a:ext>
            </a:extLst>
          </p:cNvPr>
          <p:cNvSpPr txBox="1"/>
          <p:nvPr/>
        </p:nvSpPr>
        <p:spPr>
          <a:xfrm>
            <a:off x="838200" y="6401516"/>
            <a:ext cx="60974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i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*</a:t>
            </a:r>
            <a:r>
              <a:rPr lang="en-US" altLang="zh-CN" sz="1200" i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RP-202846</a:t>
            </a:r>
            <a:r>
              <a:rPr lang="en-US" altLang="zh-CN" sz="1200" i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WID revision: NR sidelink enhancement </a:t>
            </a:r>
            <a:endParaRPr lang="zh-CN" altLang="en-US" sz="1200" i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A140554C-750B-4CD9-B1D4-4606880646FB}"/>
              </a:ext>
            </a:extLst>
          </p:cNvPr>
          <p:cNvSpPr txBox="1">
            <a:spLocks/>
          </p:cNvSpPr>
          <p:nvPr/>
        </p:nvSpPr>
        <p:spPr>
          <a:xfrm>
            <a:off x="1077057" y="2418677"/>
            <a:ext cx="10037885" cy="32787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i="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Wingdings" panose="05000000000000000000" charset="0"/>
              <a:buChar char="ü"/>
              <a:defRPr sz="2400" i="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Wingdings" panose="05000000000000000000" charset="0"/>
              <a:buChar char="Ø"/>
              <a:defRPr sz="2000" i="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Wingdings" panose="05000000000000000000" charset="0"/>
              <a:buChar char="p"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Wingdings" panose="05000000000000000000" charset="0"/>
              <a:buChar char="n"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hangingPunct="0">
              <a:spcAft>
                <a:spcPts val="900"/>
              </a:spcAft>
              <a:buFont typeface="Wingdings" panose="05000000000000000000" pitchFamily="2" charset="2"/>
              <a:buChar char=""/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Study the feasibility and benefit of solution(s) on the enhancement(s) in mode 2 for enhanced reliability and reduced latency in consideration of both PRR and PIR defined in TR37.885 (by RAN#91), and specify the identified solution(s) if deemed feasible and beneficial [RAN1, RAN2]</a:t>
            </a:r>
            <a:endParaRPr lang="zh-CN" altLang="zh-CN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lvl="1" indent="-285750" hangingPunct="0"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Inter-UE coordination with the following.</a:t>
            </a:r>
            <a:endParaRPr lang="zh-CN" altLang="zh-CN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143000" lvl="2" indent="-228600" hangingPunct="0">
              <a:spcAft>
                <a:spcPts val="900"/>
              </a:spcAft>
              <a:buFont typeface="Wingdings" panose="05000000000000000000" pitchFamily="2" charset="2"/>
              <a:buChar char=""/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A set of resources is determined at UE-A. This set is sent to UE-B in mode 2, and UE-B takes this into account in the resource selection for its own transmission.</a:t>
            </a:r>
            <a:endParaRPr lang="zh-CN" altLang="zh-CN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lvl="1" indent="-285750" hangingPunct="0"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Note: The solution should be able to operate in-coverage, partial coverage, and out-of-coverage and to address consecutive packet loss in all coverage scenarios.</a:t>
            </a:r>
            <a:endParaRPr lang="zh-CN" altLang="zh-CN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lvl="1" indent="-285750" hangingPunct="0">
              <a:spcAft>
                <a:spcPts val="900"/>
              </a:spcAft>
              <a:buFont typeface="Wingdings" panose="05000000000000000000" pitchFamily="2" charset="2"/>
              <a:buChar char=""/>
            </a:pPr>
            <a:r>
              <a:rPr lang="en-GB" altLang="zh-CN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Note: RAN2 work will start after RAN#89.</a:t>
            </a:r>
            <a:endParaRPr lang="zh-CN" altLang="zh-CN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0067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/>
              <a:t>Views on WI scope for inter-UE coordination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37487"/>
            <a:ext cx="10515600" cy="483471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Inter-UE coordination has been studied for 3 meeting in RAN1 (RAN1#102-e~RAN1#104-e).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One conclusion was made in RAN1#103 where schemes for inter-UE coordination were categorized into 3 types: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Type A: UE-A sends to UE-B the set of resources preferred for UE-B’s transmission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e.g., based on its sensing result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Type B: UE-A sends to UE-B the set of resources not preferred for UE-B’s transmission</a:t>
            </a:r>
          </a:p>
          <a:p>
            <a:pPr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e.g., based on its sensing result and/or expected/potential resource conflict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Type C: UE-A sends to UE-B the set of resources where the resource conflict is detected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RAN1 concludes that inter-UE coordination for Mode 2 is feasible and beneficial (e.g.,  for improving the reliability, etc.) compared to the baseline Rel-16 Mode 2 RA scheme, and thus, recommends to specify the feature in Rel-17.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A conclusion was drawn along with detailed observations of evaluation results submitted from companies on the performance for the above 3 categories of inter-UE coordination types in RP-210032.</a:t>
            </a:r>
          </a:p>
        </p:txBody>
      </p:sp>
    </p:spTree>
    <p:extLst>
      <p:ext uri="{BB962C8B-B14F-4D97-AF65-F5344CB8AC3E}">
        <p14:creationId xmlns:p14="http://schemas.microsoft.com/office/powerpoint/2010/main" val="417060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/>
              <a:t>Views on WI scope for inter-UE coordination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77981"/>
            <a:ext cx="10515600" cy="7824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sz="2200" dirty="0"/>
              <a:t>The observations in </a:t>
            </a:r>
            <a:r>
              <a:rPr lang="en-US" altLang="zh-CN" sz="1800" dirty="0"/>
              <a:t>R1-2102166 (attachment in RP-210032) are further summarized in the table below: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5F3A54E-1E76-49BA-BB36-167D74109E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12946"/>
              </p:ext>
            </p:extLst>
          </p:nvPr>
        </p:nvGraphicFramePr>
        <p:xfrm>
          <a:off x="838200" y="1717555"/>
          <a:ext cx="10802817" cy="5005872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439008">
                  <a:extLst>
                    <a:ext uri="{9D8B030D-6E8A-4147-A177-3AD203B41FA5}">
                      <a16:colId xmlns:a16="http://schemas.microsoft.com/office/drawing/2014/main" val="443708411"/>
                    </a:ext>
                  </a:extLst>
                </a:gridCol>
                <a:gridCol w="1327638">
                  <a:extLst>
                    <a:ext uri="{9D8B030D-6E8A-4147-A177-3AD203B41FA5}">
                      <a16:colId xmlns:a16="http://schemas.microsoft.com/office/drawing/2014/main" val="3127885467"/>
                    </a:ext>
                  </a:extLst>
                </a:gridCol>
                <a:gridCol w="3815862">
                  <a:extLst>
                    <a:ext uri="{9D8B030D-6E8A-4147-A177-3AD203B41FA5}">
                      <a16:colId xmlns:a16="http://schemas.microsoft.com/office/drawing/2014/main" val="3935028616"/>
                    </a:ext>
                  </a:extLst>
                </a:gridCol>
                <a:gridCol w="4220309">
                  <a:extLst>
                    <a:ext uri="{9D8B030D-6E8A-4147-A177-3AD203B41FA5}">
                      <a16:colId xmlns:a16="http://schemas.microsoft.com/office/drawing/2014/main" val="1248386419"/>
                    </a:ext>
                  </a:extLst>
                </a:gridCol>
              </a:tblGrid>
              <a:tr h="279197"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>
                          <a:effectLst/>
                        </a:rPr>
                        <a:t>Scheme</a:t>
                      </a:r>
                      <a:endParaRPr lang="en-US" altLang="zh-CN" sz="3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Traffic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w/ signaling overhead and latency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w/o signaling overhead and/or latency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2200345194"/>
                  </a:ext>
                </a:extLst>
              </a:tr>
              <a:tr h="1370019">
                <a:tc rowSpan="2"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Type A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Periodic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3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FFFF00"/>
                          </a:highlight>
                        </a:rPr>
                        <a:t>broadcast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solidFill>
                            <a:srgbClr val="FF0000"/>
                          </a:solidFill>
                          <a:effectLst/>
                        </a:rPr>
                        <a:t>Not</a:t>
                      </a:r>
                      <a:r>
                        <a:rPr lang="en-US" sz="1400" u="none" strike="noStrike" kern="100" dirty="0">
                          <a:effectLst/>
                        </a:rPr>
                        <a:t> 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solidFill>
                            <a:srgbClr val="FF0000"/>
                          </a:solidFill>
                          <a:effectLst/>
                        </a:rPr>
                        <a:t>Not</a:t>
                      </a:r>
                      <a:r>
                        <a:rPr lang="en-US" sz="1400" u="none" strike="noStrike" kern="100" dirty="0">
                          <a:effectLst/>
                        </a:rPr>
                        <a:t> 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FF"/>
                          </a:highlight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3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FF"/>
                          </a:highlight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 with HARQ feedback Option 1: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FFFF00"/>
                          </a:highlight>
                        </a:rPr>
                        <a:t>broadcast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3547541067"/>
                  </a:ext>
                </a:extLst>
              </a:tr>
              <a:tr h="551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Aperiodic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3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solidFill>
                            <a:srgbClr val="FF0000"/>
                          </a:solidFill>
                          <a:effectLst/>
                        </a:rPr>
                        <a:t>Not</a:t>
                      </a:r>
                      <a:r>
                        <a:rPr lang="en-US" sz="1400" u="none" strike="noStrike" kern="100" dirty="0">
                          <a:effectLst/>
                        </a:rPr>
                        <a:t> 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:1 source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3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solidFill>
                            <a:srgbClr val="FF0000"/>
                          </a:solidFill>
                          <a:effectLst/>
                        </a:rPr>
                        <a:t>Not</a:t>
                      </a:r>
                      <a:r>
                        <a:rPr lang="en-US" sz="1400" u="none" strike="noStrike" kern="100" dirty="0">
                          <a:effectLst/>
                        </a:rPr>
                        <a:t> 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2 sources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4104111211"/>
                  </a:ext>
                </a:extLst>
              </a:tr>
              <a:tr h="551903">
                <a:tc rowSpan="2"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>
                          <a:effectLst/>
                        </a:rPr>
                        <a:t>Type B</a:t>
                      </a:r>
                      <a:endParaRPr lang="en-US" altLang="zh-CN" sz="3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Periodic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5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1202684847"/>
                  </a:ext>
                </a:extLst>
              </a:tr>
              <a:tr h="9609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Aperiodic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FF"/>
                          </a:highlight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FF"/>
                          </a:highlight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 with HARQ feedback Option 1: 1 source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solidFill>
                            <a:srgbClr val="FF0000"/>
                          </a:solidFill>
                          <a:effectLst/>
                        </a:rPr>
                        <a:t>Not</a:t>
                      </a:r>
                      <a:r>
                        <a:rPr lang="en-US" sz="1400" u="none" strike="noStrike" kern="100" dirty="0">
                          <a:effectLst/>
                        </a:rPr>
                        <a:t> 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00"/>
                          </a:highlight>
                        </a:rPr>
                        <a:t>Unicast</a:t>
                      </a:r>
                      <a:r>
                        <a:rPr lang="en-US" sz="1400" u="none" strike="noStrike" kern="100" dirty="0">
                          <a:effectLst/>
                        </a:rPr>
                        <a:t>: 1 source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693208443"/>
                  </a:ext>
                </a:extLst>
              </a:tr>
              <a:tr h="551903">
                <a:tc rowSpan="2"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>
                          <a:effectLst/>
                        </a:rPr>
                        <a:t>Type C</a:t>
                      </a:r>
                      <a:endParaRPr lang="en-US" altLang="zh-CN" sz="3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Periodic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FF"/>
                          </a:highlight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 with HARQ feedback Option 1: 2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>
                          <a:effectLst/>
                        </a:rPr>
                        <a:t> </a:t>
                      </a:r>
                      <a:endParaRPr lang="en-US" altLang="zh-CN" sz="3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2534623325"/>
                  </a:ext>
                </a:extLst>
              </a:tr>
              <a:tr h="551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Aperiodic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Beneficial for </a:t>
                      </a:r>
                      <a:r>
                        <a:rPr lang="en-US" sz="1400" u="none" strike="noStrike" kern="100" dirty="0">
                          <a:effectLst/>
                          <a:highlight>
                            <a:srgbClr val="00FFFF"/>
                          </a:highlight>
                        </a:rPr>
                        <a:t>groupcast</a:t>
                      </a:r>
                      <a:r>
                        <a:rPr lang="en-US" sz="1400" u="none" strike="noStrike" kern="100" dirty="0">
                          <a:effectLst/>
                        </a:rPr>
                        <a:t> with HARQ feedback Option 1: 4 sources</a:t>
                      </a:r>
                      <a:endParaRPr lang="en-US" altLang="zh-CN" sz="3200" u="none" strike="noStrike" dirty="0">
                        <a:effectLst/>
                      </a:endParaRPr>
                    </a:p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tc>
                  <a:txBody>
                    <a:bodyPr/>
                    <a:lstStyle/>
                    <a:p>
                      <a:pPr algn="just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kern="100" dirty="0">
                          <a:effectLst/>
                        </a:rPr>
                        <a:t> </a:t>
                      </a:r>
                      <a:endParaRPr lang="en-US" altLang="zh-CN" sz="3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779" marR="52779" marT="5864" marB="0"/>
                </a:tc>
                <a:extLst>
                  <a:ext uri="{0D108BD9-81ED-4DB2-BD59-A6C34878D82A}">
                    <a16:rowId xmlns:a16="http://schemas.microsoft.com/office/drawing/2014/main" val="91260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241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/>
              <a:t>Views on WI scope for inter-UE coordination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48509"/>
            <a:ext cx="10515600" cy="459837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From the table in the previous slide, we can see the following:</a:t>
            </a:r>
          </a:p>
          <a:p>
            <a:pPr lvl="1">
              <a:lnSpc>
                <a:spcPct val="160000"/>
              </a:lnSpc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Performance of Type A scheme is controversial, particularly in the evaluations with signaling overhead and latency.</a:t>
            </a:r>
          </a:p>
          <a:p>
            <a:pPr lvl="1">
              <a:lnSpc>
                <a:spcPct val="160000"/>
              </a:lnSpc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Quite a few companies claim that Type B scheme is beneficial for periodic/aperiodic unicast/groupcast. However there is 1 company claim that it is not beneficial for aperiodic unicast.</a:t>
            </a:r>
          </a:p>
          <a:p>
            <a:pPr lvl="1">
              <a:lnSpc>
                <a:spcPct val="160000"/>
              </a:lnSpc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2 companies claim that Type C scheme is beneficial for periodic groupcast with SL HARQ-ACK feedback Option 1, 4 companies claim that Type C scheme is beneficial for aperiodic groupcast with SL HARQ-ACK feedback Option 1.</a:t>
            </a:r>
          </a:p>
          <a:p>
            <a:pPr lvl="1">
              <a:lnSpc>
                <a:spcPct val="160000"/>
              </a:lnSpc>
            </a:pPr>
            <a:endParaRPr lang="en-US" altLang="zh-CN" sz="1800" dirty="0"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b="1" i="1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1: In view of the above, we suggest that Type A scheme is NOT included in the WI scope.</a:t>
            </a:r>
          </a:p>
          <a:p>
            <a:pPr lvl="1">
              <a:lnSpc>
                <a:spcPct val="160000"/>
              </a:lnSpc>
            </a:pPr>
            <a:endParaRPr lang="en-US" altLang="zh-CN" sz="1800" dirty="0"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2309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/>
              <a:t>Views on WI scope for inter-UE coordination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48509"/>
            <a:ext cx="10515600" cy="459837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For the remaining 2 Types, our view is to support Type B scheme only: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Type B scheme is justified to be beneficial for both unicast and groupcast, while Type C scheme is only beneficial for groupcast with HARQ</a:t>
            </a:r>
            <a:r>
              <a:rPr lang="zh-CN" altLang="en-US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</a:t>
            </a: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feedback</a:t>
            </a:r>
            <a:r>
              <a:rPr lang="zh-CN" altLang="en-US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</a:t>
            </a: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Option</a:t>
            </a:r>
            <a:r>
              <a:rPr lang="zh-CN" altLang="en-US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 </a:t>
            </a: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1.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In Type B scheme, resource conflict expected to happen in the future can be indicated by UE-A, which means resource conflict could be avoided before it happens, therefore there is no need to support Type C scheme anymore if Type B scheme is supported.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altLang="zh-CN" dirty="0"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Type C scheme requires UE-A to decode more than 1 PSCCH within 1 PSCCH resource, which would complicate UE implementation.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endParaRPr lang="en-US" altLang="zh-CN" dirty="0"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1">
              <a:lnSpc>
                <a:spcPct val="160000"/>
              </a:lnSpc>
              <a:spcBef>
                <a:spcPts val="0"/>
              </a:spcBef>
            </a:pPr>
            <a:endParaRPr lang="en-US" altLang="zh-CN" sz="1800" dirty="0"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1">
              <a:lnSpc>
                <a:spcPct val="160000"/>
              </a:lnSpc>
              <a:spcBef>
                <a:spcPts val="0"/>
              </a:spcBef>
            </a:pPr>
            <a:endParaRPr lang="en-US" altLang="zh-CN" sz="1800" dirty="0"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1">
              <a:lnSpc>
                <a:spcPct val="160000"/>
              </a:lnSpc>
              <a:spcBef>
                <a:spcPts val="0"/>
              </a:spcBef>
            </a:pPr>
            <a:endParaRPr lang="en-US" altLang="zh-CN" sz="1800" dirty="0"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832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b="1" dirty="0"/>
              <a:t>Views on WI scope for inter-UE coordination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48509"/>
            <a:ext cx="10515600" cy="4598376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3200" b="1" i="1" dirty="0"/>
              <a:t>Proposal 2:</a:t>
            </a:r>
          </a:p>
          <a:p>
            <a:pPr lvl="1">
              <a:lnSpc>
                <a:spcPct val="90000"/>
              </a:lnSpc>
            </a:pPr>
            <a:r>
              <a:rPr lang="en-US" altLang="zh-CN" sz="2800" b="1" i="1" dirty="0"/>
              <a:t>For Rel-17 inter-UE coordination, only following scheme is supported:</a:t>
            </a:r>
          </a:p>
          <a:p>
            <a:pPr lvl="2">
              <a:lnSpc>
                <a:spcPct val="90000"/>
              </a:lnSpc>
            </a:pPr>
            <a:r>
              <a:rPr lang="en-US" altLang="zh-CN" b="1" i="1" dirty="0"/>
              <a:t>Type B: UE-A sends to UE-B the set of resources not preferred for UE-B’s transmission</a:t>
            </a:r>
          </a:p>
          <a:p>
            <a:pPr lvl="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zh-CN" b="1" i="1" dirty="0"/>
              <a:t>e.g., based on its sensing result and/or expected/potential resource conflict</a:t>
            </a:r>
          </a:p>
        </p:txBody>
      </p:sp>
    </p:spTree>
    <p:extLst>
      <p:ext uri="{BB962C8B-B14F-4D97-AF65-F5344CB8AC3E}">
        <p14:creationId xmlns:p14="http://schemas.microsoft.com/office/powerpoint/2010/main" val="2806727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638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00925F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7233</TotalTime>
  <Words>870</Words>
  <Application>Microsoft Office PowerPoint</Application>
  <PresentationFormat>宽屏</PresentationFormat>
  <Paragraphs>89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Batang</vt:lpstr>
      <vt:lpstr>Helvetica Neue</vt:lpstr>
      <vt:lpstr>Malgun Gothic</vt:lpstr>
      <vt:lpstr>OPPOSans B</vt:lpstr>
      <vt:lpstr>OPPOSans M</vt:lpstr>
      <vt:lpstr>OPPOSans R</vt:lpstr>
      <vt:lpstr>OPPOSans-S M</vt:lpstr>
      <vt:lpstr>等线</vt:lpstr>
      <vt:lpstr>宋体</vt:lpstr>
      <vt:lpstr>微软雅黑</vt:lpstr>
      <vt:lpstr>Arial</vt:lpstr>
      <vt:lpstr>Calibri</vt:lpstr>
      <vt:lpstr>Calibri Light</vt:lpstr>
      <vt:lpstr>Helvetica</vt:lpstr>
      <vt:lpstr>Times</vt:lpstr>
      <vt:lpstr>Times New Roman</vt:lpstr>
      <vt:lpstr>Wingdings</vt:lpstr>
      <vt:lpstr>Office 主题</vt:lpstr>
      <vt:lpstr>NTNViews on WI scope for inter-UE coordination in Rel-17</vt:lpstr>
      <vt:lpstr>Views on WI scope for inter-UE coordination</vt:lpstr>
      <vt:lpstr>Views on WI scope for inter-UE coordination</vt:lpstr>
      <vt:lpstr>Views on WI scope for inter-UE coordination</vt:lpstr>
      <vt:lpstr>Views on WI scope for inter-UE coordination</vt:lpstr>
      <vt:lpstr>Views on WI scope for inter-UE coordination</vt:lpstr>
      <vt:lpstr>Views on WI scope for inter-UE coordination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OPPO(Zhongda)</cp:lastModifiedBy>
  <cp:revision>1516</cp:revision>
  <dcterms:created xsi:type="dcterms:W3CDTF">2018-09-03T09:46:00Z</dcterms:created>
  <dcterms:modified xsi:type="dcterms:W3CDTF">2021-03-12T08:52:06Z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