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447" r:id="rId4"/>
    <p:sldId id="448" r:id="rId5"/>
    <p:sldId id="1000" r:id="rId6"/>
    <p:sldId id="998" r:id="rId7"/>
    <p:sldId id="452" r:id="rId8"/>
  </p:sldIdLst>
  <p:sldSz cx="132588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7A7"/>
    <a:srgbClr val="C800BE"/>
    <a:srgbClr val="FA7100"/>
    <a:srgbClr val="53FFA1"/>
    <a:srgbClr val="92D050"/>
    <a:srgbClr val="0066FF"/>
    <a:srgbClr val="FF5B5B"/>
    <a:srgbClr val="663300"/>
    <a:srgbClr val="1E9657"/>
    <a:srgbClr val="FF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995599-FAAB-4E8E-B914-E9EB132212E5}" v="4" dt="2020-12-07T19:04:10.9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814" autoAdjust="0"/>
    <p:restoredTop sz="94660"/>
  </p:normalViewPr>
  <p:slideViewPr>
    <p:cSldViewPr snapToGrid="0">
      <p:cViewPr varScale="1">
        <p:scale>
          <a:sx n="200" d="100"/>
          <a:sy n="200" d="100"/>
        </p:scale>
        <p:origin x="451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6088" y="1143000"/>
            <a:ext cx="59658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4"/>
            <a:ext cx="1204776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5521" y="1440000"/>
            <a:ext cx="120477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9928" y="6198577"/>
            <a:ext cx="1463271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6273" y="372339"/>
            <a:ext cx="1193292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06280" y="717056"/>
            <a:ext cx="11930092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007067" y="6319707"/>
            <a:ext cx="2226020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03" y="5"/>
            <a:ext cx="5595857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0" y="5"/>
            <a:ext cx="2532062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6473" y="52922"/>
            <a:ext cx="171950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4411" y="2130434"/>
            <a:ext cx="1126998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8422" y="3839308"/>
            <a:ext cx="928116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1" y="1440000"/>
            <a:ext cx="120477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05521" y="1435200"/>
            <a:ext cx="1204776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05521" y="1435200"/>
            <a:ext cx="1204776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838199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838199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05520" y="1440000"/>
            <a:ext cx="581508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49992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894880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05102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892013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747125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70620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80688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90756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07699" y="6421388"/>
            <a:ext cx="365401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903654" y="228600"/>
            <a:ext cx="870569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04375" y="1454152"/>
            <a:ext cx="12163108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25027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Release 17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Chairman, RAN1 Chairman, 	RAN2 Chairman, RAN3 Chairman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035574-B5A7-4C6E-BA23-F668BA985190}"/>
              </a:ext>
            </a:extLst>
          </p:cNvPr>
          <p:cNvSpPr txBox="1"/>
          <p:nvPr/>
        </p:nvSpPr>
        <p:spPr>
          <a:xfrm>
            <a:off x="9641457" y="595223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RP-202827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10">
            <a:extLst>
              <a:ext uri="{FF2B5EF4-FFF2-40B4-BE49-F238E27FC236}">
                <a16:creationId xmlns:a16="http://schemas.microsoft.com/office/drawing/2014/main" id="{F02DD00D-F20E-4EF7-B5B3-217F8F82410C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67768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1">
            <a:extLst>
              <a:ext uri="{FF2B5EF4-FFF2-40B4-BE49-F238E27FC236}">
                <a16:creationId xmlns:a16="http://schemas.microsoft.com/office/drawing/2014/main" id="{D5FA4B6C-3433-40FB-A1D7-0556728CAB0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91376" y="1819759"/>
            <a:ext cx="0" cy="2014537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3887" y="-83820"/>
            <a:ext cx="8005233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775" y="4487564"/>
            <a:ext cx="12055845" cy="1102358"/>
          </a:xfrm>
        </p:spPr>
        <p:txBody>
          <a:bodyPr/>
          <a:lstStyle/>
          <a:p>
            <a:pPr marL="1219170" lvl="2" indent="0">
              <a:buNone/>
            </a:pPr>
            <a:endParaRPr lang="en-US" sz="1200" dirty="0"/>
          </a:p>
          <a:p>
            <a:r>
              <a:rPr lang="en-US" sz="2000" dirty="0"/>
              <a:t>The leadership is committed to facilitate delivering Rel-17 with minimal additional delay</a:t>
            </a:r>
            <a:endParaRPr lang="en-US" sz="1600" dirty="0"/>
          </a:p>
          <a:p>
            <a:pPr lvl="1"/>
            <a:r>
              <a:rPr lang="en-US" sz="1600" dirty="0"/>
              <a:t>Detailed analysis of TUs is presented in the following slides for endorsement</a:t>
            </a:r>
          </a:p>
          <a:p>
            <a:r>
              <a:rPr lang="en-US" sz="2000" dirty="0"/>
              <a:t>It is proposed to discuss and endorse the new timeline with the full Release 17 TU planning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1F9EE4-B4E5-4550-8534-27840D3A1A4C}"/>
              </a:ext>
            </a:extLst>
          </p:cNvPr>
          <p:cNvSpPr/>
          <p:nvPr/>
        </p:nvSpPr>
        <p:spPr>
          <a:xfrm>
            <a:off x="300355" y="1192700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76B6BD-8DDC-4A1C-B0A9-1E8874A62C31}"/>
              </a:ext>
            </a:extLst>
          </p:cNvPr>
          <p:cNvSpPr/>
          <p:nvPr/>
        </p:nvSpPr>
        <p:spPr>
          <a:xfrm>
            <a:off x="1406842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847F31-DB1D-4C50-A97C-36A4AE4D808F}"/>
              </a:ext>
            </a:extLst>
          </p:cNvPr>
          <p:cNvSpPr/>
          <p:nvPr/>
        </p:nvSpPr>
        <p:spPr>
          <a:xfrm>
            <a:off x="2511742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3901E-216B-460B-A28C-D3EDB2B1A4BE}"/>
              </a:ext>
            </a:extLst>
          </p:cNvPr>
          <p:cNvSpPr/>
          <p:nvPr/>
        </p:nvSpPr>
        <p:spPr>
          <a:xfrm>
            <a:off x="3618226" y="1856275"/>
            <a:ext cx="1046162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8C010E-FE73-4BDA-9636-80892212DF64}"/>
              </a:ext>
            </a:extLst>
          </p:cNvPr>
          <p:cNvSpPr/>
          <p:nvPr/>
        </p:nvSpPr>
        <p:spPr>
          <a:xfrm>
            <a:off x="300355" y="1865800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D59D8E-0217-4C61-8016-175352D48F37}"/>
              </a:ext>
            </a:extLst>
          </p:cNvPr>
          <p:cNvSpPr/>
          <p:nvPr/>
        </p:nvSpPr>
        <p:spPr>
          <a:xfrm>
            <a:off x="4724717" y="1183175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5876E3-F735-475B-B5CB-250088E6EE5B}"/>
              </a:ext>
            </a:extLst>
          </p:cNvPr>
          <p:cNvSpPr/>
          <p:nvPr/>
        </p:nvSpPr>
        <p:spPr>
          <a:xfrm>
            <a:off x="4724717" y="1865800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5283A872-62C3-45C9-B089-949E184DBC92}"/>
              </a:ext>
            </a:extLst>
          </p:cNvPr>
          <p:cNvCxnSpPr>
            <a:cxnSpLocks/>
          </p:cNvCxnSpPr>
          <p:nvPr/>
        </p:nvCxnSpPr>
        <p:spPr bwMode="auto">
          <a:xfrm flipV="1">
            <a:off x="2478401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4AD7A686-2E02-410C-9FA7-E165EED9342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3501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10">
            <a:extLst>
              <a:ext uri="{FF2B5EF4-FFF2-40B4-BE49-F238E27FC236}">
                <a16:creationId xmlns:a16="http://schemas.microsoft.com/office/drawing/2014/main" id="{520254D0-8C79-4FF4-8FBD-A316E545F0A2}"/>
              </a:ext>
            </a:extLst>
          </p:cNvPr>
          <p:cNvCxnSpPr>
            <a:cxnSpLocks/>
          </p:cNvCxnSpPr>
          <p:nvPr/>
        </p:nvCxnSpPr>
        <p:spPr bwMode="auto">
          <a:xfrm flipV="1">
            <a:off x="3588063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Connector 12">
            <a:extLst>
              <a:ext uri="{FF2B5EF4-FFF2-40B4-BE49-F238E27FC236}">
                <a16:creationId xmlns:a16="http://schemas.microsoft.com/office/drawing/2014/main" id="{DD9C66FB-10E7-4D03-96BF-B2036C58A398}"/>
              </a:ext>
            </a:extLst>
          </p:cNvPr>
          <p:cNvCxnSpPr>
            <a:cxnSpLocks/>
          </p:cNvCxnSpPr>
          <p:nvPr/>
        </p:nvCxnSpPr>
        <p:spPr bwMode="auto">
          <a:xfrm flipV="1">
            <a:off x="5794688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0C3384E-76E6-40FE-8206-0EF6CD8B4948}"/>
              </a:ext>
            </a:extLst>
          </p:cNvPr>
          <p:cNvSpPr/>
          <p:nvPr/>
        </p:nvSpPr>
        <p:spPr>
          <a:xfrm>
            <a:off x="2038663" y="3051659"/>
            <a:ext cx="922338" cy="48260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44C7443-44B7-4DAB-BAE7-E963D34B2BAF}"/>
              </a:ext>
            </a:extLst>
          </p:cNvPr>
          <p:cNvSpPr/>
          <p:nvPr/>
        </p:nvSpPr>
        <p:spPr>
          <a:xfrm>
            <a:off x="3145155" y="3097700"/>
            <a:ext cx="923925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8F01ECA-0DB3-4F8B-A14A-6A56A8D0EED0}"/>
              </a:ext>
            </a:extLst>
          </p:cNvPr>
          <p:cNvSpPr/>
          <p:nvPr/>
        </p:nvSpPr>
        <p:spPr>
          <a:xfrm>
            <a:off x="4192905" y="3292959"/>
            <a:ext cx="1000125" cy="4492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76787A1-BF25-4D22-9D81-5C7E65E53634}"/>
              </a:ext>
            </a:extLst>
          </p:cNvPr>
          <p:cNvSpPr/>
          <p:nvPr/>
        </p:nvSpPr>
        <p:spPr>
          <a:xfrm>
            <a:off x="5277167" y="3410438"/>
            <a:ext cx="10017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" name="Rectangle: Rounded Corners 34">
            <a:extLst>
              <a:ext uri="{FF2B5EF4-FFF2-40B4-BE49-F238E27FC236}">
                <a16:creationId xmlns:a16="http://schemas.microsoft.com/office/drawing/2014/main" id="{B31DD221-6A10-44D6-8CB0-5F5DE7E0C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" y="2510321"/>
            <a:ext cx="6192837" cy="155575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en-US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1CFF01-8102-4EE9-8038-21E4F42CEEAF}"/>
              </a:ext>
            </a:extLst>
          </p:cNvPr>
          <p:cNvSpPr txBox="1"/>
          <p:nvPr/>
        </p:nvSpPr>
        <p:spPr>
          <a:xfrm>
            <a:off x="392430" y="3734284"/>
            <a:ext cx="460074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FF0000"/>
                </a:solidFill>
                <a:latin typeface="Calibri"/>
              </a:rPr>
              <a:t>Current Release 17 timeline as per RAN#87E decision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4DF7B6-94DE-4F59-AE0B-22B2DCCCE5F5}"/>
              </a:ext>
            </a:extLst>
          </p:cNvPr>
          <p:cNvSpPr/>
          <p:nvPr/>
        </p:nvSpPr>
        <p:spPr>
          <a:xfrm>
            <a:off x="6973890" y="1192700"/>
            <a:ext cx="2181214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A0B24E-AA2A-48C8-A6DF-F0340CCF5405}"/>
              </a:ext>
            </a:extLst>
          </p:cNvPr>
          <p:cNvSpPr/>
          <p:nvPr/>
        </p:nvSpPr>
        <p:spPr>
          <a:xfrm>
            <a:off x="8083551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04B7A7C-19CE-4AFC-825F-F0A0A09EDFF9}"/>
              </a:ext>
            </a:extLst>
          </p:cNvPr>
          <p:cNvSpPr/>
          <p:nvPr/>
        </p:nvSpPr>
        <p:spPr>
          <a:xfrm>
            <a:off x="9188451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3E6486A-51F8-43F8-BA47-F2A8D7A76EDF}"/>
              </a:ext>
            </a:extLst>
          </p:cNvPr>
          <p:cNvSpPr/>
          <p:nvPr/>
        </p:nvSpPr>
        <p:spPr>
          <a:xfrm>
            <a:off x="10294935" y="1856275"/>
            <a:ext cx="1046162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CDAE31A-53FA-4A4C-AC16-89A119C93054}"/>
              </a:ext>
            </a:extLst>
          </p:cNvPr>
          <p:cNvSpPr/>
          <p:nvPr/>
        </p:nvSpPr>
        <p:spPr>
          <a:xfrm>
            <a:off x="6977064" y="1865800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DCA20E8-C8C1-4E57-A32E-B3F5984A91AC}"/>
              </a:ext>
            </a:extLst>
          </p:cNvPr>
          <p:cNvSpPr/>
          <p:nvPr/>
        </p:nvSpPr>
        <p:spPr>
          <a:xfrm>
            <a:off x="9188452" y="1183175"/>
            <a:ext cx="3282950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30B23A-DA34-4A48-8642-0410FA5C3EC6}"/>
              </a:ext>
            </a:extLst>
          </p:cNvPr>
          <p:cNvSpPr/>
          <p:nvPr/>
        </p:nvSpPr>
        <p:spPr>
          <a:xfrm>
            <a:off x="11401426" y="1865800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F5E05A1B-AE3E-4595-BA5C-730C5B383DA1}"/>
              </a:ext>
            </a:extLst>
          </p:cNvPr>
          <p:cNvCxnSpPr>
            <a:cxnSpLocks/>
          </p:cNvCxnSpPr>
          <p:nvPr/>
        </p:nvCxnSpPr>
        <p:spPr bwMode="auto">
          <a:xfrm flipV="1">
            <a:off x="8050210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Connector 10">
            <a:extLst>
              <a:ext uri="{FF2B5EF4-FFF2-40B4-BE49-F238E27FC236}">
                <a16:creationId xmlns:a16="http://schemas.microsoft.com/office/drawing/2014/main" id="{60BF2843-E89B-48E8-BCBF-A0BC0399349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64772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Straight Connector 11">
            <a:extLst>
              <a:ext uri="{FF2B5EF4-FFF2-40B4-BE49-F238E27FC236}">
                <a16:creationId xmlns:a16="http://schemas.microsoft.com/office/drawing/2014/main" id="{BCC9B0AA-D549-473C-803E-62BF955FC0FD}"/>
              </a:ext>
            </a:extLst>
          </p:cNvPr>
          <p:cNvCxnSpPr>
            <a:cxnSpLocks/>
          </p:cNvCxnSpPr>
          <p:nvPr/>
        </p:nvCxnSpPr>
        <p:spPr bwMode="auto">
          <a:xfrm flipV="1">
            <a:off x="9155104" y="1819759"/>
            <a:ext cx="0" cy="1839277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Connector 12">
            <a:extLst>
              <a:ext uri="{FF2B5EF4-FFF2-40B4-BE49-F238E27FC236}">
                <a16:creationId xmlns:a16="http://schemas.microsoft.com/office/drawing/2014/main" id="{6F5B1626-8B71-47F1-906F-4FAB8331774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471397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16A8489-336E-4B16-BB23-E3B62C48CCB7}"/>
              </a:ext>
            </a:extLst>
          </p:cNvPr>
          <p:cNvSpPr/>
          <p:nvPr/>
        </p:nvSpPr>
        <p:spPr>
          <a:xfrm>
            <a:off x="8715372" y="3051659"/>
            <a:ext cx="922338" cy="48260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34E731A-CE97-46DD-95F7-3E569CDD372F}"/>
              </a:ext>
            </a:extLst>
          </p:cNvPr>
          <p:cNvSpPr/>
          <p:nvPr/>
        </p:nvSpPr>
        <p:spPr>
          <a:xfrm>
            <a:off x="9821864" y="3097700"/>
            <a:ext cx="923925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B3FC549-7429-4BA7-8887-8E43AFE6CFEB}"/>
              </a:ext>
            </a:extLst>
          </p:cNvPr>
          <p:cNvSpPr/>
          <p:nvPr/>
        </p:nvSpPr>
        <p:spPr>
          <a:xfrm>
            <a:off x="10869614" y="3292959"/>
            <a:ext cx="1000125" cy="4492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8C24D7B-F9A1-4AD9-8958-1FA4433A62B3}"/>
              </a:ext>
            </a:extLst>
          </p:cNvPr>
          <p:cNvSpPr/>
          <p:nvPr/>
        </p:nvSpPr>
        <p:spPr>
          <a:xfrm>
            <a:off x="11953876" y="3410438"/>
            <a:ext cx="10017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8" name="Rectangle: Rounded Corners 34">
            <a:extLst>
              <a:ext uri="{FF2B5EF4-FFF2-40B4-BE49-F238E27FC236}">
                <a16:creationId xmlns:a16="http://schemas.microsoft.com/office/drawing/2014/main" id="{B75876B0-8E9E-4CB5-BA1E-D8BD00226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3889" y="2510321"/>
            <a:ext cx="6192837" cy="155575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en-US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EF036C9-2779-4DC0-86A7-C180AF7C228E}"/>
              </a:ext>
            </a:extLst>
          </p:cNvPr>
          <p:cNvSpPr txBox="1"/>
          <p:nvPr/>
        </p:nvSpPr>
        <p:spPr>
          <a:xfrm>
            <a:off x="7069139" y="3734284"/>
            <a:ext cx="342972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u="sng" dirty="0">
                <a:solidFill>
                  <a:srgbClr val="FF0000"/>
                </a:solidFill>
                <a:latin typeface="Calibri"/>
              </a:rPr>
              <a:t>New timeline </a:t>
            </a:r>
            <a:r>
              <a:rPr lang="en-US" sz="1600" dirty="0">
                <a:solidFill>
                  <a:srgbClr val="FF0000"/>
                </a:solidFill>
                <a:latin typeface="Calibri"/>
              </a:rPr>
              <a:t>as per RAN#90E decision</a:t>
            </a:r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FCE7B669-9458-444C-8B36-BA73EC5C9075}"/>
              </a:ext>
            </a:extLst>
          </p:cNvPr>
          <p:cNvSpPr/>
          <p:nvPr/>
        </p:nvSpPr>
        <p:spPr bwMode="auto">
          <a:xfrm>
            <a:off x="5977890" y="1761656"/>
            <a:ext cx="826763" cy="35433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6329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391" y="0"/>
            <a:ext cx="10654018" cy="1143000"/>
          </a:xfrm>
        </p:spPr>
        <p:txBody>
          <a:bodyPr/>
          <a:lstStyle/>
          <a:p>
            <a:r>
              <a:rPr lang="en-US" dirty="0"/>
              <a:t>RAN1 TU Management for Release 17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0D7DB5-8B60-4BDB-87EE-3D6EFB714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851" y="978802"/>
            <a:ext cx="10170005" cy="578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11376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TU Management for Release 17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780188"/>
              </p:ext>
            </p:extLst>
          </p:nvPr>
        </p:nvGraphicFramePr>
        <p:xfrm>
          <a:off x="2148132" y="1236355"/>
          <a:ext cx="7928022" cy="51848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074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7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38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5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8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8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21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31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00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20Q4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21Q1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21Q2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21Q3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21Q4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22Q1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75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 err="1">
                          <a:effectLst/>
                        </a:rPr>
                        <a:t>Rel</a:t>
                      </a:r>
                      <a:r>
                        <a:rPr lang="en-US" sz="1100" b="1" u="none" strike="noStrike" dirty="0">
                          <a:effectLst/>
                        </a:rPr>
                        <a:t> 17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112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113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113B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114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115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115B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116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u="none" strike="noStrike" dirty="0">
                          <a:effectLst/>
                        </a:rPr>
                        <a:t>117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nn-NO" sz="1100" u="none" strike="noStrike">
                          <a:effectLst/>
                        </a:rPr>
                        <a:t>NR Sidelink relay SI + WI</a:t>
                      </a:r>
                      <a:endParaRPr lang="nn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1.5*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1.5*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positioning enhancements SI + WI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Reduced Capability SI = WI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RAN slicing SI + WI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NR Multicast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Non-Terrestrial Networks (NTN)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UE Power Saving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MR DC/CA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Small Data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NR IIoT/URLLC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NB-IoT / eMTC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[R3] SON/MDT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039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NR IAB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Multi SIM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Non-Public Networks (NPN)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IoT NTN SI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Sidelink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MIMO fe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[R3] NR QoE SI and WI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up to 71GHz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5746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Misc R1 items, Cov Enh, DSS sched enh etc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R17 Other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TEI17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R17 Total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20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22.5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25.5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Rel 16 Total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15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NR Rel 15 Total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EUTRA R15 and earlier Total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56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RAN2 Total (40)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40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609345" y="6338656"/>
            <a:ext cx="1308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*Study Item TU</a:t>
            </a:r>
          </a:p>
        </p:txBody>
      </p:sp>
    </p:spTree>
    <p:extLst>
      <p:ext uri="{BB962C8B-B14F-4D97-AF65-F5344CB8AC3E}">
        <p14:creationId xmlns:p14="http://schemas.microsoft.com/office/powerpoint/2010/main" val="294905822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391" y="0"/>
            <a:ext cx="10654018" cy="1143000"/>
          </a:xfrm>
        </p:spPr>
        <p:txBody>
          <a:bodyPr/>
          <a:lstStyle/>
          <a:p>
            <a:r>
              <a:rPr lang="en-US" dirty="0"/>
              <a:t>RAN3 TU Management for Release 17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810695-B168-4BF3-9E94-D33D6EAEF06D}"/>
              </a:ext>
            </a:extLst>
          </p:cNvPr>
          <p:cNvSpPr txBox="1"/>
          <p:nvPr/>
        </p:nvSpPr>
        <p:spPr>
          <a:xfrm>
            <a:off x="44981" y="5820139"/>
            <a:ext cx="2514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Black	WI</a:t>
            </a:r>
          </a:p>
          <a:p>
            <a:r>
              <a:rPr lang="en-US" dirty="0">
                <a:solidFill>
                  <a:srgbClr val="00B0F0"/>
                </a:solidFill>
              </a:rPr>
              <a:t>Blue	SI</a:t>
            </a:r>
          </a:p>
          <a:p>
            <a:r>
              <a:rPr lang="en-US" dirty="0"/>
              <a:t>*	RAN3-led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270B4F-D482-46E6-89FC-49A938DF0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026" y="915810"/>
            <a:ext cx="9651333" cy="569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62688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3CC67-0E8F-44C6-9720-DD1B7839C2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4530853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31800</TotalTime>
  <Words>566</Words>
  <Application>Microsoft Office PowerPoint</Application>
  <PresentationFormat>Custom</PresentationFormat>
  <Paragraphs>310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Release 17 planning</vt:lpstr>
      <vt:lpstr>Proposal</vt:lpstr>
      <vt:lpstr>RAN1 TU Management for Release 17</vt:lpstr>
      <vt:lpstr>RAN2 TU Management for Release 17</vt:lpstr>
      <vt:lpstr>RAN3 TU Management for Release 17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Bertenyi, Balazs (Nokia - HU/Budapest)</cp:lastModifiedBy>
  <cp:revision>566</cp:revision>
  <dcterms:created xsi:type="dcterms:W3CDTF">2018-05-24T11:49:12Z</dcterms:created>
  <dcterms:modified xsi:type="dcterms:W3CDTF">2020-12-08T14:56:17Z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