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0" r:id="rId9"/>
    <p:sldId id="265" r:id="rId10"/>
    <p:sldId id="25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3" d="100"/>
          <a:sy n="43" d="100"/>
        </p:scale>
        <p:origin x="75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904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90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05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2019,  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8168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05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2019,  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8329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47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161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32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741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A1780EC-8CFB-4891-A589-D6DD0C626007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78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800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1780EC-8CFB-4891-A589-D6DD0C626007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" y="905305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05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2019,  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Milogo.png">
            <a:extLst>
              <a:ext uri="{FF2B5EF4-FFF2-40B4-BE49-F238E27FC236}">
                <a16:creationId xmlns:a16="http://schemas.microsoft.com/office/drawing/2014/main" id="{737A875B-8AF6-42AF-9522-FB1498F4ABC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23178" y="133840"/>
            <a:ext cx="649258" cy="6492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527461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0218" y="727068"/>
            <a:ext cx="11508510" cy="362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32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#90-e		</a:t>
            </a:r>
            <a:r>
              <a:rPr lang="en-GB" altLang="zh-CN" sz="3200" b="1" dirty="0">
                <a:latin typeface="Arial" panose="020B0604020202020204" pitchFamily="34" charset="0"/>
                <a:ea typeface="MS Mincho"/>
              </a:rPr>
              <a:t>		</a:t>
            </a:r>
            <a:r>
              <a:rPr lang="en-GB" altLang="zh-CN" sz="3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RP-202550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3200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December 7 - 11, 2020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600" dirty="0"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US" altLang="zh-CN" sz="2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altLang="zh-CN" sz="28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9.7.5</a:t>
            </a:r>
            <a:endParaRPr lang="zh-CN" altLang="zh-C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2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Source:		</a:t>
            </a:r>
            <a:r>
              <a:rPr lang="en-GB" altLang="zh-CN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Xiaomi</a:t>
            </a:r>
            <a:endParaRPr lang="zh-CN" altLang="zh-C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2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Title:</a:t>
            </a:r>
            <a:r>
              <a:rPr lang="en-GB" altLang="zh-CN" sz="28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GB" altLang="zh-CN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Views </a:t>
            </a:r>
            <a:r>
              <a:rPr lang="en-US" altLang="zh-CN" sz="2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 Reduced Capability NR devices</a:t>
            </a:r>
          </a:p>
          <a:p>
            <a:pPr hangingPunct="0">
              <a:spcAft>
                <a:spcPts val="900"/>
              </a:spcAft>
            </a:pPr>
            <a:r>
              <a:rPr lang="en-GB" altLang="zh-CN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</a:t>
            </a:r>
            <a:r>
              <a:rPr lang="en-GB" altLang="zh-CN" sz="2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for:</a:t>
            </a:r>
            <a:r>
              <a:rPr lang="en-GB" altLang="zh-CN" sz="28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altLang="zh-CN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altLang="zh-CN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Discussion for decision</a:t>
            </a:r>
            <a:endParaRPr lang="zh-CN" altLang="zh-C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088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Relationship with other WIs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Relationship with coverage enhancement project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Coverage enhancement focus on the coverage enhancement  or the UL channels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 Coverage recovery in Redcap could firstly focus on the DL channels and reuse the solutions to UL channels specified in the CE WI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Relationship with power saving project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Redcap project should firstly focus on the Redcap-specific power saving solutions</a:t>
            </a:r>
          </a:p>
          <a:p>
            <a:pPr lvl="1"/>
            <a:r>
              <a:rPr lang="en-US" altLang="zh-CN" dirty="0" smtClean="0"/>
              <a:t> Power saving schemes common for normal NR UE and Redcap UEs should be worked in the power saving WI </a:t>
            </a:r>
          </a:p>
          <a:p>
            <a:pPr marL="201168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0813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Remaining issues in the SI</a:t>
            </a:r>
          </a:p>
          <a:p>
            <a:r>
              <a:rPr lang="en-US" altLang="zh-CN" dirty="0" smtClean="0"/>
              <a:t>WI </a:t>
            </a:r>
            <a:r>
              <a:rPr lang="en-US" altLang="zh-CN" dirty="0"/>
              <a:t>S</a:t>
            </a:r>
            <a:r>
              <a:rPr lang="en-US" altLang="zh-CN" dirty="0" smtClean="0"/>
              <a:t>cope</a:t>
            </a:r>
          </a:p>
          <a:p>
            <a:r>
              <a:rPr lang="en-US" altLang="zh-CN" dirty="0" smtClean="0"/>
              <a:t>Relationship with other projects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8818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Remaining issues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During the discussion in SI, the following issues are pended in the RAN plenary meeting </a:t>
            </a:r>
            <a:r>
              <a:rPr lang="zh-CN" altLang="en-US" dirty="0" smtClean="0"/>
              <a:t>（</a:t>
            </a:r>
            <a:r>
              <a:rPr lang="en-US" altLang="zh-CN" dirty="0"/>
              <a:t> or WI phase 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 Minimum </a:t>
            </a:r>
            <a:r>
              <a:rPr lang="en-US" altLang="zh-CN" dirty="0"/>
              <a:t>number of Rx branches supported by </a:t>
            </a:r>
            <a:r>
              <a:rPr lang="en-US" altLang="zh-CN" dirty="0" smtClean="0"/>
              <a:t>specification for FR1 TDD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The </a:t>
            </a:r>
            <a:r>
              <a:rPr lang="en-US" altLang="zh-CN" dirty="0"/>
              <a:t>maximum number of DL MIMO </a:t>
            </a:r>
            <a:r>
              <a:rPr lang="en-US" altLang="zh-CN" dirty="0" smtClean="0"/>
              <a:t>layers for Redcap with 2 Rx branches in FR1 and FR2</a:t>
            </a:r>
          </a:p>
          <a:p>
            <a:pPr lvl="1"/>
            <a:r>
              <a:rPr lang="en-US" altLang="zh-CN" dirty="0"/>
              <a:t> W</a:t>
            </a:r>
            <a:r>
              <a:rPr lang="en-US" altLang="zh-CN" dirty="0" smtClean="0"/>
              <a:t>hether </a:t>
            </a:r>
            <a:r>
              <a:rPr lang="en-US" altLang="zh-CN" dirty="0"/>
              <a:t>to have support FD-FDD or HD-FDD type A or both by specification for an FR1 FDD </a:t>
            </a:r>
            <a:r>
              <a:rPr lang="en-US" altLang="zh-CN" dirty="0" err="1"/>
              <a:t>RedCap</a:t>
            </a:r>
            <a:r>
              <a:rPr lang="en-US" altLang="zh-CN" dirty="0"/>
              <a:t> </a:t>
            </a:r>
            <a:r>
              <a:rPr lang="en-US" altLang="zh-CN" dirty="0" smtClean="0"/>
              <a:t>UE</a:t>
            </a:r>
          </a:p>
          <a:p>
            <a:pPr lvl="1"/>
            <a:r>
              <a:rPr lang="en-US" altLang="zh-CN" dirty="0"/>
              <a:t> W</a:t>
            </a:r>
            <a:r>
              <a:rPr lang="en-US" altLang="zh-CN" dirty="0" smtClean="0"/>
              <a:t>hether </a:t>
            </a:r>
            <a:r>
              <a:rPr lang="en-US" altLang="zh-CN" dirty="0"/>
              <a:t>to support relaxed UE processing time in terms of N1/N2 by specification for a </a:t>
            </a:r>
            <a:r>
              <a:rPr lang="en-US" altLang="zh-CN" dirty="0" err="1"/>
              <a:t>RedCap</a:t>
            </a:r>
            <a:r>
              <a:rPr lang="en-US" altLang="zh-CN" dirty="0"/>
              <a:t> UE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13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Remaining issues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  Remaining issue #1: </a:t>
            </a:r>
            <a:r>
              <a:rPr lang="en-US" altLang="zh-CN" dirty="0"/>
              <a:t>Minimum number of Rx branches supported by specification for FR1 </a:t>
            </a:r>
            <a:r>
              <a:rPr lang="en-US" altLang="zh-CN" dirty="0" smtClean="0"/>
              <a:t>TDD</a:t>
            </a:r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endParaRPr lang="en-US" altLang="zh-CN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endParaRPr lang="en-US" altLang="zh-CN" dirty="0" smtClean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endParaRPr lang="en-US" altLang="zh-CN" dirty="0"/>
          </a:p>
          <a:p>
            <a:pPr marL="0" lvl="1" indent="0">
              <a:spcBef>
                <a:spcPts val="1200"/>
              </a:spcBef>
              <a:spcAft>
                <a:spcPts val="200"/>
              </a:spcAft>
              <a:buSzPct val="100000"/>
              <a:buNone/>
            </a:pPr>
            <a:endParaRPr lang="en-US" altLang="zh-CN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Xiaomi’s view:</a:t>
            </a:r>
          </a:p>
          <a:p>
            <a:pPr marL="468630" lvl="2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dirty="0" smtClean="0"/>
              <a:t>Analysis:</a:t>
            </a:r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dirty="0" smtClean="0"/>
              <a:t>1 Rx is critical for devices size in wearable use-case </a:t>
            </a:r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dirty="0"/>
              <a:t> </a:t>
            </a:r>
            <a:r>
              <a:rPr lang="en-US" altLang="zh-CN" dirty="0" smtClean="0"/>
              <a:t>Only the coverage of  broadcast PDCCH, Msg.4 in limited case (4GHz with 24dBm/MHz) is impacted due to the Rx reduction</a:t>
            </a:r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dirty="0"/>
              <a:t> </a:t>
            </a:r>
            <a:r>
              <a:rPr lang="en-US" altLang="zh-CN" dirty="0" smtClean="0"/>
              <a:t>Obvious cost saving and power saving gain </a:t>
            </a:r>
          </a:p>
          <a:p>
            <a:pPr marL="182880" lvl="2" indent="0">
              <a:spcBef>
                <a:spcPts val="1200"/>
              </a:spcBef>
              <a:spcAft>
                <a:spcPts val="200"/>
              </a:spcAft>
              <a:buSzPct val="100000"/>
              <a:buNone/>
            </a:pPr>
            <a:r>
              <a:rPr lang="en-US" altLang="zh-CN" dirty="0" smtClean="0">
                <a:sym typeface="Wingdings" panose="05000000000000000000" pitchFamily="2" charset="2"/>
              </a:rPr>
              <a:t>1 Rx should be supported in FR1 TDD</a:t>
            </a:r>
            <a:endParaRPr lang="en-US" altLang="zh-CN" dirty="0"/>
          </a:p>
          <a:p>
            <a:endParaRPr lang="en-US" altLang="zh-CN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590531"/>
              </p:ext>
            </p:extLst>
          </p:nvPr>
        </p:nvGraphicFramePr>
        <p:xfrm>
          <a:off x="1097280" y="1932240"/>
          <a:ext cx="10058400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58400">
                  <a:extLst>
                    <a:ext uri="{9D8B030D-6E8A-4147-A177-3AD203B41FA5}">
                      <a16:colId xmlns:a16="http://schemas.microsoft.com/office/drawing/2014/main" val="41766198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Agreements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:</a:t>
                      </a:r>
                      <a:endParaRPr lang="zh-CN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FR1 TDD bands where a non-</a:t>
                      </a:r>
                      <a:r>
                        <a:rPr lang="en-US" altLang="zh-CN" sz="16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RedCap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UE is required to be equipped with a minimum of 4 Rx branches, the minimum number of Rx branches supported by specification for a </a:t>
                      </a:r>
                      <a:r>
                        <a:rPr lang="en-US" altLang="zh-CN" sz="16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RedCap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UE is </a:t>
                      </a:r>
                      <a:r>
                        <a:rPr lang="en-US" altLang="zh-CN" sz="1600" i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To be down-selected during the WI phase or at RAN plenary:</a:t>
                      </a:r>
                      <a:endParaRPr lang="zh-CN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</a:rPr>
                        <a:t>Alt 1: N=2</a:t>
                      </a:r>
                      <a:endParaRPr lang="zh-CN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</a:rPr>
                        <a:t>Alt 2: N=1, where N=2 is also supported </a:t>
                      </a:r>
                      <a:endParaRPr lang="zh-CN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2833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4230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Remaining issues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  Remaining issue #2:</a:t>
            </a:r>
            <a:r>
              <a:rPr lang="en-US" altLang="zh-CN" dirty="0"/>
              <a:t>The maximum number of DL MIMO layers for Redcap with 2 Rx branches in FR1 and FR2</a:t>
            </a:r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endParaRPr lang="en-US" altLang="zh-CN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endParaRPr lang="en-US" altLang="zh-CN" dirty="0" smtClean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endParaRPr lang="en-US" altLang="zh-CN" dirty="0"/>
          </a:p>
          <a:p>
            <a:pPr marL="0" lvl="1" indent="0">
              <a:spcBef>
                <a:spcPts val="1200"/>
              </a:spcBef>
              <a:spcAft>
                <a:spcPts val="200"/>
              </a:spcAft>
              <a:buSzPct val="100000"/>
              <a:buNone/>
            </a:pPr>
            <a:endParaRPr lang="en-US" altLang="zh-CN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Xiaomi’s view:</a:t>
            </a:r>
          </a:p>
          <a:p>
            <a:pPr marL="468630" lvl="2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dirty="0" smtClean="0"/>
              <a:t>Analysis:</a:t>
            </a:r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dirty="0"/>
              <a:t> </a:t>
            </a:r>
            <a:r>
              <a:rPr lang="en-US" altLang="zh-CN" dirty="0" smtClean="0"/>
              <a:t>For use cases requiring low data rate or further low cost, 1 Rx with 1 MIMO layer is already supported to target these low-end use cases. </a:t>
            </a:r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dirty="0" smtClean="0"/>
              <a:t> 2 Rx with 2 MIMO layer could be supported to target the high-end use case </a:t>
            </a:r>
          </a:p>
          <a:p>
            <a:pPr marL="365760" lvl="3" indent="0">
              <a:spcBef>
                <a:spcPts val="1200"/>
              </a:spcBef>
              <a:spcAft>
                <a:spcPts val="200"/>
              </a:spcAft>
              <a:buSzPct val="100000"/>
              <a:buNone/>
            </a:pPr>
            <a:r>
              <a:rPr lang="en-US" altLang="zh-CN" dirty="0" smtClean="0">
                <a:sym typeface="Wingdings" panose="05000000000000000000" pitchFamily="2" charset="2"/>
              </a:rPr>
              <a:t> </a:t>
            </a:r>
            <a:r>
              <a:rPr lang="en-US" altLang="zh-CN" dirty="0"/>
              <a:t>The motivation to support 2Rx with 1MIMO layer is </a:t>
            </a:r>
            <a:r>
              <a:rPr lang="en-US" altLang="zh-CN" dirty="0" smtClean="0"/>
              <a:t>weak. 2 Rx with 1 MIMO layer should not be supported 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748530"/>
              </p:ext>
            </p:extLst>
          </p:nvPr>
        </p:nvGraphicFramePr>
        <p:xfrm>
          <a:off x="1097280" y="1932240"/>
          <a:ext cx="10058400" cy="1784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58400">
                  <a:extLst>
                    <a:ext uri="{9D8B030D-6E8A-4147-A177-3AD203B41FA5}">
                      <a16:colId xmlns:a16="http://schemas.microsoft.com/office/drawing/2014/main" val="4176619867"/>
                    </a:ext>
                  </a:extLst>
                </a:gridCol>
              </a:tblGrid>
              <a:tr h="178499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" panose="02020603050405020304" pitchFamily="18" charset="0"/>
                          <a:ea typeface="Times New Roman" panose="02020603050405020304" pitchFamily="18" charset="0"/>
                        </a:rPr>
                        <a:t>Agreements: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FR1 FDD bands where a non-</a:t>
                      </a:r>
                      <a:r>
                        <a:rPr lang="en-US" altLang="zh-CN" sz="14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RedCap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UE is required to be equipped with a minimum of 2 Rx branches,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a </a:t>
                      </a:r>
                      <a:r>
                        <a:rPr lang="en-US" altLang="zh-CN" sz="14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RedCap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UE with 1 Rx branch, the maximum number of DL MIMO layers is 1.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742950" lvl="1" indent="-28575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a </a:t>
                      </a:r>
                      <a:r>
                        <a:rPr lang="en-US" altLang="zh-CN" sz="14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RedCap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UE with 2 Rx branches, the maximum number of DL MIMO layers is </a:t>
                      </a:r>
                      <a:r>
                        <a:rPr lang="en-US" altLang="zh-CN" sz="1400" i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Down-select between the following during the WI phase or at RAN plenary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1143000" lvl="2" indent="-22860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 1: </a:t>
                      </a:r>
                      <a:r>
                        <a:rPr lang="en-US" altLang="zh-CN" sz="1400" i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=1, 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</a:rPr>
                        <a:t>where M=2 is also supported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1143000" lvl="2" indent="-22860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 2: M=2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2833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626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Remaining issues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  Remaining issue #3:</a:t>
            </a:r>
            <a:r>
              <a:rPr lang="en-US" altLang="zh-CN" dirty="0"/>
              <a:t> Whether to have support FD-FDD or HD-FDD type A or both by specification for an FR1 FDD </a:t>
            </a:r>
            <a:r>
              <a:rPr lang="en-US" altLang="zh-CN" dirty="0" err="1"/>
              <a:t>RedCap</a:t>
            </a:r>
            <a:r>
              <a:rPr lang="en-US" altLang="zh-CN" dirty="0"/>
              <a:t> UE</a:t>
            </a:r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endParaRPr lang="en-US" altLang="zh-CN" dirty="0" smtClean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endParaRPr lang="en-US" altLang="zh-CN" dirty="0"/>
          </a:p>
          <a:p>
            <a:pPr marL="0" lvl="1" indent="0">
              <a:spcBef>
                <a:spcPts val="1200"/>
              </a:spcBef>
              <a:spcAft>
                <a:spcPts val="200"/>
              </a:spcAft>
              <a:buSzPct val="100000"/>
              <a:buNone/>
            </a:pPr>
            <a:endParaRPr lang="en-US" altLang="zh-CN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Xiaomi’s view:</a:t>
            </a:r>
          </a:p>
          <a:p>
            <a:pPr marL="274320" lvl="2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Analysis</a:t>
            </a:r>
          </a:p>
          <a:p>
            <a:pPr marL="457200" lvl="3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HD-FDD type A is beneficial for cost reduction with relatively low specification impact</a:t>
            </a:r>
          </a:p>
          <a:p>
            <a:pPr marL="457200" lvl="3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HD-FDD type A can satisfy the identified Redcap service requirements</a:t>
            </a:r>
          </a:p>
          <a:p>
            <a:pPr marL="457200" lvl="3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FD-FDD can also be supported without any specification impact and potential NW impact</a:t>
            </a:r>
          </a:p>
          <a:p>
            <a:pPr marL="182880" lvl="2" indent="0">
              <a:spcBef>
                <a:spcPts val="1200"/>
              </a:spcBef>
              <a:spcAft>
                <a:spcPts val="200"/>
              </a:spcAft>
              <a:buSzPct val="100000"/>
              <a:buNone/>
            </a:pPr>
            <a:r>
              <a:rPr lang="en-US" altLang="zh-CN" dirty="0">
                <a:sym typeface="Wingdings" panose="05000000000000000000" pitchFamily="2" charset="2"/>
              </a:rPr>
              <a:t> </a:t>
            </a:r>
            <a:r>
              <a:rPr lang="en-US" altLang="zh-CN" dirty="0" smtClean="0"/>
              <a:t>Both HD-FDD type A and FD-FDD are supported for FR1 FDD </a:t>
            </a:r>
            <a:r>
              <a:rPr lang="en-US" altLang="zh-CN" dirty="0" err="1" smtClean="0"/>
              <a:t>RedCap</a:t>
            </a:r>
            <a:r>
              <a:rPr lang="en-US" altLang="zh-CN" dirty="0" smtClean="0"/>
              <a:t> UE</a:t>
            </a:r>
            <a:endParaRPr lang="en-US" altLang="zh-CN" dirty="0"/>
          </a:p>
          <a:p>
            <a:pPr marL="182880" lvl="2" indent="0">
              <a:spcBef>
                <a:spcPts val="1200"/>
              </a:spcBef>
              <a:spcAft>
                <a:spcPts val="200"/>
              </a:spcAft>
              <a:buSzPct val="100000"/>
              <a:buNone/>
            </a:pPr>
            <a:endParaRPr lang="en-US" altLang="zh-CN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326765"/>
              </p:ext>
            </p:extLst>
          </p:nvPr>
        </p:nvGraphicFramePr>
        <p:xfrm>
          <a:off x="1097280" y="1932241"/>
          <a:ext cx="10058400" cy="1248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58400">
                  <a:extLst>
                    <a:ext uri="{9D8B030D-6E8A-4147-A177-3AD203B41FA5}">
                      <a16:colId xmlns:a16="http://schemas.microsoft.com/office/drawing/2014/main" val="4176619867"/>
                    </a:ext>
                  </a:extLst>
                </a:gridCol>
              </a:tblGrid>
              <a:tr h="1248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Agreements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Recommend that HD-FDD type B is not supported for </a:t>
                      </a:r>
                      <a:r>
                        <a:rPr lang="en-US" altLang="zh-CN" sz="14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RedCap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FR1 FDD UEs in Rel-17.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Decide at RAN plenary whether to have support FD-FDD or HD-FDD type A or both by specification for an FR1 FDD </a:t>
                      </a:r>
                      <a:r>
                        <a:rPr lang="en-US" altLang="zh-CN" sz="14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RedCap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UE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2833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665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Remaining issues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  Remaining issue #4:</a:t>
            </a:r>
            <a:r>
              <a:rPr lang="en-US" altLang="zh-CN" dirty="0"/>
              <a:t>Whether to support relaxed UE processing time in terms of N1/N2 by specification for a </a:t>
            </a:r>
            <a:r>
              <a:rPr lang="en-US" altLang="zh-CN" dirty="0" err="1"/>
              <a:t>RedCap</a:t>
            </a:r>
            <a:r>
              <a:rPr lang="en-US" altLang="zh-CN" dirty="0"/>
              <a:t> UE</a:t>
            </a:r>
            <a:endParaRPr lang="zh-CN" altLang="en-US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endParaRPr lang="en-US" altLang="zh-CN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endParaRPr lang="en-US" altLang="zh-CN" dirty="0" smtClean="0"/>
          </a:p>
          <a:p>
            <a:pPr marL="0" lvl="1" indent="0">
              <a:spcBef>
                <a:spcPts val="1200"/>
              </a:spcBef>
              <a:spcAft>
                <a:spcPts val="200"/>
              </a:spcAft>
              <a:buSzPct val="100000"/>
              <a:buNone/>
            </a:pPr>
            <a:endParaRPr lang="en-US" altLang="zh-CN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Xiaomi’s view:</a:t>
            </a:r>
          </a:p>
          <a:p>
            <a:pPr marL="468630" lvl="2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dirty="0" smtClean="0"/>
              <a:t>Analysis:</a:t>
            </a:r>
          </a:p>
          <a:p>
            <a:pPr marL="468630" lvl="2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dirty="0" smtClean="0"/>
              <a:t>The </a:t>
            </a:r>
            <a:r>
              <a:rPr lang="en-US" altLang="zh-CN" dirty="0"/>
              <a:t>cost saving gain is not significant while it results in potential negative impact on the latency and coexistence</a:t>
            </a:r>
          </a:p>
          <a:p>
            <a:pPr marL="365760" lvl="3" indent="0">
              <a:spcBef>
                <a:spcPts val="1200"/>
              </a:spcBef>
              <a:spcAft>
                <a:spcPts val="200"/>
              </a:spcAft>
              <a:buSzPct val="100000"/>
              <a:buNone/>
            </a:pPr>
            <a:r>
              <a:rPr lang="en-US" altLang="zh-CN" dirty="0">
                <a:sym typeface="Wingdings" panose="05000000000000000000" pitchFamily="2" charset="2"/>
              </a:rPr>
              <a:t> Relaxed processing time in term of N1, N2 is not supported </a:t>
            </a:r>
            <a:endParaRPr lang="en-US" altLang="zh-CN" dirty="0"/>
          </a:p>
          <a:p>
            <a:pPr marL="468630" lvl="2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101260"/>
              </p:ext>
            </p:extLst>
          </p:nvPr>
        </p:nvGraphicFramePr>
        <p:xfrm>
          <a:off x="1097280" y="1932241"/>
          <a:ext cx="10058400" cy="820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58400">
                  <a:extLst>
                    <a:ext uri="{9D8B030D-6E8A-4147-A177-3AD203B41FA5}">
                      <a16:colId xmlns:a16="http://schemas.microsoft.com/office/drawing/2014/main" val="4176619867"/>
                    </a:ext>
                  </a:extLst>
                </a:gridCol>
              </a:tblGrid>
              <a:tr h="82089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zh-CN" sz="14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Agreements</a:t>
                      </a:r>
                      <a:r>
                        <a:rPr lang="en-GB" altLang="zh-CN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Decide at RAN plenary whether to support relaxed UE processing time in terms of N1/N2 by specification for a </a:t>
                      </a:r>
                      <a:r>
                        <a:rPr lang="en-US" altLang="zh-CN" sz="14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RedCap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UE.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2833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3958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WI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UE complexity study 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UE bandwidth reduction </a:t>
            </a:r>
          </a:p>
          <a:p>
            <a:pPr lvl="2"/>
            <a:r>
              <a:rPr lang="en-US" altLang="zh-CN" dirty="0"/>
              <a:t> </a:t>
            </a:r>
            <a:r>
              <a:rPr lang="en-US" altLang="zh-CN" dirty="0" smtClean="0"/>
              <a:t>Support 20MHz/100MHz during initial access for FR1/FR2, respectively</a:t>
            </a:r>
          </a:p>
          <a:p>
            <a:pPr lvl="2"/>
            <a:r>
              <a:rPr lang="en-US" altLang="zh-CN" dirty="0"/>
              <a:t> </a:t>
            </a:r>
            <a:r>
              <a:rPr lang="en-US" altLang="zh-CN" dirty="0" smtClean="0"/>
              <a:t>In FR1, support of larger UE bandwidth after initial access can be further discussed in the WI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Rx and MIMO layer reduction </a:t>
            </a:r>
          </a:p>
          <a:p>
            <a:pPr lvl="2"/>
            <a:r>
              <a:rPr lang="en-US" altLang="zh-CN" dirty="0" smtClean="0"/>
              <a:t>Support 1Rx with 1MIMO layer and 2 Rx with 2 MIMO layer in FR1 and FR2</a:t>
            </a:r>
          </a:p>
          <a:p>
            <a:pPr lvl="3"/>
            <a:r>
              <a:rPr lang="en-US" altLang="zh-CN" dirty="0"/>
              <a:t> </a:t>
            </a:r>
            <a:r>
              <a:rPr lang="en-US" altLang="zh-CN" dirty="0" smtClean="0"/>
              <a:t>1 Rx with 1MIMO layer is mandatory, 2 Rx and 2 MIMO layer  is optional </a:t>
            </a:r>
          </a:p>
          <a:p>
            <a:r>
              <a:rPr lang="en-US" altLang="zh-CN" dirty="0" smtClean="0"/>
              <a:t>Coverage recovery 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UL channels: PUSCH, Msg.3</a:t>
            </a:r>
          </a:p>
          <a:p>
            <a:pPr lvl="2"/>
            <a:r>
              <a:rPr lang="en-US" altLang="zh-CN" dirty="0"/>
              <a:t> </a:t>
            </a:r>
            <a:r>
              <a:rPr lang="en-US" altLang="zh-CN" dirty="0" smtClean="0"/>
              <a:t>Recommended in CE project as well. Target common solution in both projects 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DL channels: Msg.2, Msg.4 and broadcast PDCCHs</a:t>
            </a:r>
          </a:p>
        </p:txBody>
      </p:sp>
    </p:spTree>
    <p:extLst>
      <p:ext uri="{BB962C8B-B14F-4D97-AF65-F5344CB8AC3E}">
        <p14:creationId xmlns:p14="http://schemas.microsoft.com/office/powerpoint/2010/main" val="1897124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WI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Power saving </a:t>
            </a:r>
          </a:p>
          <a:p>
            <a:pPr lvl="1"/>
            <a:r>
              <a:rPr lang="en-US" altLang="zh-CN" dirty="0"/>
              <a:t> Support </a:t>
            </a:r>
            <a:r>
              <a:rPr lang="en-US" altLang="zh-CN" dirty="0" smtClean="0"/>
              <a:t>reduction of </a:t>
            </a:r>
            <a:r>
              <a:rPr lang="en-US" altLang="zh-CN" dirty="0"/>
              <a:t>blind decoding </a:t>
            </a:r>
          </a:p>
          <a:p>
            <a:pPr lvl="1"/>
            <a:r>
              <a:rPr lang="en-US" altLang="zh-CN" dirty="0"/>
              <a:t> RRM relaxation </a:t>
            </a: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 e-DRX 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dirty="0" smtClean="0"/>
              <a:t>Framework :</a:t>
            </a:r>
          </a:p>
          <a:p>
            <a:pPr lvl="1"/>
            <a:r>
              <a:rPr lang="en-US" altLang="zh-CN" dirty="0" smtClean="0"/>
              <a:t>UE type definition</a:t>
            </a:r>
          </a:p>
          <a:p>
            <a:pPr lvl="1"/>
            <a:r>
              <a:rPr lang="en-US" altLang="zh-CN" dirty="0" smtClean="0"/>
              <a:t>Capability reporting </a:t>
            </a:r>
          </a:p>
          <a:p>
            <a:pPr lvl="1"/>
            <a:r>
              <a:rPr lang="en-US" altLang="zh-CN" dirty="0" smtClean="0"/>
              <a:t>Msg.1-based early indication </a:t>
            </a:r>
          </a:p>
          <a:p>
            <a:pPr lvl="1"/>
            <a:r>
              <a:rPr lang="en-US" altLang="zh-CN" dirty="0" smtClean="0"/>
              <a:t>Access control 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688325"/>
      </p:ext>
    </p:extLst>
  </p:cSld>
  <p:clrMapOvr>
    <a:masterClrMapping/>
  </p:clrMapOvr>
</p:sld>
</file>

<file path=ppt/theme/theme1.xml><?xml version="1.0" encoding="utf-8"?>
<a:theme xmlns:a="http://schemas.openxmlformats.org/drawingml/2006/main" name="部门模板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部门模板" id="{E2DC5678-086C-4760-ACA1-B993FDAAF1C6}" vid="{051EAF1F-A00B-4BE4-A1C3-9344BDD438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部门模板</Template>
  <TotalTime>168</TotalTime>
  <Words>908</Words>
  <Application>Microsoft Office PowerPoint</Application>
  <PresentationFormat>宽屏</PresentationFormat>
  <Paragraphs>103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 Unicode MS</vt:lpstr>
      <vt:lpstr>MS Mincho</vt:lpstr>
      <vt:lpstr>宋体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Wingdings</vt:lpstr>
      <vt:lpstr>部门模板</vt:lpstr>
      <vt:lpstr>PowerPoint 演示文稿</vt:lpstr>
      <vt:lpstr>Outline</vt:lpstr>
      <vt:lpstr>Remaining issues </vt:lpstr>
      <vt:lpstr>Remaining issues </vt:lpstr>
      <vt:lpstr>Remaining issues </vt:lpstr>
      <vt:lpstr>Remaining issues </vt:lpstr>
      <vt:lpstr>Remaining issues </vt:lpstr>
      <vt:lpstr>WI scope</vt:lpstr>
      <vt:lpstr>WI scope</vt:lpstr>
      <vt:lpstr>Relationship with other WIs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Redcap</dc:title>
  <dc:creator>Microsoft</dc:creator>
  <cp:lastModifiedBy>ly</cp:lastModifiedBy>
  <cp:revision>42</cp:revision>
  <dcterms:created xsi:type="dcterms:W3CDTF">2020-11-20T06:12:24Z</dcterms:created>
  <dcterms:modified xsi:type="dcterms:W3CDTF">2020-12-01T06:32:50Z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7e1afc330578407bb659acaae49a64f5">
    <vt:lpwstr>CWMMh6owy1ZIY1aoTxlGexzjghU6ygsBVvMsAGhiqTjtsYLhuec3YXOtK+8tEzAtjd+BrabSXmrju1+DwMLQdDYHQ==</vt:lpwstr>
  </property>
  <property fmtid="{D5CDD505-2E9C-101B-9397-08002B2CF9AE}" pid="3" name="CWMfa432e1cc4a7429db5c95f617696f86f">
    <vt:lpwstr>CWMErhlMDNjBJekIkgIshazHR2OrAW7K6ip8hW/uwy9dsqVtX2SwPj+mYu/K/KJZIw1g/J7KhbuAJgRB43f4XevcQ==</vt:lpwstr>
  </property>
</Properties>
</file>