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593" r:id="rId2"/>
    <p:sldId id="599" r:id="rId3"/>
    <p:sldId id="602" r:id="rId4"/>
    <p:sldId id="596" r:id="rId5"/>
    <p:sldId id="604" r:id="rId6"/>
    <p:sldId id="603"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 id="2" name="Rui Zhou" initials="RZ" lastIdx="1" clrIdx="1">
    <p:extLst>
      <p:ext uri="{19B8F6BF-5375-455C-9EA6-DF929625EA0E}">
        <p15:presenceInfo xmlns:p15="http://schemas.microsoft.com/office/powerpoint/2012/main" userId="Rui Zho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6700"/>
    <a:srgbClr val="E88134"/>
    <a:srgbClr val="70AC2E"/>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57" autoAdjust="0"/>
    <p:restoredTop sz="95320" autoAdjust="0"/>
  </p:normalViewPr>
  <p:slideViewPr>
    <p:cSldViewPr snapToGrid="0">
      <p:cViewPr varScale="1">
        <p:scale>
          <a:sx n="64" d="100"/>
          <a:sy n="64" d="100"/>
        </p:scale>
        <p:origin x="836" y="5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11/29/2020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2</a:t>
            </a:fld>
            <a:endParaRPr lang="en-US"/>
          </a:p>
        </p:txBody>
      </p:sp>
    </p:spTree>
    <p:extLst>
      <p:ext uri="{BB962C8B-B14F-4D97-AF65-F5344CB8AC3E}">
        <p14:creationId xmlns:p14="http://schemas.microsoft.com/office/powerpoint/2010/main" val="2092633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3</a:t>
            </a:fld>
            <a:endParaRPr lang="en-US"/>
          </a:p>
        </p:txBody>
      </p:sp>
    </p:spTree>
    <p:extLst>
      <p:ext uri="{BB962C8B-B14F-4D97-AF65-F5344CB8AC3E}">
        <p14:creationId xmlns:p14="http://schemas.microsoft.com/office/powerpoint/2010/main" val="1106779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4</a:t>
            </a:fld>
            <a:endParaRPr lang="en-US"/>
          </a:p>
        </p:txBody>
      </p:sp>
    </p:spTree>
    <p:extLst>
      <p:ext uri="{BB962C8B-B14F-4D97-AF65-F5344CB8AC3E}">
        <p14:creationId xmlns:p14="http://schemas.microsoft.com/office/powerpoint/2010/main" val="2209256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5</a:t>
            </a:fld>
            <a:endParaRPr lang="en-US"/>
          </a:p>
        </p:txBody>
      </p:sp>
    </p:spTree>
    <p:extLst>
      <p:ext uri="{BB962C8B-B14F-4D97-AF65-F5344CB8AC3E}">
        <p14:creationId xmlns:p14="http://schemas.microsoft.com/office/powerpoint/2010/main" val="3491486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2020/11/29</a:t>
            </a:fld>
            <a:endParaRPr lang="zh-CN" altLang="en-US"/>
          </a:p>
        </p:txBody>
      </p:sp>
      <p:sp>
        <p:nvSpPr>
          <p:cNvPr id="5" name="Footer Placeholder 4"/>
          <p:cNvSpPr>
            <a:spLocks noGrp="1"/>
          </p:cNvSpPr>
          <p:nvPr>
            <p:ph type="ftr" sz="quarter" idx="11"/>
          </p:nvPr>
        </p:nvSpPr>
        <p:spPr>
          <a:xfrm>
            <a:off x="4216076" y="6459784"/>
            <a:ext cx="4822804" cy="365125"/>
          </a:xfrm>
          <a:prstGeom prst="rect">
            <a:avLst/>
          </a:prstGeom>
        </p:spPr>
        <p:txBody>
          <a:bodyPr/>
          <a:lstStyle>
            <a:lvl1pPr>
              <a:defRPr sz="1100"/>
            </a:lvl1pPr>
          </a:lstStyle>
          <a:p>
            <a:pPr algn="ctr">
              <a:defRPr/>
            </a:pPr>
            <a:r>
              <a:rPr lang="zh-CN" altLang="en-US" cap="all" dirty="0" smtClean="0">
                <a:solidFill>
                  <a:prstClr val="black"/>
                </a:solidFill>
              </a:rPr>
              <a:t>小米集团技术委员会 </a:t>
            </a:r>
            <a:r>
              <a:rPr lang="en-US" altLang="zh-CN" cap="all" dirty="0" smtClean="0">
                <a:solidFill>
                  <a:prstClr val="black"/>
                </a:solidFill>
              </a:rPr>
              <a:t>- </a:t>
            </a:r>
            <a:r>
              <a:rPr lang="zh-CN" altLang="en-US" cap="all" dirty="0" smtClean="0">
                <a:solidFill>
                  <a:prstClr val="black"/>
                </a:solidFill>
              </a:rPr>
              <a:t>标准与新技术部</a:t>
            </a:r>
            <a:endParaRPr lang="en-US" altLang="zh-CN" cap="all" dirty="0" smtClean="0">
              <a:solidFill>
                <a:prstClr val="black"/>
              </a:solidFill>
            </a:endParaRPr>
          </a:p>
          <a:p>
            <a:pPr algn="ctr">
              <a:defRPr/>
            </a:pPr>
            <a:r>
              <a:rPr lang="en-US" altLang="zh-CN" cap="all" dirty="0" smtClean="0">
                <a:solidFill>
                  <a:prstClr val="black"/>
                </a:solidFill>
              </a:rPr>
              <a:t>Copy right 2020,  all rights reserved</a:t>
            </a:r>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pic>
        <p:nvPicPr>
          <p:cNvPr id="8"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2379138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2020/11/29</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2020/11/29</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66150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2020/11/29</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050" cap="all" dirty="0" smtClean="0">
                <a:solidFill>
                  <a:prstClr val="black"/>
                </a:solidFill>
              </a:rPr>
              <a:t>小米集团技术委员会 </a:t>
            </a:r>
            <a:r>
              <a:rPr lang="en-US" altLang="zh-CN" sz="1050" cap="all" dirty="0" smtClean="0">
                <a:solidFill>
                  <a:prstClr val="black"/>
                </a:solidFill>
              </a:rPr>
              <a:t>- </a:t>
            </a:r>
            <a:r>
              <a:rPr lang="zh-CN" altLang="en-US" sz="1050" cap="all" dirty="0" smtClean="0">
                <a:solidFill>
                  <a:prstClr val="black"/>
                </a:solidFill>
              </a:rPr>
              <a:t>标准与新技术部</a:t>
            </a:r>
            <a:endParaRPr lang="en-US" altLang="zh-CN" sz="105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22617613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2020/11/29</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2020/11/29</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2020/11/29</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2020/11/29</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2020/11/29</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2020/11/29</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2020/11/29</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sp>
        <p:nvSpPr>
          <p:cNvPr id="17" name="矩形 16"/>
          <p:cNvSpPr/>
          <p:nvPr/>
        </p:nvSpPr>
        <p:spPr>
          <a:xfrm>
            <a:off x="3004763" y="6451666"/>
            <a:ext cx="6096000" cy="430887"/>
          </a:xfrm>
          <a:prstGeom prst="rect">
            <a:avLst/>
          </a:prstGeom>
        </p:spPr>
        <p:txBody>
          <a:bodyPr>
            <a:spAutoFit/>
          </a:bodyPr>
          <a:lstStyle/>
          <a:p>
            <a:pPr algn="ctr">
              <a:defRPr/>
            </a:pPr>
            <a:r>
              <a:rPr lang="zh-CN" altLang="en-US" sz="1100" cap="all" dirty="0" smtClean="0">
                <a:solidFill>
                  <a:prstClr val="black"/>
                </a:solidFill>
              </a:rPr>
              <a:t>小米集团技术委员会 </a:t>
            </a:r>
            <a:r>
              <a:rPr lang="en-US" altLang="zh-CN" sz="1100" cap="all" dirty="0" smtClean="0">
                <a:solidFill>
                  <a:prstClr val="black"/>
                </a:solidFill>
              </a:rPr>
              <a:t>- </a:t>
            </a:r>
            <a:r>
              <a:rPr lang="zh-CN" altLang="en-US" sz="1100" cap="all" dirty="0" smtClean="0">
                <a:solidFill>
                  <a:prstClr val="black"/>
                </a:solidFill>
              </a:rPr>
              <a:t>标准与新技术部</a:t>
            </a:r>
            <a:endParaRPr lang="en-US" altLang="zh-CN" sz="110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a:t>
            </a: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2020,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9"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13"/>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Motivation for </a:t>
            </a:r>
            <a:r>
              <a:rPr lang="en-US" dirty="0" smtClean="0"/>
              <a:t>UE </a:t>
            </a:r>
            <a:r>
              <a:rPr lang="en-US" dirty="0" smtClean="0"/>
              <a:t>EMC enhancement</a:t>
            </a:r>
            <a:endParaRPr lang="en-US" dirty="0"/>
          </a:p>
        </p:txBody>
      </p:sp>
      <p:sp>
        <p:nvSpPr>
          <p:cNvPr id="3" name="副标题 2"/>
          <p:cNvSpPr>
            <a:spLocks noGrp="1"/>
          </p:cNvSpPr>
          <p:nvPr>
            <p:ph type="subTitle" idx="1"/>
          </p:nvPr>
        </p:nvSpPr>
        <p:spPr/>
        <p:txBody>
          <a:bodyPr/>
          <a:lstStyle/>
          <a:p>
            <a:r>
              <a:rPr lang="en-US" dirty="0" smtClean="0"/>
              <a:t>--Xiaomi</a:t>
            </a:r>
            <a:endParaRPr lang="en-US" dirty="0"/>
          </a:p>
        </p:txBody>
      </p:sp>
      <p:sp>
        <p:nvSpPr>
          <p:cNvPr id="4" name="矩形 3"/>
          <p:cNvSpPr/>
          <p:nvPr/>
        </p:nvSpPr>
        <p:spPr>
          <a:xfrm>
            <a:off x="473765" y="152636"/>
            <a:ext cx="10697818" cy="807913"/>
          </a:xfrm>
          <a:prstGeom prst="rect">
            <a:avLst/>
          </a:prstGeom>
        </p:spPr>
        <p:txBody>
          <a:bodyPr wrap="square">
            <a:spAutoFit/>
          </a:bodyPr>
          <a:lstStyle/>
          <a:p>
            <a:endParaRPr lang="zh-CN" altLang="en-US" sz="1050" dirty="0">
              <a:solidFill>
                <a:srgbClr val="000000"/>
              </a:solidFill>
              <a:latin typeface="Arial" panose="020B0604020202020204" pitchFamily="34" charset="0"/>
            </a:endParaRPr>
          </a:p>
          <a:p>
            <a:pPr algn="just"/>
            <a:r>
              <a:rPr lang="en-US" altLang="zh-CN" sz="1050" dirty="0">
                <a:solidFill>
                  <a:srgbClr val="000000"/>
                </a:solidFill>
                <a:latin typeface="Arial" panose="020B0604020202020204" pitchFamily="34" charset="0"/>
              </a:rPr>
              <a:t> </a:t>
            </a:r>
            <a:r>
              <a:rPr lang="en-US" altLang="zh-CN" dirty="0">
                <a:solidFill>
                  <a:srgbClr val="000000"/>
                </a:solidFill>
                <a:latin typeface="Arial" panose="020B0604020202020204" pitchFamily="34" charset="0"/>
              </a:rPr>
              <a:t>3GPP TSG-RAN Meeting </a:t>
            </a:r>
            <a:r>
              <a:rPr lang="en-US" altLang="zh-CN" dirty="0" smtClean="0">
                <a:solidFill>
                  <a:srgbClr val="000000"/>
                </a:solidFill>
                <a:latin typeface="Arial" panose="020B0604020202020204" pitchFamily="34" charset="0"/>
              </a:rPr>
              <a:t>#90e                                                                                                 RP-202548</a:t>
            </a:r>
            <a:endParaRPr lang="en-US" altLang="zh-CN" dirty="0">
              <a:solidFill>
                <a:srgbClr val="000000"/>
              </a:solidFill>
              <a:latin typeface="Arial" panose="020B0604020202020204" pitchFamily="34" charset="0"/>
            </a:endParaRPr>
          </a:p>
          <a:p>
            <a:r>
              <a:rPr lang="en-US" altLang="zh-CN" dirty="0">
                <a:solidFill>
                  <a:srgbClr val="000000"/>
                </a:solidFill>
                <a:latin typeface="Arial" panose="020B0604020202020204" pitchFamily="34" charset="0"/>
              </a:rPr>
              <a:t>Electronic Meeting, </a:t>
            </a:r>
            <a:r>
              <a:rPr lang="en-US" altLang="zh-CN" dirty="0" smtClean="0">
                <a:solidFill>
                  <a:srgbClr val="000000"/>
                </a:solidFill>
                <a:latin typeface="Arial" panose="020B0604020202020204" pitchFamily="34" charset="0"/>
              </a:rPr>
              <a:t>Dec 7 </a:t>
            </a:r>
            <a:r>
              <a:rPr lang="en-US" altLang="zh-CN" dirty="0">
                <a:solidFill>
                  <a:srgbClr val="000000"/>
                </a:solidFill>
                <a:latin typeface="Arial" panose="020B0604020202020204" pitchFamily="34" charset="0"/>
              </a:rPr>
              <a:t>-</a:t>
            </a:r>
            <a:r>
              <a:rPr lang="en-US" altLang="zh-CN" dirty="0" smtClean="0">
                <a:solidFill>
                  <a:srgbClr val="000000"/>
                </a:solidFill>
                <a:latin typeface="Arial" panose="020B0604020202020204" pitchFamily="34" charset="0"/>
              </a:rPr>
              <a:t>11, </a:t>
            </a:r>
            <a:r>
              <a:rPr lang="en-US" altLang="zh-CN" dirty="0">
                <a:solidFill>
                  <a:srgbClr val="000000"/>
                </a:solidFill>
                <a:latin typeface="Arial" panose="020B0604020202020204" pitchFamily="34" charset="0"/>
              </a:rPr>
              <a:t>2020</a:t>
            </a:r>
            <a:endParaRPr lang="zh-CN" altLang="en-US" dirty="0"/>
          </a:p>
        </p:txBody>
      </p:sp>
    </p:spTree>
    <p:extLst>
      <p:ext uri="{BB962C8B-B14F-4D97-AF65-F5344CB8AC3E}">
        <p14:creationId xmlns:p14="http://schemas.microsoft.com/office/powerpoint/2010/main" val="2377865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080" y="83389"/>
            <a:ext cx="10058400" cy="811851"/>
          </a:xfrm>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259080" y="1019414"/>
            <a:ext cx="11526715" cy="1409872"/>
          </a:xfrm>
        </p:spPr>
        <p:txBody>
          <a:bodyPr>
            <a:noAutofit/>
          </a:bodyPr>
          <a:lstStyle/>
          <a:p>
            <a:pPr>
              <a:lnSpc>
                <a:spcPct val="100000"/>
              </a:lnSpc>
            </a:pPr>
            <a:r>
              <a:rPr lang="en-US" altLang="zh-CN" sz="1800" dirty="0" smtClean="0"/>
              <a:t>Reason for the WID:</a:t>
            </a:r>
          </a:p>
          <a:p>
            <a:pPr marL="0" indent="0">
              <a:lnSpc>
                <a:spcPct val="100000"/>
              </a:lnSpc>
              <a:spcBef>
                <a:spcPts val="100"/>
              </a:spcBef>
              <a:buNone/>
            </a:pPr>
            <a:r>
              <a:rPr lang="en-US" altLang="zh-CN" sz="1800" dirty="0" smtClean="0"/>
              <a:t>From daily certification experience, it is found that different test lab has different understanding for UE configuration especially for CA and DC cases. Besides single carrier test, additional tests are requested for UE supporting different CA and DC combinations. Some comparison has been made for EMC and RF requirements within 3GPP specs.</a:t>
            </a:r>
          </a:p>
        </p:txBody>
      </p:sp>
      <p:grpSp>
        <p:nvGrpSpPr>
          <p:cNvPr id="17" name="组合 16"/>
          <p:cNvGrpSpPr/>
          <p:nvPr/>
        </p:nvGrpSpPr>
        <p:grpSpPr>
          <a:xfrm>
            <a:off x="2917610" y="2514813"/>
            <a:ext cx="7086073" cy="911112"/>
            <a:chOff x="2156153" y="1805104"/>
            <a:chExt cx="7086073" cy="911112"/>
          </a:xfrm>
        </p:grpSpPr>
        <p:sp>
          <p:nvSpPr>
            <p:cNvPr id="19" name="圆角矩形 18"/>
            <p:cNvSpPr/>
            <p:nvPr/>
          </p:nvSpPr>
          <p:spPr>
            <a:xfrm>
              <a:off x="2156153" y="2183217"/>
              <a:ext cx="1568452" cy="5133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Only General requirement</a:t>
              </a:r>
              <a:endParaRPr lang="zh-CN" altLang="en-US" sz="1600" dirty="0"/>
            </a:p>
          </p:txBody>
        </p:sp>
        <p:sp>
          <p:nvSpPr>
            <p:cNvPr id="26" name="矩形 25"/>
            <p:cNvSpPr/>
            <p:nvPr/>
          </p:nvSpPr>
          <p:spPr>
            <a:xfrm>
              <a:off x="2258340" y="1805104"/>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EMC</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grpSp>
          <p:nvGrpSpPr>
            <p:cNvPr id="5" name="组合 4"/>
            <p:cNvGrpSpPr/>
            <p:nvPr/>
          </p:nvGrpSpPr>
          <p:grpSpPr>
            <a:xfrm>
              <a:off x="5743180" y="1805105"/>
              <a:ext cx="3499046" cy="911111"/>
              <a:chOff x="6540596" y="3635780"/>
              <a:chExt cx="4266568" cy="1054068"/>
            </a:xfrm>
          </p:grpSpPr>
          <p:sp>
            <p:nvSpPr>
              <p:cNvPr id="15" name="圆角矩形 14"/>
              <p:cNvSpPr/>
              <p:nvPr/>
            </p:nvSpPr>
            <p:spPr>
              <a:xfrm>
                <a:off x="6540596" y="4123395"/>
                <a:ext cx="1887823" cy="5425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General Requirement</a:t>
                </a:r>
                <a:endParaRPr lang="zh-CN" altLang="en-US" sz="1200" dirty="0"/>
              </a:p>
            </p:txBody>
          </p:sp>
          <p:sp>
            <p:nvSpPr>
              <p:cNvPr id="16" name="圆角矩形 15"/>
              <p:cNvSpPr/>
              <p:nvPr/>
            </p:nvSpPr>
            <p:spPr>
              <a:xfrm>
                <a:off x="9102635" y="4098045"/>
                <a:ext cx="1704529" cy="591803"/>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Additional Requirement</a:t>
                </a:r>
                <a:endParaRPr lang="zh-CN" altLang="en-US" sz="1200" dirty="0"/>
              </a:p>
            </p:txBody>
          </p:sp>
          <p:sp>
            <p:nvSpPr>
              <p:cNvPr id="25" name="加号 24"/>
              <p:cNvSpPr/>
              <p:nvPr/>
            </p:nvSpPr>
            <p:spPr>
              <a:xfrm>
                <a:off x="8479197" y="4074142"/>
                <a:ext cx="564776" cy="600636"/>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996575" y="3635780"/>
                <a:ext cx="1431969" cy="462889"/>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RF</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grpSp>
      </p:grpSp>
      <p:sp>
        <p:nvSpPr>
          <p:cNvPr id="24" name="内容占位符 2"/>
          <p:cNvSpPr txBox="1">
            <a:spLocks/>
          </p:cNvSpPr>
          <p:nvPr/>
        </p:nvSpPr>
        <p:spPr>
          <a:xfrm>
            <a:off x="259080" y="3627053"/>
            <a:ext cx="11526715" cy="2908218"/>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pPr>
            <a:r>
              <a:rPr lang="en-US" altLang="zh-CN" sz="1800" dirty="0" smtClean="0"/>
              <a:t>What </a:t>
            </a:r>
            <a:r>
              <a:rPr lang="en-US" altLang="zh-CN" sz="1800" dirty="0"/>
              <a:t>we can get from the WID:</a:t>
            </a:r>
          </a:p>
          <a:p>
            <a:pPr lvl="1">
              <a:lnSpc>
                <a:spcPct val="100000"/>
              </a:lnSpc>
            </a:pPr>
            <a:r>
              <a:rPr lang="en-US" altLang="zh-CN" sz="1800" dirty="0" smtClean="0"/>
              <a:t>Define </a:t>
            </a:r>
            <a:r>
              <a:rPr lang="en-US" altLang="zh-CN" sz="1800" dirty="0"/>
              <a:t>standardized test configuration to influence the regulatory requirement and test labs</a:t>
            </a:r>
            <a:r>
              <a:rPr lang="en-US" altLang="zh-CN" sz="1800" dirty="0" smtClean="0"/>
              <a:t>.</a:t>
            </a:r>
          </a:p>
          <a:p>
            <a:pPr lvl="1">
              <a:lnSpc>
                <a:spcPct val="100000"/>
              </a:lnSpc>
            </a:pPr>
            <a:r>
              <a:rPr lang="en-US" altLang="zh-CN" sz="1800" dirty="0"/>
              <a:t>Specification to be more complete.</a:t>
            </a:r>
          </a:p>
          <a:p>
            <a:pPr lvl="1">
              <a:lnSpc>
                <a:spcPct val="100000"/>
              </a:lnSpc>
            </a:pPr>
            <a:r>
              <a:rPr lang="en-US" altLang="zh-CN" sz="1800" dirty="0"/>
              <a:t>Test cases with more coverage</a:t>
            </a:r>
            <a:r>
              <a:rPr lang="en-US" altLang="zh-CN" sz="1800" dirty="0" smtClean="0"/>
              <a:t>.</a:t>
            </a:r>
            <a:endParaRPr lang="en-US" altLang="zh-CN" sz="1800" dirty="0"/>
          </a:p>
        </p:txBody>
      </p:sp>
      <p:sp>
        <p:nvSpPr>
          <p:cNvPr id="38" name="圆角矩形 37"/>
          <p:cNvSpPr/>
          <p:nvPr/>
        </p:nvSpPr>
        <p:spPr>
          <a:xfrm>
            <a:off x="4191533" y="5183873"/>
            <a:ext cx="1570911" cy="9073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CCSA TC9 WG1</a:t>
            </a:r>
          </a:p>
          <a:p>
            <a:pPr algn="ctr"/>
            <a:r>
              <a:rPr lang="en-US" altLang="zh-CN" dirty="0" smtClean="0"/>
              <a:t>YD/T 2583.18</a:t>
            </a:r>
            <a:endParaRPr lang="zh-CN" altLang="en-US" dirty="0"/>
          </a:p>
        </p:txBody>
      </p:sp>
      <p:sp>
        <p:nvSpPr>
          <p:cNvPr id="39" name="圆角矩形 38"/>
          <p:cNvSpPr/>
          <p:nvPr/>
        </p:nvSpPr>
        <p:spPr>
          <a:xfrm>
            <a:off x="6460647" y="5161099"/>
            <a:ext cx="1570911" cy="952943"/>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ETSI ERM WGEMC</a:t>
            </a:r>
          </a:p>
          <a:p>
            <a:pPr algn="ctr"/>
            <a:r>
              <a:rPr lang="en-US" altLang="zh-CN" dirty="0" smtClean="0"/>
              <a:t>301 489 -52</a:t>
            </a:r>
            <a:endParaRPr lang="zh-CN" altLang="en-US" dirty="0"/>
          </a:p>
        </p:txBody>
      </p:sp>
      <p:sp>
        <p:nvSpPr>
          <p:cNvPr id="18" name="内容占位符 2"/>
          <p:cNvSpPr txBox="1">
            <a:spLocks/>
          </p:cNvSpPr>
          <p:nvPr/>
        </p:nvSpPr>
        <p:spPr>
          <a:xfrm>
            <a:off x="259079" y="5007618"/>
            <a:ext cx="11526715" cy="2908218"/>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pPr>
            <a:r>
              <a:rPr lang="en-US" altLang="zh-CN" sz="1800" dirty="0" smtClean="0"/>
              <a:t>Potential affected other STOs:</a:t>
            </a:r>
            <a:endParaRPr lang="en-US" altLang="zh-CN" sz="1800" dirty="0"/>
          </a:p>
        </p:txBody>
      </p:sp>
    </p:spTree>
    <p:extLst>
      <p:ext uri="{BB962C8B-B14F-4D97-AF65-F5344CB8AC3E}">
        <p14:creationId xmlns:p14="http://schemas.microsoft.com/office/powerpoint/2010/main" val="312328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4">
                                            <p:txEl>
                                              <p:pRg st="0" end="0"/>
                                            </p:txEl>
                                          </p:spTgt>
                                        </p:tgtEl>
                                        <p:attrNameLst>
                                          <p:attrName>style.visibility</p:attrName>
                                        </p:attrNameLst>
                                      </p:cBhvr>
                                      <p:to>
                                        <p:strVal val="visible"/>
                                      </p:to>
                                    </p:set>
                                    <p:anim calcmode="lin" valueType="num">
                                      <p:cBhvr additive="base">
                                        <p:cTn id="17"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4">
                                            <p:txEl>
                                              <p:pRg st="1" end="1"/>
                                            </p:txEl>
                                          </p:spTgt>
                                        </p:tgtEl>
                                        <p:attrNameLst>
                                          <p:attrName>style.visibility</p:attrName>
                                        </p:attrNameLst>
                                      </p:cBhvr>
                                      <p:to>
                                        <p:strVal val="visible"/>
                                      </p:to>
                                    </p:set>
                                    <p:anim calcmode="lin" valueType="num">
                                      <p:cBhvr additive="base">
                                        <p:cTn id="21"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xEl>
                                              <p:pRg st="3" end="3"/>
                                            </p:txEl>
                                          </p:spTgt>
                                        </p:tgtEl>
                                        <p:attrNameLst>
                                          <p:attrName>style.visibility</p:attrName>
                                        </p:attrNameLst>
                                      </p:cBhvr>
                                      <p:to>
                                        <p:strVal val="visible"/>
                                      </p:to>
                                    </p:set>
                                    <p:anim calcmode="lin" valueType="num">
                                      <p:cBhvr additive="base">
                                        <p:cTn id="29"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bldP spid="38" grpId="0" animBg="1"/>
      <p:bldP spid="39"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3219" y="71180"/>
            <a:ext cx="10058400" cy="811851"/>
          </a:xfrm>
        </p:spPr>
        <p:txBody>
          <a:bodyPr>
            <a:normAutofit/>
          </a:bodyPr>
          <a:lstStyle/>
          <a:p>
            <a:r>
              <a:rPr lang="en-US" altLang="zh-CN" sz="4300" dirty="0" smtClean="0"/>
              <a:t>Latest status</a:t>
            </a:r>
            <a:endParaRPr lang="zh-CN" altLang="en-US" sz="4300" dirty="0"/>
          </a:p>
        </p:txBody>
      </p:sp>
      <p:sp>
        <p:nvSpPr>
          <p:cNvPr id="31" name="内容占位符 2"/>
          <p:cNvSpPr>
            <a:spLocks noGrp="1"/>
          </p:cNvSpPr>
          <p:nvPr>
            <p:ph idx="1"/>
          </p:nvPr>
        </p:nvSpPr>
        <p:spPr>
          <a:xfrm>
            <a:off x="253219" y="957753"/>
            <a:ext cx="10184560" cy="4107673"/>
          </a:xfrm>
        </p:spPr>
        <p:txBody>
          <a:bodyPr>
            <a:normAutofit/>
          </a:bodyPr>
          <a:lstStyle/>
          <a:p>
            <a:pPr>
              <a:lnSpc>
                <a:spcPct val="150000"/>
              </a:lnSpc>
            </a:pPr>
            <a:r>
              <a:rPr lang="en-US" altLang="zh-CN" sz="1800" dirty="0" smtClean="0"/>
              <a:t>WF agreement on the UE EMC enhancement work during RAN4#96-e in 2020,8.</a:t>
            </a:r>
          </a:p>
          <a:p>
            <a:pPr>
              <a:lnSpc>
                <a:spcPct val="150000"/>
              </a:lnSpc>
            </a:pPr>
            <a:r>
              <a:rPr lang="en-US" altLang="zh-CN" sz="1800" dirty="0" smtClean="0"/>
              <a:t>Fully discussed on the RAN draft reflector during the email discussion period in 2020,9.</a:t>
            </a:r>
          </a:p>
          <a:p>
            <a:pPr>
              <a:lnSpc>
                <a:spcPct val="150000"/>
              </a:lnSpc>
            </a:pPr>
            <a:r>
              <a:rPr lang="en-US" altLang="zh-CN" sz="1800" dirty="0" smtClean="0"/>
              <a:t>During the RAN#89-e, it is proposed to have a combined umbrella WID for both BS EMC and UE EMC enhancement within RAN4 on the RAN Draft Reflector. (2020,9).</a:t>
            </a:r>
          </a:p>
          <a:p>
            <a:pPr>
              <a:lnSpc>
                <a:spcPct val="150000"/>
              </a:lnSpc>
            </a:pPr>
            <a:r>
              <a:rPr lang="en-US" altLang="zh-CN" sz="1800" dirty="0" smtClean="0"/>
              <a:t>The umbrella WID was fully discussed during the email discussion period in 2020,10.</a:t>
            </a:r>
          </a:p>
          <a:p>
            <a:pPr>
              <a:lnSpc>
                <a:spcPct val="150000"/>
              </a:lnSpc>
            </a:pPr>
            <a:r>
              <a:rPr lang="en-US" altLang="zh-CN" sz="1800" dirty="0" smtClean="0"/>
              <a:t>A revised WID for was provided after the email discussion and submitted to RAN4#97-e (2020,11).</a:t>
            </a:r>
          </a:p>
          <a:p>
            <a:pPr>
              <a:lnSpc>
                <a:spcPct val="150000"/>
              </a:lnSpc>
            </a:pPr>
            <a:r>
              <a:rPr lang="en-US" altLang="zh-CN" sz="1800" dirty="0" smtClean="0"/>
              <a:t>Propose to be agreed in RAN#90-e (2020,12) with 4 months online and offline discussion.</a:t>
            </a:r>
          </a:p>
        </p:txBody>
      </p:sp>
      <p:grpSp>
        <p:nvGrpSpPr>
          <p:cNvPr id="5" name="组合 4"/>
          <p:cNvGrpSpPr/>
          <p:nvPr/>
        </p:nvGrpSpPr>
        <p:grpSpPr>
          <a:xfrm>
            <a:off x="612842" y="5181166"/>
            <a:ext cx="10778995" cy="1420966"/>
            <a:chOff x="447472" y="5006068"/>
            <a:chExt cx="10778995" cy="1420966"/>
          </a:xfrm>
        </p:grpSpPr>
        <p:cxnSp>
          <p:nvCxnSpPr>
            <p:cNvPr id="6" name="直接箭头连接符 5"/>
            <p:cNvCxnSpPr/>
            <p:nvPr/>
          </p:nvCxnSpPr>
          <p:spPr>
            <a:xfrm>
              <a:off x="447472" y="5428035"/>
              <a:ext cx="10778995" cy="497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a:off x="897731" y="5288310"/>
              <a:ext cx="1208607" cy="378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RAN4#96-e</a:t>
              </a:r>
            </a:p>
          </p:txBody>
        </p:sp>
        <p:sp>
          <p:nvSpPr>
            <p:cNvPr id="8" name="圆角矩形 7"/>
            <p:cNvSpPr/>
            <p:nvPr/>
          </p:nvSpPr>
          <p:spPr>
            <a:xfrm>
              <a:off x="4210124" y="5288310"/>
              <a:ext cx="1182956" cy="378967"/>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#89-e</a:t>
              </a:r>
              <a:endParaRPr lang="zh-CN" altLang="en-US" sz="1600" dirty="0"/>
            </a:p>
          </p:txBody>
        </p:sp>
        <p:sp>
          <p:nvSpPr>
            <p:cNvPr id="9" name="圆角矩形 8"/>
            <p:cNvSpPr/>
            <p:nvPr/>
          </p:nvSpPr>
          <p:spPr>
            <a:xfrm>
              <a:off x="7378284" y="5288309"/>
              <a:ext cx="1270195" cy="378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RAN4 #97-e</a:t>
              </a:r>
              <a:endParaRPr lang="zh-CN" altLang="en-US" sz="1600" dirty="0"/>
            </a:p>
          </p:txBody>
        </p:sp>
        <p:sp>
          <p:nvSpPr>
            <p:cNvPr id="10" name="圆角矩形 9"/>
            <p:cNvSpPr/>
            <p:nvPr/>
          </p:nvSpPr>
          <p:spPr>
            <a:xfrm>
              <a:off x="9029081" y="5288310"/>
              <a:ext cx="1568452" cy="378967"/>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#90-e</a:t>
              </a:r>
              <a:endParaRPr lang="zh-CN" altLang="en-US" sz="1600" dirty="0"/>
            </a:p>
          </p:txBody>
        </p:sp>
        <p:sp>
          <p:nvSpPr>
            <p:cNvPr id="11" name="圆角矩形 10"/>
            <p:cNvSpPr/>
            <p:nvPr/>
          </p:nvSpPr>
          <p:spPr>
            <a:xfrm>
              <a:off x="2498103" y="5006068"/>
              <a:ext cx="1526916" cy="962597"/>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Draft </a:t>
              </a:r>
            </a:p>
            <a:p>
              <a:pPr algn="ctr"/>
              <a:r>
                <a:rPr lang="en-US" altLang="zh-CN" sz="1600" dirty="0" smtClean="0"/>
                <a:t>Discussed in 1024QAM and EMC thread </a:t>
              </a:r>
              <a:endParaRPr lang="zh-CN" altLang="en-US" sz="1600" dirty="0"/>
            </a:p>
          </p:txBody>
        </p:sp>
        <p:sp>
          <p:nvSpPr>
            <p:cNvPr id="12" name="圆角矩形 11"/>
            <p:cNvSpPr/>
            <p:nvPr/>
          </p:nvSpPr>
          <p:spPr>
            <a:xfrm>
              <a:off x="5573291" y="5006068"/>
              <a:ext cx="1526916" cy="962597"/>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Draft </a:t>
              </a:r>
            </a:p>
            <a:p>
              <a:pPr algn="ctr"/>
              <a:r>
                <a:rPr lang="en-US" altLang="zh-CN" sz="1600" dirty="0" smtClean="0"/>
                <a:t>Discussed in EMC thread</a:t>
              </a:r>
              <a:endParaRPr lang="zh-CN" altLang="en-US" sz="1600" dirty="0"/>
            </a:p>
          </p:txBody>
        </p:sp>
        <p:sp>
          <p:nvSpPr>
            <p:cNvPr id="13" name="矩形 12"/>
            <p:cNvSpPr/>
            <p:nvPr/>
          </p:nvSpPr>
          <p:spPr>
            <a:xfrm>
              <a:off x="883650" y="6015502"/>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2020.8</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4" name="矩形 13"/>
            <p:cNvSpPr/>
            <p:nvPr/>
          </p:nvSpPr>
          <p:spPr>
            <a:xfrm>
              <a:off x="3413675" y="6008334"/>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2020.9</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5" name="矩形 14"/>
            <p:cNvSpPr/>
            <p:nvPr/>
          </p:nvSpPr>
          <p:spPr>
            <a:xfrm>
              <a:off x="5743180" y="6007738"/>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2020.10</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6" name="矩形 15"/>
            <p:cNvSpPr/>
            <p:nvPr/>
          </p:nvSpPr>
          <p:spPr>
            <a:xfrm>
              <a:off x="7453300" y="6008334"/>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2020.11</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8" name="矩形 17"/>
            <p:cNvSpPr/>
            <p:nvPr/>
          </p:nvSpPr>
          <p:spPr>
            <a:xfrm>
              <a:off x="9201963" y="6015502"/>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2020.12</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184463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lstStyle/>
          <a:p>
            <a:r>
              <a:rPr lang="en-US" altLang="zh-CN" dirty="0" smtClean="0"/>
              <a:t>Objectives (Core part)</a:t>
            </a:r>
            <a:endParaRPr lang="zh-CN" altLang="en-US" dirty="0"/>
          </a:p>
        </p:txBody>
      </p:sp>
      <p:sp>
        <p:nvSpPr>
          <p:cNvPr id="4" name="内容占位符 3"/>
          <p:cNvSpPr>
            <a:spLocks noGrp="1"/>
          </p:cNvSpPr>
          <p:nvPr>
            <p:ph idx="1"/>
          </p:nvPr>
        </p:nvSpPr>
        <p:spPr>
          <a:xfrm>
            <a:off x="208722" y="1093304"/>
            <a:ext cx="11907078" cy="5416826"/>
          </a:xfrm>
        </p:spPr>
        <p:txBody>
          <a:bodyPr>
            <a:normAutofit fontScale="62500" lnSpcReduction="20000"/>
          </a:bodyPr>
          <a:lstStyle/>
          <a:p>
            <a:pPr hangingPunct="0"/>
            <a:r>
              <a:rPr lang="en-US" altLang="zh-CN" b="1" u="sng" dirty="0"/>
              <a:t>Phase 1 (till RAN#92e):</a:t>
            </a:r>
            <a:endParaRPr lang="zh-CN" altLang="zh-CN" dirty="0"/>
          </a:p>
          <a:p>
            <a:pPr lvl="0" hangingPunct="0"/>
            <a:r>
              <a:rPr lang="en-GB" altLang="zh-CN" dirty="0"/>
              <a:t>Study on the need and motivation for additional UE features as per priority outlined below (highest to lowest)</a:t>
            </a:r>
            <a:r>
              <a:rPr lang="en-US" altLang="zh-CN" dirty="0"/>
              <a:t>:</a:t>
            </a:r>
            <a:endParaRPr lang="zh-CN" altLang="zh-CN" dirty="0"/>
          </a:p>
          <a:p>
            <a:pPr lvl="1" hangingPunct="0"/>
            <a:r>
              <a:rPr lang="en-GB" altLang="zh-CN" dirty="0"/>
              <a:t>NR UE: CA, DC</a:t>
            </a:r>
            <a:endParaRPr lang="zh-CN" altLang="zh-CN" dirty="0"/>
          </a:p>
          <a:p>
            <a:pPr lvl="1" hangingPunct="0"/>
            <a:r>
              <a:rPr lang="es-ES" altLang="zh-CN" dirty="0"/>
              <a:t>NR UE: SUL, UL MIMO and V2X</a:t>
            </a:r>
            <a:endParaRPr lang="zh-CN" altLang="zh-CN" dirty="0"/>
          </a:p>
          <a:p>
            <a:pPr lvl="1" hangingPunct="0"/>
            <a:r>
              <a:rPr lang="en-GB" altLang="zh-CN" dirty="0"/>
              <a:t>EUTRA UE: CA, DC(Based on the NR study outcome), other features as captured in TS 36.101 v16.5.0 </a:t>
            </a:r>
            <a:r>
              <a:rPr lang="en-GB" altLang="zh-CN" dirty="0" err="1"/>
              <a:t>subclause</a:t>
            </a:r>
            <a:r>
              <a:rPr lang="en-GB" altLang="zh-CN" dirty="0"/>
              <a:t> 4.3A </a:t>
            </a:r>
            <a:endParaRPr lang="zh-CN" altLang="zh-CN" dirty="0"/>
          </a:p>
          <a:p>
            <a:pPr lvl="1" hangingPunct="0"/>
            <a:r>
              <a:rPr lang="en-US" altLang="zh-CN" dirty="0"/>
              <a:t>NOTE: Limit the scope within FR1 as currently the UE EMC specification only covers FR1 UE</a:t>
            </a:r>
            <a:r>
              <a:rPr lang="en-US" altLang="zh-CN" dirty="0" smtClean="0"/>
              <a:t>..</a:t>
            </a:r>
            <a:endParaRPr lang="zh-CN" altLang="zh-CN" dirty="0"/>
          </a:p>
          <a:p>
            <a:pPr lvl="0" hangingPunct="0"/>
            <a:r>
              <a:rPr lang="en-US" altLang="zh-CN" dirty="0"/>
              <a:t>Investigate current 3GPP UE EMC radiated emission limit as whether current test frequency range is suitable, including the lower and upper test frequency range.</a:t>
            </a:r>
            <a:endParaRPr lang="zh-CN" altLang="zh-CN" dirty="0"/>
          </a:p>
          <a:p>
            <a:pPr lvl="0" hangingPunct="0"/>
            <a:r>
              <a:rPr lang="en-US" altLang="zh-CN" dirty="0"/>
              <a:t>Investigate how to establish the communication link for NR and LTE UEs with different features:</a:t>
            </a:r>
            <a:endParaRPr lang="zh-CN" altLang="zh-CN" dirty="0"/>
          </a:p>
          <a:p>
            <a:pPr lvl="1" hangingPunct="0"/>
            <a:r>
              <a:rPr lang="en-US" altLang="zh-CN" dirty="0"/>
              <a:t>Possible </a:t>
            </a:r>
            <a:r>
              <a:rPr lang="en-US" altLang="zh-CN" dirty="0" err="1"/>
              <a:t>deltaRIB</a:t>
            </a:r>
            <a:r>
              <a:rPr lang="en-US" altLang="zh-CN" dirty="0"/>
              <a:t> to be considered.</a:t>
            </a:r>
            <a:endParaRPr lang="zh-CN" altLang="zh-CN" dirty="0"/>
          </a:p>
          <a:p>
            <a:pPr lvl="1" hangingPunct="0"/>
            <a:r>
              <a:rPr lang="en-US" altLang="zh-CN" dirty="0"/>
              <a:t>Possible MSD to be considered</a:t>
            </a:r>
            <a:r>
              <a:rPr lang="en-US" altLang="zh-CN" dirty="0" smtClean="0"/>
              <a:t>.</a:t>
            </a:r>
            <a:endParaRPr lang="zh-CN" altLang="zh-CN" dirty="0"/>
          </a:p>
          <a:p>
            <a:pPr hangingPunct="0"/>
            <a:r>
              <a:rPr lang="en-US" altLang="zh-CN" b="1" u="sng" dirty="0"/>
              <a:t>Phase 2 (based on phase 1 outcomes, till RAN#93e):</a:t>
            </a:r>
            <a:endParaRPr lang="zh-CN" altLang="zh-CN" dirty="0"/>
          </a:p>
          <a:p>
            <a:pPr hangingPunct="0"/>
            <a:r>
              <a:rPr lang="en-GB" altLang="zh-CN" dirty="0"/>
              <a:t>The objectives of this work item are to enhance the UE EMC with integrity of the requirements, as related to the ambiguity caused by lack of the requirements for different UE features. </a:t>
            </a:r>
            <a:r>
              <a:rPr lang="en-US" altLang="zh-CN" dirty="0" smtClean="0"/>
              <a:t>To </a:t>
            </a:r>
            <a:r>
              <a:rPr lang="en-US" altLang="zh-CN" dirty="0"/>
              <a:t>complete the UE EMC requirements as per Phase 1 outcome, following are as the scope:</a:t>
            </a:r>
            <a:endParaRPr lang="zh-CN" altLang="zh-CN" dirty="0"/>
          </a:p>
          <a:p>
            <a:pPr lvl="0" hangingPunct="0"/>
            <a:r>
              <a:rPr lang="en-US" altLang="zh-CN" dirty="0"/>
              <a:t>Introduction of Potential modification of current EMC requirements  for UE features </a:t>
            </a:r>
            <a:r>
              <a:rPr lang="en-GB" altLang="zh-CN" sz="1800" dirty="0"/>
              <a:t>  </a:t>
            </a:r>
            <a:r>
              <a:rPr lang="en-US" altLang="zh-CN" dirty="0"/>
              <a:t>as in bullet 1:</a:t>
            </a:r>
            <a:endParaRPr lang="zh-CN" altLang="zh-CN" dirty="0"/>
          </a:p>
          <a:p>
            <a:pPr lvl="1" hangingPunct="0"/>
            <a:r>
              <a:rPr lang="en-US" altLang="zh-CN" dirty="0"/>
              <a:t>All emission requirements and immunity requirements </a:t>
            </a:r>
            <a:endParaRPr lang="zh-CN" altLang="zh-CN" dirty="0"/>
          </a:p>
          <a:p>
            <a:pPr lvl="1" hangingPunct="0"/>
            <a:r>
              <a:rPr lang="en-US" altLang="zh-CN" dirty="0"/>
              <a:t>Define receiver exclusion band for UE supporting features as in bullet 1</a:t>
            </a:r>
            <a:endParaRPr lang="zh-CN" altLang="zh-CN" dirty="0"/>
          </a:p>
          <a:p>
            <a:pPr lvl="0" hangingPunct="0"/>
            <a:r>
              <a:rPr lang="en-US" altLang="zh-CN" dirty="0"/>
              <a:t>Define communication link establishment (refer to sub clause 4.2 of TS 36.124 and TS 38.124) for NR and LTE UEs for features as in bullet 1.</a:t>
            </a:r>
            <a:endParaRPr lang="zh-CN" altLang="zh-CN" dirty="0"/>
          </a:p>
          <a:p>
            <a:pPr lvl="0" hangingPunct="0"/>
            <a:r>
              <a:rPr lang="en-US" altLang="zh-CN" dirty="0" smtClean="0"/>
              <a:t>Frequency range </a:t>
            </a:r>
            <a:r>
              <a:rPr lang="en-US" altLang="zh-CN" dirty="0"/>
              <a:t>modification for the radiated emission limit, including the lower and upper test frequency range</a:t>
            </a:r>
            <a:r>
              <a:rPr lang="en-US" altLang="zh-CN" dirty="0" smtClean="0"/>
              <a:t>.</a:t>
            </a:r>
            <a:endParaRPr lang="zh-CN" altLang="zh-CN" dirty="0"/>
          </a:p>
        </p:txBody>
      </p:sp>
    </p:spTree>
    <p:extLst>
      <p:ext uri="{BB962C8B-B14F-4D97-AF65-F5344CB8AC3E}">
        <p14:creationId xmlns:p14="http://schemas.microsoft.com/office/powerpoint/2010/main" val="3414583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lstStyle/>
          <a:p>
            <a:r>
              <a:rPr lang="en-US" altLang="zh-CN" dirty="0" smtClean="0"/>
              <a:t>Objectives (Perf part)</a:t>
            </a:r>
            <a:endParaRPr lang="zh-CN" altLang="en-US" dirty="0"/>
          </a:p>
        </p:txBody>
      </p:sp>
      <p:sp>
        <p:nvSpPr>
          <p:cNvPr id="4" name="内容占位符 3"/>
          <p:cNvSpPr>
            <a:spLocks noGrp="1"/>
          </p:cNvSpPr>
          <p:nvPr>
            <p:ph idx="1"/>
          </p:nvPr>
        </p:nvSpPr>
        <p:spPr>
          <a:xfrm>
            <a:off x="208722" y="1093304"/>
            <a:ext cx="11907078" cy="5764696"/>
          </a:xfrm>
        </p:spPr>
        <p:txBody>
          <a:bodyPr>
            <a:normAutofit/>
          </a:bodyPr>
          <a:lstStyle/>
          <a:p>
            <a:pPr hangingPunct="0"/>
            <a:r>
              <a:rPr lang="en-US" altLang="zh-CN" b="1" u="sng" dirty="0"/>
              <a:t>Phase 1 (till RAN#92e):</a:t>
            </a:r>
            <a:endParaRPr lang="zh-CN" altLang="zh-CN" dirty="0"/>
          </a:p>
          <a:p>
            <a:pPr lvl="1" hangingPunct="0"/>
            <a:r>
              <a:rPr lang="en-GB" altLang="zh-CN" dirty="0"/>
              <a:t>Analyse regulatory requirements to better understand the UE features performance under certain EMC tests and corresponding test configurations to ensure the tests are carried out correctly for general and additional requirements</a:t>
            </a:r>
            <a:r>
              <a:rPr lang="en-GB" altLang="zh-CN" dirty="0" smtClean="0"/>
              <a:t>.</a:t>
            </a:r>
            <a:endParaRPr lang="zh-CN" altLang="zh-CN" dirty="0"/>
          </a:p>
          <a:p>
            <a:pPr hangingPunct="0"/>
            <a:r>
              <a:rPr lang="en-US" altLang="zh-CN" b="1" u="sng" dirty="0"/>
              <a:t>Phases 2 (based on phase 1 outcomes till RAN#94e):</a:t>
            </a:r>
            <a:endParaRPr lang="zh-CN" altLang="zh-CN" dirty="0"/>
          </a:p>
          <a:p>
            <a:pPr lvl="1" hangingPunct="0"/>
            <a:r>
              <a:rPr lang="en-US" altLang="zh-CN" dirty="0"/>
              <a:t>Define proper test configurations for NR and LTE UEs. (Sub clause 8.1 and 9.1 of TS 36.124 and TS 38.124)</a:t>
            </a:r>
            <a:endParaRPr lang="zh-CN" altLang="zh-CN" dirty="0"/>
          </a:p>
          <a:p>
            <a:pPr lvl="2" hangingPunct="0"/>
            <a:r>
              <a:rPr lang="en-US" altLang="zh-CN" dirty="0"/>
              <a:t>Investigate whether current test configuration defined in RAN5 specification TS 38.521-1/-2/-3 can be re-used in EMC tests. (Cross group co-operation within RAN4 and RAN5 might be needed when defining the test configuration)</a:t>
            </a:r>
            <a:endParaRPr lang="zh-CN" altLang="zh-CN" dirty="0"/>
          </a:p>
          <a:p>
            <a:pPr lvl="2" hangingPunct="0"/>
            <a:r>
              <a:rPr lang="en-US" altLang="zh-CN" dirty="0"/>
              <a:t>Investigate whether regulations have already defined test configurations and if these regulations can be reused.</a:t>
            </a:r>
            <a:endParaRPr lang="zh-CN" altLang="zh-CN" dirty="0"/>
          </a:p>
        </p:txBody>
      </p:sp>
    </p:spTree>
    <p:extLst>
      <p:ext uri="{BB962C8B-B14F-4D97-AF65-F5344CB8AC3E}">
        <p14:creationId xmlns:p14="http://schemas.microsoft.com/office/powerpoint/2010/main" val="2864969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TU allocation</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825108076"/>
              </p:ext>
            </p:extLst>
          </p:nvPr>
        </p:nvGraphicFramePr>
        <p:xfrm>
          <a:off x="-23" y="2856791"/>
          <a:ext cx="12125745" cy="3298287"/>
        </p:xfrm>
        <a:graphic>
          <a:graphicData uri="http://schemas.openxmlformats.org/drawingml/2006/table">
            <a:tbl>
              <a:tblPr/>
              <a:tblGrid>
                <a:gridCol w="269461">
                  <a:extLst>
                    <a:ext uri="{9D8B030D-6E8A-4147-A177-3AD203B41FA5}">
                      <a16:colId xmlns:a16="http://schemas.microsoft.com/office/drawing/2014/main" val="874401097"/>
                    </a:ext>
                  </a:extLst>
                </a:gridCol>
                <a:gridCol w="269461">
                  <a:extLst>
                    <a:ext uri="{9D8B030D-6E8A-4147-A177-3AD203B41FA5}">
                      <a16:colId xmlns:a16="http://schemas.microsoft.com/office/drawing/2014/main" val="2960884019"/>
                    </a:ext>
                  </a:extLst>
                </a:gridCol>
                <a:gridCol w="269461">
                  <a:extLst>
                    <a:ext uri="{9D8B030D-6E8A-4147-A177-3AD203B41FA5}">
                      <a16:colId xmlns:a16="http://schemas.microsoft.com/office/drawing/2014/main" val="1205629499"/>
                    </a:ext>
                  </a:extLst>
                </a:gridCol>
                <a:gridCol w="269461">
                  <a:extLst>
                    <a:ext uri="{9D8B030D-6E8A-4147-A177-3AD203B41FA5}">
                      <a16:colId xmlns:a16="http://schemas.microsoft.com/office/drawing/2014/main" val="2092557335"/>
                    </a:ext>
                  </a:extLst>
                </a:gridCol>
                <a:gridCol w="269461">
                  <a:extLst>
                    <a:ext uri="{9D8B030D-6E8A-4147-A177-3AD203B41FA5}">
                      <a16:colId xmlns:a16="http://schemas.microsoft.com/office/drawing/2014/main" val="4145545914"/>
                    </a:ext>
                  </a:extLst>
                </a:gridCol>
                <a:gridCol w="269461">
                  <a:extLst>
                    <a:ext uri="{9D8B030D-6E8A-4147-A177-3AD203B41FA5}">
                      <a16:colId xmlns:a16="http://schemas.microsoft.com/office/drawing/2014/main" val="4000532363"/>
                    </a:ext>
                  </a:extLst>
                </a:gridCol>
                <a:gridCol w="269461">
                  <a:extLst>
                    <a:ext uri="{9D8B030D-6E8A-4147-A177-3AD203B41FA5}">
                      <a16:colId xmlns:a16="http://schemas.microsoft.com/office/drawing/2014/main" val="360589896"/>
                    </a:ext>
                  </a:extLst>
                </a:gridCol>
                <a:gridCol w="269461">
                  <a:extLst>
                    <a:ext uri="{9D8B030D-6E8A-4147-A177-3AD203B41FA5}">
                      <a16:colId xmlns:a16="http://schemas.microsoft.com/office/drawing/2014/main" val="1077495947"/>
                    </a:ext>
                  </a:extLst>
                </a:gridCol>
                <a:gridCol w="269461">
                  <a:extLst>
                    <a:ext uri="{9D8B030D-6E8A-4147-A177-3AD203B41FA5}">
                      <a16:colId xmlns:a16="http://schemas.microsoft.com/office/drawing/2014/main" val="3859474792"/>
                    </a:ext>
                  </a:extLst>
                </a:gridCol>
                <a:gridCol w="269461">
                  <a:extLst>
                    <a:ext uri="{9D8B030D-6E8A-4147-A177-3AD203B41FA5}">
                      <a16:colId xmlns:a16="http://schemas.microsoft.com/office/drawing/2014/main" val="2275133107"/>
                    </a:ext>
                  </a:extLst>
                </a:gridCol>
                <a:gridCol w="269461">
                  <a:extLst>
                    <a:ext uri="{9D8B030D-6E8A-4147-A177-3AD203B41FA5}">
                      <a16:colId xmlns:a16="http://schemas.microsoft.com/office/drawing/2014/main" val="259308127"/>
                    </a:ext>
                  </a:extLst>
                </a:gridCol>
                <a:gridCol w="269461">
                  <a:extLst>
                    <a:ext uri="{9D8B030D-6E8A-4147-A177-3AD203B41FA5}">
                      <a16:colId xmlns:a16="http://schemas.microsoft.com/office/drawing/2014/main" val="3632304594"/>
                    </a:ext>
                  </a:extLst>
                </a:gridCol>
                <a:gridCol w="269461">
                  <a:extLst>
                    <a:ext uri="{9D8B030D-6E8A-4147-A177-3AD203B41FA5}">
                      <a16:colId xmlns:a16="http://schemas.microsoft.com/office/drawing/2014/main" val="3244561847"/>
                    </a:ext>
                  </a:extLst>
                </a:gridCol>
                <a:gridCol w="269461">
                  <a:extLst>
                    <a:ext uri="{9D8B030D-6E8A-4147-A177-3AD203B41FA5}">
                      <a16:colId xmlns:a16="http://schemas.microsoft.com/office/drawing/2014/main" val="1608945985"/>
                    </a:ext>
                  </a:extLst>
                </a:gridCol>
                <a:gridCol w="269461">
                  <a:extLst>
                    <a:ext uri="{9D8B030D-6E8A-4147-A177-3AD203B41FA5}">
                      <a16:colId xmlns:a16="http://schemas.microsoft.com/office/drawing/2014/main" val="1668065321"/>
                    </a:ext>
                  </a:extLst>
                </a:gridCol>
                <a:gridCol w="269461">
                  <a:extLst>
                    <a:ext uri="{9D8B030D-6E8A-4147-A177-3AD203B41FA5}">
                      <a16:colId xmlns:a16="http://schemas.microsoft.com/office/drawing/2014/main" val="617832995"/>
                    </a:ext>
                  </a:extLst>
                </a:gridCol>
                <a:gridCol w="269461">
                  <a:extLst>
                    <a:ext uri="{9D8B030D-6E8A-4147-A177-3AD203B41FA5}">
                      <a16:colId xmlns:a16="http://schemas.microsoft.com/office/drawing/2014/main" val="2176442839"/>
                    </a:ext>
                  </a:extLst>
                </a:gridCol>
                <a:gridCol w="269461">
                  <a:extLst>
                    <a:ext uri="{9D8B030D-6E8A-4147-A177-3AD203B41FA5}">
                      <a16:colId xmlns:a16="http://schemas.microsoft.com/office/drawing/2014/main" val="776797748"/>
                    </a:ext>
                  </a:extLst>
                </a:gridCol>
                <a:gridCol w="269461">
                  <a:extLst>
                    <a:ext uri="{9D8B030D-6E8A-4147-A177-3AD203B41FA5}">
                      <a16:colId xmlns:a16="http://schemas.microsoft.com/office/drawing/2014/main" val="727911965"/>
                    </a:ext>
                  </a:extLst>
                </a:gridCol>
                <a:gridCol w="269461">
                  <a:extLst>
                    <a:ext uri="{9D8B030D-6E8A-4147-A177-3AD203B41FA5}">
                      <a16:colId xmlns:a16="http://schemas.microsoft.com/office/drawing/2014/main" val="1125954899"/>
                    </a:ext>
                  </a:extLst>
                </a:gridCol>
                <a:gridCol w="269461">
                  <a:extLst>
                    <a:ext uri="{9D8B030D-6E8A-4147-A177-3AD203B41FA5}">
                      <a16:colId xmlns:a16="http://schemas.microsoft.com/office/drawing/2014/main" val="2230213120"/>
                    </a:ext>
                  </a:extLst>
                </a:gridCol>
                <a:gridCol w="269461">
                  <a:extLst>
                    <a:ext uri="{9D8B030D-6E8A-4147-A177-3AD203B41FA5}">
                      <a16:colId xmlns:a16="http://schemas.microsoft.com/office/drawing/2014/main" val="19525140"/>
                    </a:ext>
                  </a:extLst>
                </a:gridCol>
                <a:gridCol w="269461">
                  <a:extLst>
                    <a:ext uri="{9D8B030D-6E8A-4147-A177-3AD203B41FA5}">
                      <a16:colId xmlns:a16="http://schemas.microsoft.com/office/drawing/2014/main" val="347403356"/>
                    </a:ext>
                  </a:extLst>
                </a:gridCol>
                <a:gridCol w="269461">
                  <a:extLst>
                    <a:ext uri="{9D8B030D-6E8A-4147-A177-3AD203B41FA5}">
                      <a16:colId xmlns:a16="http://schemas.microsoft.com/office/drawing/2014/main" val="3043666599"/>
                    </a:ext>
                  </a:extLst>
                </a:gridCol>
                <a:gridCol w="269461">
                  <a:extLst>
                    <a:ext uri="{9D8B030D-6E8A-4147-A177-3AD203B41FA5}">
                      <a16:colId xmlns:a16="http://schemas.microsoft.com/office/drawing/2014/main" val="3205027515"/>
                    </a:ext>
                  </a:extLst>
                </a:gridCol>
                <a:gridCol w="269461">
                  <a:extLst>
                    <a:ext uri="{9D8B030D-6E8A-4147-A177-3AD203B41FA5}">
                      <a16:colId xmlns:a16="http://schemas.microsoft.com/office/drawing/2014/main" val="3592235361"/>
                    </a:ext>
                  </a:extLst>
                </a:gridCol>
                <a:gridCol w="269461">
                  <a:extLst>
                    <a:ext uri="{9D8B030D-6E8A-4147-A177-3AD203B41FA5}">
                      <a16:colId xmlns:a16="http://schemas.microsoft.com/office/drawing/2014/main" val="1684591139"/>
                    </a:ext>
                  </a:extLst>
                </a:gridCol>
                <a:gridCol w="269461">
                  <a:extLst>
                    <a:ext uri="{9D8B030D-6E8A-4147-A177-3AD203B41FA5}">
                      <a16:colId xmlns:a16="http://schemas.microsoft.com/office/drawing/2014/main" val="3594364913"/>
                    </a:ext>
                  </a:extLst>
                </a:gridCol>
                <a:gridCol w="269461">
                  <a:extLst>
                    <a:ext uri="{9D8B030D-6E8A-4147-A177-3AD203B41FA5}">
                      <a16:colId xmlns:a16="http://schemas.microsoft.com/office/drawing/2014/main" val="2248928446"/>
                    </a:ext>
                  </a:extLst>
                </a:gridCol>
                <a:gridCol w="269461">
                  <a:extLst>
                    <a:ext uri="{9D8B030D-6E8A-4147-A177-3AD203B41FA5}">
                      <a16:colId xmlns:a16="http://schemas.microsoft.com/office/drawing/2014/main" val="1278368691"/>
                    </a:ext>
                  </a:extLst>
                </a:gridCol>
                <a:gridCol w="269461">
                  <a:extLst>
                    <a:ext uri="{9D8B030D-6E8A-4147-A177-3AD203B41FA5}">
                      <a16:colId xmlns:a16="http://schemas.microsoft.com/office/drawing/2014/main" val="1458267935"/>
                    </a:ext>
                  </a:extLst>
                </a:gridCol>
                <a:gridCol w="269461">
                  <a:extLst>
                    <a:ext uri="{9D8B030D-6E8A-4147-A177-3AD203B41FA5}">
                      <a16:colId xmlns:a16="http://schemas.microsoft.com/office/drawing/2014/main" val="544745832"/>
                    </a:ext>
                  </a:extLst>
                </a:gridCol>
                <a:gridCol w="269461">
                  <a:extLst>
                    <a:ext uri="{9D8B030D-6E8A-4147-A177-3AD203B41FA5}">
                      <a16:colId xmlns:a16="http://schemas.microsoft.com/office/drawing/2014/main" val="1430614504"/>
                    </a:ext>
                  </a:extLst>
                </a:gridCol>
                <a:gridCol w="269461">
                  <a:extLst>
                    <a:ext uri="{9D8B030D-6E8A-4147-A177-3AD203B41FA5}">
                      <a16:colId xmlns:a16="http://schemas.microsoft.com/office/drawing/2014/main" val="2622456939"/>
                    </a:ext>
                  </a:extLst>
                </a:gridCol>
                <a:gridCol w="269461">
                  <a:extLst>
                    <a:ext uri="{9D8B030D-6E8A-4147-A177-3AD203B41FA5}">
                      <a16:colId xmlns:a16="http://schemas.microsoft.com/office/drawing/2014/main" val="3871798321"/>
                    </a:ext>
                  </a:extLst>
                </a:gridCol>
                <a:gridCol w="269461">
                  <a:extLst>
                    <a:ext uri="{9D8B030D-6E8A-4147-A177-3AD203B41FA5}">
                      <a16:colId xmlns:a16="http://schemas.microsoft.com/office/drawing/2014/main" val="2282773388"/>
                    </a:ext>
                  </a:extLst>
                </a:gridCol>
                <a:gridCol w="269461">
                  <a:extLst>
                    <a:ext uri="{9D8B030D-6E8A-4147-A177-3AD203B41FA5}">
                      <a16:colId xmlns:a16="http://schemas.microsoft.com/office/drawing/2014/main" val="1548102486"/>
                    </a:ext>
                  </a:extLst>
                </a:gridCol>
                <a:gridCol w="269461">
                  <a:extLst>
                    <a:ext uri="{9D8B030D-6E8A-4147-A177-3AD203B41FA5}">
                      <a16:colId xmlns:a16="http://schemas.microsoft.com/office/drawing/2014/main" val="1275030464"/>
                    </a:ext>
                  </a:extLst>
                </a:gridCol>
                <a:gridCol w="269461">
                  <a:extLst>
                    <a:ext uri="{9D8B030D-6E8A-4147-A177-3AD203B41FA5}">
                      <a16:colId xmlns:a16="http://schemas.microsoft.com/office/drawing/2014/main" val="1880146170"/>
                    </a:ext>
                  </a:extLst>
                </a:gridCol>
                <a:gridCol w="269461">
                  <a:extLst>
                    <a:ext uri="{9D8B030D-6E8A-4147-A177-3AD203B41FA5}">
                      <a16:colId xmlns:a16="http://schemas.microsoft.com/office/drawing/2014/main" val="2620299015"/>
                    </a:ext>
                  </a:extLst>
                </a:gridCol>
                <a:gridCol w="269461">
                  <a:extLst>
                    <a:ext uri="{9D8B030D-6E8A-4147-A177-3AD203B41FA5}">
                      <a16:colId xmlns:a16="http://schemas.microsoft.com/office/drawing/2014/main" val="741983415"/>
                    </a:ext>
                  </a:extLst>
                </a:gridCol>
                <a:gridCol w="269461">
                  <a:extLst>
                    <a:ext uri="{9D8B030D-6E8A-4147-A177-3AD203B41FA5}">
                      <a16:colId xmlns:a16="http://schemas.microsoft.com/office/drawing/2014/main" val="488835284"/>
                    </a:ext>
                  </a:extLst>
                </a:gridCol>
                <a:gridCol w="269461">
                  <a:extLst>
                    <a:ext uri="{9D8B030D-6E8A-4147-A177-3AD203B41FA5}">
                      <a16:colId xmlns:a16="http://schemas.microsoft.com/office/drawing/2014/main" val="1317251021"/>
                    </a:ext>
                  </a:extLst>
                </a:gridCol>
                <a:gridCol w="269461">
                  <a:extLst>
                    <a:ext uri="{9D8B030D-6E8A-4147-A177-3AD203B41FA5}">
                      <a16:colId xmlns:a16="http://schemas.microsoft.com/office/drawing/2014/main" val="2425375791"/>
                    </a:ext>
                  </a:extLst>
                </a:gridCol>
                <a:gridCol w="269461">
                  <a:extLst>
                    <a:ext uri="{9D8B030D-6E8A-4147-A177-3AD203B41FA5}">
                      <a16:colId xmlns:a16="http://schemas.microsoft.com/office/drawing/2014/main" val="1956455506"/>
                    </a:ext>
                  </a:extLst>
                </a:gridCol>
              </a:tblGrid>
              <a:tr h="705220">
                <a:tc>
                  <a:txBody>
                    <a:bodyPr/>
                    <a:lstStyle/>
                    <a:p>
                      <a:pPr algn="l" fontAlgn="t"/>
                      <a:r>
                        <a:rPr lang="en-US" sz="800" b="1" i="0" u="none" strike="noStrike">
                          <a:solidFill>
                            <a:srgbClr val="000000"/>
                          </a:solidFill>
                          <a:effectLst/>
                          <a:latin typeface="Arial" panose="020B0604020202020204" pitchFamily="34" charset="0"/>
                          <a:ea typeface="맑은 고딕" panose="020B0503020000020004" pitchFamily="34" charset="-127"/>
                        </a:rPr>
                        <a:t>leading WG</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Arial" panose="020B0604020202020204" pitchFamily="34" charset="0"/>
                          <a:ea typeface="맑은 고딕" panose="020B0503020000020004" pitchFamily="34" charset="-127"/>
                        </a:rPr>
                        <a:t>RAT</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Arial" panose="020B0604020202020204" pitchFamily="34" charset="0"/>
                          <a:ea typeface="맑은 고딕" panose="020B0503020000020004" pitchFamily="34" charset="-127"/>
                        </a:rPr>
                        <a:t>WI code</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Arial" panose="020B0604020202020204" pitchFamily="34" charset="0"/>
                          <a:ea typeface="맑은 고딕" panose="020B0503020000020004" pitchFamily="34" charset="-127"/>
                        </a:rPr>
                        <a:t>WI or SI</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Arial" panose="020B0604020202020204" pitchFamily="34" charset="0"/>
                          <a:ea typeface="맑은 고딕" panose="020B0503020000020004" pitchFamily="34" charset="-127"/>
                        </a:rPr>
                        <a:t>Title</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Arial" panose="020B0604020202020204" pitchFamily="34" charset="0"/>
                          <a:ea typeface="맑은 고딕" panose="020B0503020000020004" pitchFamily="34" charset="-127"/>
                        </a:rPr>
                        <a:t>latest WID/SID</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Arial" panose="020B0604020202020204" pitchFamily="34" charset="0"/>
                          <a:ea typeface="맑은 고딕" panose="020B0503020000020004" pitchFamily="34" charset="-127"/>
                        </a:rPr>
                        <a:t>rapporteur</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Arial" panose="020B0604020202020204" pitchFamily="34" charset="0"/>
                          <a:ea typeface="맑은 고딕" panose="020B0503020000020004" pitchFamily="34" charset="-127"/>
                        </a:rPr>
                        <a:t>target</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1"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Arial" panose="020B0604020202020204" pitchFamily="34" charset="0"/>
                          <a:ea typeface="맑은 고딕" panose="020B0503020000020004" pitchFamily="34" charset="-127"/>
                        </a:rPr>
                        <a:t>comment</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90</a:t>
                      </a:r>
                      <a:br>
                        <a:rPr lang="en-US" sz="800" b="0" i="0" u="none" strike="noStrike">
                          <a:solidFill>
                            <a:srgbClr val="000000"/>
                          </a:solidFill>
                          <a:effectLst/>
                          <a:latin typeface="Arial" panose="020B0604020202020204" pitchFamily="34" charset="0"/>
                          <a:ea typeface="맑은 고딕" panose="020B0503020000020004" pitchFamily="34" charset="-127"/>
                        </a:rPr>
                      </a:br>
                      <a:r>
                        <a:rPr lang="en-US" sz="800" b="0" i="0" u="none" strike="noStrike">
                          <a:solidFill>
                            <a:srgbClr val="000000"/>
                          </a:solidFill>
                          <a:effectLst/>
                          <a:latin typeface="Arial" panose="020B0604020202020204" pitchFamily="34" charset="0"/>
                          <a:ea typeface="맑은 고딕" panose="020B0503020000020004" pitchFamily="34" charset="-127"/>
                        </a:rPr>
                        <a:t>Dec.20</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104</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113</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111</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98</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98</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91</a:t>
                      </a:r>
                      <a:br>
                        <a:rPr lang="en-US" sz="800" b="0" i="0" u="none" strike="noStrike">
                          <a:solidFill>
                            <a:srgbClr val="000000"/>
                          </a:solidFill>
                          <a:effectLst/>
                          <a:latin typeface="Arial" panose="020B0604020202020204" pitchFamily="34" charset="0"/>
                          <a:ea typeface="맑은 고딕" panose="020B0503020000020004" pitchFamily="34" charset="-127"/>
                        </a:rPr>
                      </a:br>
                      <a:r>
                        <a:rPr lang="en-US" sz="800" b="0" i="0" u="none" strike="noStrike">
                          <a:solidFill>
                            <a:srgbClr val="000000"/>
                          </a:solidFill>
                          <a:effectLst/>
                          <a:latin typeface="Arial" panose="020B0604020202020204" pitchFamily="34" charset="0"/>
                          <a:ea typeface="맑은 고딕" panose="020B0503020000020004" pitchFamily="34" charset="-127"/>
                        </a:rPr>
                        <a:t>March 21</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104bis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113bis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111bis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98bis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98bis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105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114</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112</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99</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99</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92</a:t>
                      </a:r>
                      <a:br>
                        <a:rPr lang="en-US" sz="800" b="0" i="0" u="none" strike="noStrike">
                          <a:solidFill>
                            <a:srgbClr val="000000"/>
                          </a:solidFill>
                          <a:effectLst/>
                          <a:latin typeface="Arial" panose="020B0604020202020204" pitchFamily="34" charset="0"/>
                          <a:ea typeface="맑은 고딕" panose="020B0503020000020004" pitchFamily="34" charset="-127"/>
                        </a:rPr>
                      </a:br>
                      <a:r>
                        <a:rPr lang="en-US" sz="800" b="0" i="0" u="none" strike="noStrike">
                          <a:solidFill>
                            <a:srgbClr val="000000"/>
                          </a:solidFill>
                          <a:effectLst/>
                          <a:latin typeface="Arial" panose="020B0604020202020204" pitchFamily="34" charset="0"/>
                          <a:ea typeface="맑은 고딕" panose="020B0503020000020004" pitchFamily="34" charset="-127"/>
                        </a:rPr>
                        <a:t>June 21</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106</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115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113</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100</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100</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93</a:t>
                      </a:r>
                      <a:br>
                        <a:rPr lang="en-US" sz="800" b="0" i="0" u="none" strike="noStrike">
                          <a:solidFill>
                            <a:srgbClr val="000000"/>
                          </a:solidFill>
                          <a:effectLst/>
                          <a:latin typeface="Arial" panose="020B0604020202020204" pitchFamily="34" charset="0"/>
                          <a:ea typeface="맑은 고딕" panose="020B0503020000020004" pitchFamily="34" charset="-127"/>
                        </a:rPr>
                      </a:br>
                      <a:r>
                        <a:rPr lang="en-US" sz="800" b="0" i="0" u="none" strike="noStrike">
                          <a:solidFill>
                            <a:srgbClr val="000000"/>
                          </a:solidFill>
                          <a:effectLst/>
                          <a:latin typeface="Arial" panose="020B0604020202020204" pitchFamily="34" charset="0"/>
                          <a:ea typeface="맑은 고딕" panose="020B0503020000020004" pitchFamily="34" charset="-127"/>
                        </a:rPr>
                        <a:t>Sep.21</a:t>
                      </a:r>
                      <a:br>
                        <a:rPr lang="en-US" sz="800" b="0" i="0" u="none" strike="noStrike">
                          <a:solidFill>
                            <a:srgbClr val="000000"/>
                          </a:solidFill>
                          <a:effectLst/>
                          <a:latin typeface="Arial" panose="020B0604020202020204" pitchFamily="34" charset="0"/>
                          <a:ea typeface="맑은 고딕" panose="020B0503020000020004" pitchFamily="34" charset="-127"/>
                        </a:rPr>
                      </a:br>
                      <a:r>
                        <a:rPr lang="en-US" sz="800" b="1" i="0" u="none" strike="noStrike">
                          <a:solidFill>
                            <a:srgbClr val="000000"/>
                          </a:solidFill>
                          <a:effectLst/>
                          <a:latin typeface="Arial" panose="020B0604020202020204" pitchFamily="34" charset="0"/>
                          <a:ea typeface="맑은 고딕" panose="020B0503020000020004" pitchFamily="34" charset="-127"/>
                        </a:rPr>
                        <a:t>REL-17 freeze</a:t>
                      </a:r>
                      <a:endParaRPr lang="en-US" sz="800" b="0" i="0" u="none" strike="noStrike">
                        <a:solidFill>
                          <a:srgbClr val="000000"/>
                        </a:solidFill>
                        <a:effectLst/>
                        <a:latin typeface="Arial" panose="020B0604020202020204" pitchFamily="34" charset="0"/>
                        <a:ea typeface="맑은 고딕" panose="020B0503020000020004" pitchFamily="34" charset="-127"/>
                      </a:endParaRP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106bis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115bis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113bis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100bis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100bis</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107</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116</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114</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101</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101</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94</a:t>
                      </a:r>
                      <a:br>
                        <a:rPr lang="en-US" sz="800" b="0" i="0" u="none" strike="noStrike">
                          <a:solidFill>
                            <a:srgbClr val="000000"/>
                          </a:solidFill>
                          <a:effectLst/>
                          <a:latin typeface="Arial" panose="020B0604020202020204" pitchFamily="34" charset="0"/>
                          <a:ea typeface="맑은 고딕" panose="020B0503020000020004" pitchFamily="34" charset="-127"/>
                        </a:rPr>
                      </a:br>
                      <a:r>
                        <a:rPr lang="en-US" sz="800" b="0" i="0" u="none" strike="noStrike">
                          <a:solidFill>
                            <a:srgbClr val="000000"/>
                          </a:solidFill>
                          <a:effectLst/>
                          <a:latin typeface="Arial" panose="020B0604020202020204" pitchFamily="34" charset="0"/>
                          <a:ea typeface="맑은 고딕" panose="020B0503020000020004" pitchFamily="34" charset="-127"/>
                        </a:rPr>
                        <a:t>Dec.21</a:t>
                      </a:r>
                      <a:br>
                        <a:rPr lang="en-US" sz="800" b="0" i="0" u="none" strike="noStrike">
                          <a:solidFill>
                            <a:srgbClr val="000000"/>
                          </a:solidFill>
                          <a:effectLst/>
                          <a:latin typeface="Arial" panose="020B0604020202020204" pitchFamily="34" charset="0"/>
                          <a:ea typeface="맑은 고딕" panose="020B0503020000020004" pitchFamily="34" charset="-127"/>
                        </a:rPr>
                      </a:br>
                      <a:r>
                        <a:rPr lang="en-US" sz="800" b="1" i="0" u="none" strike="noStrike">
                          <a:solidFill>
                            <a:srgbClr val="000000"/>
                          </a:solidFill>
                          <a:effectLst/>
                          <a:latin typeface="Arial" panose="020B0604020202020204" pitchFamily="34" charset="0"/>
                          <a:ea typeface="맑은 고딕" panose="020B0503020000020004" pitchFamily="34" charset="-127"/>
                        </a:rPr>
                        <a:t>REL-17 ASN.1 freeze</a:t>
                      </a:r>
                      <a:endParaRPr lang="en-US" sz="800" b="0" i="0" u="none" strike="noStrike">
                        <a:solidFill>
                          <a:srgbClr val="000000"/>
                        </a:solidFill>
                        <a:effectLst/>
                        <a:latin typeface="Arial" panose="020B0604020202020204" pitchFamily="34" charset="0"/>
                        <a:ea typeface="맑은 고딕" panose="020B0503020000020004" pitchFamily="34" charset="-127"/>
                      </a:endParaRP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extLst>
                  <a:ext uri="{0D108BD9-81ED-4DB2-BD59-A6C34878D82A}">
                    <a16:rowId xmlns:a16="http://schemas.microsoft.com/office/drawing/2014/main" val="2048639583"/>
                  </a:ext>
                </a:extLst>
              </a:tr>
              <a:tr h="499315">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R4</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LTE, NR</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맑은 고딕" panose="020B0503020000020004" pitchFamily="34" charset="-127"/>
                        </a:rPr>
                        <a:t>WI</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800" b="0" i="0" u="none" strike="noStrike">
                          <a:solidFill>
                            <a:srgbClr val="000000"/>
                          </a:solidFill>
                          <a:effectLst/>
                          <a:latin typeface="Arial" panose="020B0604020202020204" pitchFamily="34" charset="0"/>
                          <a:ea typeface="맑은 고딕" panose="020B0503020000020004" pitchFamily="34" charset="-127"/>
                        </a:rPr>
                        <a:t>Core part: UE EMC enhancement Rel-17</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Xiaomi</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Dec 21</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0.25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0.125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0.125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0.125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extLst>
                  <a:ext uri="{0D108BD9-81ED-4DB2-BD59-A6C34878D82A}">
                    <a16:rowId xmlns:a16="http://schemas.microsoft.com/office/drawing/2014/main" val="3214148954"/>
                  </a:ext>
                </a:extLst>
              </a:tr>
              <a:tr h="499315">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R4</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LTE, NR</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WI</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800" b="0" i="0" u="none" strike="noStrike">
                          <a:solidFill>
                            <a:srgbClr val="000000"/>
                          </a:solidFill>
                          <a:effectLst/>
                          <a:latin typeface="Arial" panose="020B0604020202020204" pitchFamily="34" charset="0"/>
                          <a:ea typeface="맑은 고딕" panose="020B0503020000020004" pitchFamily="34" charset="-127"/>
                        </a:rPr>
                        <a:t>Perf part: UE EMC enhancement Rel-17</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Xiaomi</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맑은 고딕" panose="020B0503020000020004" pitchFamily="34" charset="-127"/>
                        </a:rPr>
                        <a:t>Dec 21</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0.125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0.125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0.125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dirty="0">
                          <a:solidFill>
                            <a:srgbClr val="000000"/>
                          </a:solidFill>
                          <a:effectLst/>
                          <a:latin typeface="Arial" panose="020B0604020202020204" pitchFamily="34" charset="0"/>
                          <a:ea typeface="맑은 고딕" panose="020B0503020000020004" pitchFamily="34" charset="-127"/>
                        </a:rPr>
                        <a:t>0.25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800" b="0" i="0" u="none" strike="noStrike">
                          <a:solidFill>
                            <a:srgbClr val="000000"/>
                          </a:solidFill>
                          <a:effectLst/>
                          <a:latin typeface="Arial" panose="020B0604020202020204" pitchFamily="34" charset="0"/>
                          <a:ea typeface="맑은 고딕" panose="020B0503020000020004" pitchFamily="34" charset="-127"/>
                        </a:rPr>
                        <a:t>0.25</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800" b="0" i="0" u="none" strike="noStrike" dirty="0">
                          <a:solidFill>
                            <a:srgbClr val="000000"/>
                          </a:solidFill>
                          <a:effectLst/>
                          <a:latin typeface="Arial" panose="020B0604020202020204" pitchFamily="34" charset="0"/>
                          <a:ea typeface="맑은 고딕" panose="020B0503020000020004" pitchFamily="34" charset="-127"/>
                        </a:rPr>
                        <a:t>　</a:t>
                      </a:r>
                    </a:p>
                  </a:txBody>
                  <a:tcPr marL="2149" marR="2149" marT="21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extLst>
                  <a:ext uri="{0D108BD9-81ED-4DB2-BD59-A6C34878D82A}">
                    <a16:rowId xmlns:a16="http://schemas.microsoft.com/office/drawing/2014/main" val="2160382498"/>
                  </a:ext>
                </a:extLst>
              </a:tr>
            </a:tbl>
          </a:graphicData>
        </a:graphic>
      </p:graphicFrame>
      <p:sp>
        <p:nvSpPr>
          <p:cNvPr id="7" name="内容占位符 2"/>
          <p:cNvSpPr>
            <a:spLocks noGrp="1"/>
          </p:cNvSpPr>
          <p:nvPr>
            <p:ph idx="1"/>
          </p:nvPr>
        </p:nvSpPr>
        <p:spPr>
          <a:xfrm>
            <a:off x="299493" y="1152799"/>
            <a:ext cx="11526715" cy="1232591"/>
          </a:xfrm>
        </p:spPr>
        <p:txBody>
          <a:bodyPr>
            <a:normAutofit/>
          </a:bodyPr>
          <a:lstStyle/>
          <a:p>
            <a:r>
              <a:rPr lang="en-US" altLang="zh-CN" sz="1800" dirty="0" smtClean="0"/>
              <a:t>Target to finish at Dec, 2021.</a:t>
            </a:r>
          </a:p>
          <a:p>
            <a:pPr lvl="1"/>
            <a:r>
              <a:rPr lang="en-US" altLang="zh-CN" sz="1400" dirty="0" smtClean="0"/>
              <a:t>Average as 0.25 TU per meeting</a:t>
            </a:r>
          </a:p>
          <a:p>
            <a:pPr lvl="1"/>
            <a:r>
              <a:rPr lang="en-US" altLang="zh-CN" sz="1400" dirty="0" smtClean="0"/>
              <a:t>With limited and prioritized scope as stated in previous slide</a:t>
            </a:r>
          </a:p>
          <a:p>
            <a:pPr marL="0" indent="0">
              <a:buNone/>
            </a:pPr>
            <a:endParaRPr lang="en-US" altLang="zh-CN" sz="1800" dirty="0" smtClean="0"/>
          </a:p>
        </p:txBody>
      </p:sp>
    </p:spTree>
    <p:extLst>
      <p:ext uri="{BB962C8B-B14F-4D97-AF65-F5344CB8AC3E}">
        <p14:creationId xmlns:p14="http://schemas.microsoft.com/office/powerpoint/2010/main" val="3665062905"/>
      </p:ext>
    </p:extLst>
  </p:cSld>
  <p:clrMapOvr>
    <a:masterClrMapping/>
  </p:clrMapOvr>
  <p:timing>
    <p:tnLst>
      <p:par>
        <p:cTn id="1" dur="indefinite" restart="never" nodeType="tmRoot"/>
      </p:par>
    </p:tnLst>
  </p:timing>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93223</TotalTime>
  <Words>911</Words>
  <Application>Microsoft Office PowerPoint</Application>
  <PresentationFormat>宽屏</PresentationFormat>
  <Paragraphs>210</Paragraphs>
  <Slides>6</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vt:i4>
      </vt:variant>
    </vt:vector>
  </HeadingPairs>
  <TitlesOfParts>
    <vt:vector size="15" baseType="lpstr">
      <vt:lpstr>Arial Unicode MS</vt:lpstr>
      <vt:lpstr>맑은 고딕</vt:lpstr>
      <vt:lpstr>等线</vt:lpstr>
      <vt:lpstr>宋体</vt:lpstr>
      <vt:lpstr>Arial</vt:lpstr>
      <vt:lpstr>Calibri</vt:lpstr>
      <vt:lpstr>Calibri Light</vt:lpstr>
      <vt:lpstr>Wingdings</vt:lpstr>
      <vt:lpstr>回顾</vt:lpstr>
      <vt:lpstr>Motivation for UE EMC enhancement</vt:lpstr>
      <vt:lpstr>Background</vt:lpstr>
      <vt:lpstr>Latest status</vt:lpstr>
      <vt:lpstr>Objectives (Core part)</vt:lpstr>
      <vt:lpstr>Objectives (Perf part)</vt:lpstr>
      <vt:lpstr>TU allocation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Rui Zhou</cp:lastModifiedBy>
  <cp:revision>993</cp:revision>
  <dcterms:created xsi:type="dcterms:W3CDTF">2018-04-28T02:54:17Z</dcterms:created>
  <dcterms:modified xsi:type="dcterms:W3CDTF">2020-11-29T14:23:26Z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b59ad9892f404e80ba0430b3ca34ac66">
    <vt:lpwstr>CWML3O+PHfglJ9hw0KhIAscLUxwwWeB4B8OQfAGLRKV0LArmQRplIQDSID8mjmsA3NisA4RhyRVeTLchXywiNq26Q==</vt:lpwstr>
  </property>
</Properties>
</file>