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0"/>
  </p:notesMasterIdLst>
  <p:sldIdLst>
    <p:sldId id="404" r:id="rId2"/>
    <p:sldId id="511" r:id="rId3"/>
    <p:sldId id="510" r:id="rId4"/>
    <p:sldId id="505" r:id="rId5"/>
    <p:sldId id="515" r:id="rId6"/>
    <p:sldId id="516" r:id="rId7"/>
    <p:sldId id="520" r:id="rId8"/>
    <p:sldId id="521" r:id="rId9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0066"/>
    <a:srgbClr val="FF0000"/>
    <a:srgbClr val="CC0066"/>
    <a:srgbClr val="CC0000"/>
    <a:srgbClr val="FFCCFF"/>
    <a:srgbClr val="FFFF00"/>
    <a:srgbClr val="7F7F7F"/>
    <a:srgbClr val="00B05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1" autoAdjust="0"/>
    <p:restoredTop sz="94434" autoAdjust="0"/>
  </p:normalViewPr>
  <p:slideViewPr>
    <p:cSldViewPr>
      <p:cViewPr varScale="1">
        <p:scale>
          <a:sx n="105" d="100"/>
          <a:sy n="105" d="100"/>
        </p:scale>
        <p:origin x="480" y="82"/>
      </p:cViewPr>
      <p:guideLst>
        <p:guide orient="horz" pos="2840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56456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2020.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6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4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헤딩</a:t>
            </a:r>
            <a:r>
              <a:rPr lang="en-US" altLang="ko-KR" dirty="0" smtClean="0"/>
              <a:t>Heading 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64" y="6390381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 userDrawn="1"/>
        </p:nvSpPr>
        <p:spPr>
          <a:xfrm>
            <a:off x="56456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2020.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7240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</a:t>
            </a:r>
            <a:r>
              <a:rPr lang="en-US" altLang="ko-KR" dirty="0" smtClean="0"/>
              <a:t>for new SI: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S</a:t>
            </a:r>
            <a:r>
              <a:rPr lang="en-US" altLang="ko-KR" dirty="0" smtClean="0"/>
              <a:t>tudy </a:t>
            </a:r>
            <a:r>
              <a:rPr lang="en-US" altLang="ko-KR" dirty="0"/>
              <a:t>on </a:t>
            </a:r>
            <a:r>
              <a:rPr lang="en-US" altLang="ko-KR" dirty="0" smtClean="0"/>
              <a:t>Duplexing Flexibility for </a:t>
            </a:r>
            <a:r>
              <a:rPr lang="en-US" altLang="ko-KR" dirty="0"/>
              <a:t>NR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299440"/>
            <a:ext cx="51816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buNone/>
            </a:pPr>
            <a:r>
              <a:rPr lang="en-GB" altLang="ko-KR" sz="1800" dirty="0"/>
              <a:t>3GPP TSG RAN Meeting </a:t>
            </a:r>
            <a:r>
              <a:rPr lang="en-GB" altLang="ko-KR" sz="1800" dirty="0" smtClean="0"/>
              <a:t>#90-e</a:t>
            </a:r>
          </a:p>
          <a:p>
            <a:pPr algn="l">
              <a:buNone/>
            </a:pPr>
            <a:r>
              <a:rPr lang="en-GB" altLang="ko-KR" sz="1800" dirty="0"/>
              <a:t>Electronic Meeting, December 7 - 11, 2020</a:t>
            </a: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472766" y="152400"/>
            <a:ext cx="1210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/>
              <a:t>RP-202546</a:t>
            </a:r>
            <a:endParaRPr lang="en-GB" altLang="ko-KR" sz="18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2400" y="1011909"/>
            <a:ext cx="1941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altLang="ko-KR" dirty="0" smtClean="0"/>
              <a:t>Agenda Item: </a:t>
            </a:r>
            <a:r>
              <a:rPr lang="en-GB" altLang="ko-KR" dirty="0" smtClean="0"/>
              <a:t>9.12</a:t>
            </a:r>
            <a:endParaRPr lang="tr-TR" altLang="ko-KR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latinLnBrk="0"/>
            <a:r>
              <a:rPr lang="en-US" altLang="ko-KR" dirty="0"/>
              <a:t>Explosive increase in demand for data </a:t>
            </a:r>
            <a:r>
              <a:rPr lang="en-US" altLang="ko-KR" dirty="0" smtClean="0"/>
              <a:t>traffic</a:t>
            </a:r>
            <a:endParaRPr lang="en-US" altLang="zh-CN" dirty="0" smtClean="0"/>
          </a:p>
          <a:p>
            <a:pPr lvl="1" latinLnBrk="0"/>
            <a:r>
              <a:rPr lang="en-US" altLang="zh-CN" b="0" dirty="0" smtClean="0"/>
              <a:t>Service </a:t>
            </a:r>
            <a:r>
              <a:rPr lang="en-US" altLang="zh-CN" b="0" dirty="0"/>
              <a:t>requirement with </a:t>
            </a:r>
            <a:r>
              <a:rPr lang="en-US" altLang="zh-CN" b="0" dirty="0">
                <a:solidFill>
                  <a:srgbClr val="FF0000"/>
                </a:solidFill>
              </a:rPr>
              <a:t>asymmetric UL and DL </a:t>
            </a:r>
            <a:r>
              <a:rPr lang="en-US" altLang="zh-CN" b="0" dirty="0" smtClean="0">
                <a:solidFill>
                  <a:srgbClr val="FF0000"/>
                </a:solidFill>
              </a:rPr>
              <a:t>traffic increases</a:t>
            </a:r>
            <a:r>
              <a:rPr lang="en-US" altLang="zh-CN" b="0" dirty="0" smtClean="0"/>
              <a:t>, and the </a:t>
            </a:r>
            <a:r>
              <a:rPr lang="en-US" altLang="zh-CN" b="0" dirty="0"/>
              <a:t>ratio between UL and DL traffic changes over the </a:t>
            </a:r>
            <a:r>
              <a:rPr lang="en-US" altLang="zh-CN" b="0" dirty="0" smtClean="0"/>
              <a:t>time</a:t>
            </a:r>
          </a:p>
          <a:p>
            <a:pPr latinLnBrk="0"/>
            <a:endParaRPr lang="en-US" altLang="zh-CN" b="0" dirty="0"/>
          </a:p>
          <a:p>
            <a:pPr latinLnBrk="0"/>
            <a:endParaRPr lang="en-US" altLang="zh-CN" b="0" dirty="0" smtClean="0"/>
          </a:p>
          <a:p>
            <a:pPr latinLnBrk="0"/>
            <a:endParaRPr lang="en-US" altLang="zh-CN" b="0" dirty="0"/>
          </a:p>
          <a:p>
            <a:pPr lvl="1"/>
            <a:r>
              <a:rPr lang="en-US" altLang="ko-KR" dirty="0"/>
              <a:t>Symmetric DL/UL partitioning may not be effective from spectral efficiency perspective particularly when traffic patterns are either DL heavy or UL heavy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/>
              <a:t>Requirement </a:t>
            </a:r>
            <a:r>
              <a:rPr lang="en-US" altLang="ko-KR" dirty="0" smtClean="0"/>
              <a:t>of ultra low </a:t>
            </a:r>
            <a:r>
              <a:rPr lang="en-US" altLang="ko-KR" dirty="0"/>
              <a:t>l</a:t>
            </a:r>
            <a:r>
              <a:rPr lang="en-US" altLang="ko-KR" dirty="0" smtClean="0"/>
              <a:t>atency</a:t>
            </a:r>
            <a:endParaRPr lang="en-US" altLang="ko-KR" dirty="0"/>
          </a:p>
          <a:p>
            <a:pPr lvl="1"/>
            <a:r>
              <a:rPr lang="en-US" altLang="ko-KR" dirty="0" smtClean="0"/>
              <a:t>Limitation in TDM </a:t>
            </a:r>
            <a:r>
              <a:rPr lang="en-US" altLang="ko-KR" dirty="0"/>
              <a:t>between DL and UL leads higher latency in both DL and UL due to time partitioning between DL and UL</a:t>
            </a:r>
            <a:endParaRPr lang="en-US" altLang="ko-KR" sz="1400" dirty="0"/>
          </a:p>
          <a:p>
            <a:endParaRPr lang="en-US" altLang="ko-KR" sz="1400" dirty="0"/>
          </a:p>
          <a:p>
            <a:r>
              <a:rPr lang="en-US" altLang="ko-KR" dirty="0">
                <a:solidFill>
                  <a:srgbClr val="FF0000"/>
                </a:solidFill>
              </a:rPr>
              <a:t>Further enhancement to duplexing flexibility for NR is essential</a:t>
            </a:r>
            <a:r>
              <a:rPr lang="en-GB" altLang="zh-CN" dirty="0" smtClean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74855"/>
              </p:ext>
            </p:extLst>
          </p:nvPr>
        </p:nvGraphicFramePr>
        <p:xfrm>
          <a:off x="2000672" y="1844824"/>
          <a:ext cx="5760000" cy="121327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880000"/>
                <a:gridCol w="2880000"/>
              </a:tblGrid>
              <a:tr h="252984">
                <a:tc>
                  <a:txBody>
                    <a:bodyPr/>
                    <a:lstStyle/>
                    <a:p>
                      <a:pPr marL="69850" indent="200660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type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660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UL/DL ratio -average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221362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Online video 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1:37 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221362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download 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1:22 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221362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 browsing 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1:9 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296206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</a:t>
                      </a:r>
                      <a:r>
                        <a:rPr lang="en-US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Netwok</a:t>
                      </a: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Service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 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17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Enabling </a:t>
            </a:r>
            <a:r>
              <a:rPr lang="en-US" altLang="ko-KR" dirty="0" smtClean="0"/>
              <a:t>Techniques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Dynamic </a:t>
            </a:r>
            <a:r>
              <a:rPr lang="en-US" altLang="ko-KR" dirty="0"/>
              <a:t>and </a:t>
            </a:r>
            <a:r>
              <a:rPr lang="en-US" altLang="ko-KR" dirty="0" smtClean="0"/>
              <a:t>flexible frequency </a:t>
            </a:r>
            <a:r>
              <a:rPr lang="en-US" altLang="ko-KR" dirty="0"/>
              <a:t>resource </a:t>
            </a:r>
            <a:r>
              <a:rPr lang="en-US" altLang="ko-KR" dirty="0" smtClean="0"/>
              <a:t>utilization</a:t>
            </a:r>
          </a:p>
          <a:p>
            <a:pPr lvl="1"/>
            <a:r>
              <a:rPr lang="en-US" altLang="ko-KR" dirty="0" smtClean="0"/>
              <a:t>Flexible </a:t>
            </a:r>
            <a:r>
              <a:rPr lang="en-US" altLang="ko-KR" dirty="0"/>
              <a:t>DL/UL resource allocation with FDM </a:t>
            </a:r>
            <a:r>
              <a:rPr lang="en-US" altLang="ko-KR" dirty="0" smtClean="0"/>
              <a:t>manner</a:t>
            </a:r>
          </a:p>
          <a:p>
            <a:pPr lvl="2"/>
            <a:r>
              <a:rPr lang="en-US" altLang="ko-KR" dirty="0" smtClean="0"/>
              <a:t>e.g</a:t>
            </a:r>
            <a:r>
              <a:rPr lang="en-US" altLang="ko-KR" dirty="0"/>
              <a:t>., multiplexing between </a:t>
            </a:r>
            <a:r>
              <a:rPr lang="en-US" altLang="ko-KR" dirty="0" err="1"/>
              <a:t>eMBB</a:t>
            </a:r>
            <a:r>
              <a:rPr lang="en-US" altLang="ko-KR" dirty="0"/>
              <a:t> DL and URLLC UL with FDM </a:t>
            </a:r>
            <a:r>
              <a:rPr lang="en-US" altLang="ko-KR" dirty="0" smtClean="0"/>
              <a:t>manner</a:t>
            </a:r>
          </a:p>
          <a:p>
            <a:pPr lvl="2"/>
            <a:r>
              <a:rPr lang="en-US" altLang="ko-KR" dirty="0" smtClean="0"/>
              <a:t>e.g</a:t>
            </a:r>
            <a:r>
              <a:rPr lang="en-US" altLang="ko-KR" dirty="0"/>
              <a:t>., multiplexing between </a:t>
            </a:r>
            <a:r>
              <a:rPr lang="en-US" altLang="ko-KR" dirty="0" err="1"/>
              <a:t>mMTC</a:t>
            </a:r>
            <a:r>
              <a:rPr lang="en-US" altLang="ko-KR" dirty="0"/>
              <a:t> UL and </a:t>
            </a:r>
            <a:r>
              <a:rPr lang="en-US" altLang="ko-KR" dirty="0" err="1"/>
              <a:t>eMBB</a:t>
            </a:r>
            <a:r>
              <a:rPr lang="en-US" altLang="ko-KR" dirty="0"/>
              <a:t>/URLLC DL with FDM </a:t>
            </a:r>
            <a:r>
              <a:rPr lang="en-US" altLang="ko-KR" dirty="0" smtClean="0"/>
              <a:t>manner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Full </a:t>
            </a:r>
            <a:r>
              <a:rPr lang="en-US" altLang="ko-KR" dirty="0"/>
              <a:t>duplex </a:t>
            </a:r>
            <a:r>
              <a:rPr lang="en-US" altLang="ko-KR" dirty="0" smtClean="0"/>
              <a:t>functionality</a:t>
            </a:r>
          </a:p>
          <a:p>
            <a:pPr lvl="1"/>
            <a:r>
              <a:rPr lang="en-US" altLang="ko-KR" dirty="0" smtClean="0"/>
              <a:t>Simultaneous </a:t>
            </a:r>
            <a:r>
              <a:rPr lang="en-US" altLang="ko-KR" dirty="0"/>
              <a:t>DL/UL resource allocation for spectral efficiency enhancement and latency </a:t>
            </a:r>
            <a:r>
              <a:rPr lang="en-US" altLang="ko-KR" dirty="0" smtClean="0"/>
              <a:t>reduction</a:t>
            </a:r>
          </a:p>
          <a:p>
            <a:pPr lvl="2"/>
            <a:r>
              <a:rPr lang="en-US" altLang="ko-KR" dirty="0" smtClean="0"/>
              <a:t>By </a:t>
            </a:r>
            <a:r>
              <a:rPr lang="en-US" altLang="ko-KR" dirty="0"/>
              <a:t>allowing full duplex at one spectrum, enhanced spectral efficiency can be achieved (ideally by 2x</a:t>
            </a:r>
            <a:r>
              <a:rPr lang="en-US" altLang="ko-KR" dirty="0" smtClean="0"/>
              <a:t>)</a:t>
            </a:r>
          </a:p>
          <a:p>
            <a:pPr lvl="1"/>
            <a:endParaRPr lang="en-US" altLang="ko-KR" dirty="0" smtClean="0"/>
          </a:p>
          <a:p>
            <a:r>
              <a:rPr lang="en-US" altLang="ko-KR" dirty="0"/>
              <a:t>Advanced </a:t>
            </a:r>
            <a:r>
              <a:rPr lang="en-US" altLang="ko-KR" dirty="0" smtClean="0"/>
              <a:t>Cross-Link Interference (CLI) </a:t>
            </a:r>
            <a:r>
              <a:rPr lang="en-US" altLang="ko-KR" dirty="0"/>
              <a:t>mitigation schemes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Interference cancellation/rejection receiver</a:t>
            </a:r>
          </a:p>
          <a:p>
            <a:pPr lvl="1"/>
            <a:r>
              <a:rPr lang="en-US" altLang="ko-KR" dirty="0" smtClean="0"/>
              <a:t>Resource/beamforming coordination</a:t>
            </a:r>
          </a:p>
          <a:p>
            <a:pPr lvl="1"/>
            <a:r>
              <a:rPr lang="en-US" altLang="ko-KR" dirty="0" smtClean="0"/>
              <a:t>CLI measurement and reporting</a:t>
            </a:r>
          </a:p>
          <a:p>
            <a:pPr lvl="1"/>
            <a:r>
              <a:rPr lang="en-US" altLang="ko-KR" dirty="0" err="1" smtClean="0"/>
              <a:t>eNB</a:t>
            </a:r>
            <a:r>
              <a:rPr lang="en-US" altLang="ko-KR" dirty="0" smtClean="0"/>
              <a:t>/UE Power control</a:t>
            </a:r>
            <a:endParaRPr lang="en-US" altLang="ko-KR" dirty="0"/>
          </a:p>
          <a:p>
            <a:pPr lvl="2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01978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CLI issues with dynamic duplexing schemes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In Rel-14 NR SI, performance benefits of duplexing flexibility are observed in various deployment scenarios</a:t>
            </a:r>
          </a:p>
          <a:p>
            <a:pPr lvl="1"/>
            <a:r>
              <a:rPr lang="en-US" altLang="ko-KR" b="0" dirty="0"/>
              <a:t>Observations for indoor hotspot scenario:</a:t>
            </a:r>
          </a:p>
          <a:p>
            <a:pPr lvl="2"/>
            <a:r>
              <a:rPr lang="en-US" altLang="ko-KR" sz="1200" b="0" dirty="0" smtClean="0"/>
              <a:t>Evaluations </a:t>
            </a:r>
            <a:r>
              <a:rPr lang="en-US" altLang="ko-KR" sz="1200" b="0" dirty="0"/>
              <a:t>show that duplexing flexibility with cross-link interference mitigation schemes and on </a:t>
            </a:r>
            <a:r>
              <a:rPr lang="en-US" altLang="ko-KR" sz="1200" b="0" dirty="0" smtClean="0"/>
              <a:t>a 4GHz </a:t>
            </a:r>
            <a:r>
              <a:rPr lang="en-US" altLang="ko-KR" sz="1200" b="0" dirty="0"/>
              <a:t>and 30GHz provides better UPT compared to static UL/DL resource partition and </a:t>
            </a:r>
            <a:r>
              <a:rPr lang="en-US" altLang="ko-KR" sz="1200" b="0" dirty="0" smtClean="0"/>
              <a:t>duplexing flexibility </a:t>
            </a:r>
            <a:r>
              <a:rPr lang="en-US" altLang="ko-KR" sz="1200" b="0" dirty="0"/>
              <a:t>without cross-link interference mitigation schemes</a:t>
            </a:r>
          </a:p>
          <a:p>
            <a:pPr lvl="2"/>
            <a:r>
              <a:rPr lang="en-US" altLang="ko-KR" sz="1200" b="0" dirty="0" smtClean="0"/>
              <a:t>Evaluations </a:t>
            </a:r>
            <a:r>
              <a:rPr lang="en-US" altLang="ko-KR" sz="1200" b="0" dirty="0"/>
              <a:t>show that duplexing flexibility without cross-link interference mitigation schemes on </a:t>
            </a:r>
            <a:r>
              <a:rPr lang="en-US" altLang="ko-KR" sz="1200" b="0" dirty="0" smtClean="0"/>
              <a:t>a 4GHz </a:t>
            </a:r>
            <a:r>
              <a:rPr lang="en-US" altLang="ko-KR" sz="1200" b="0" dirty="0"/>
              <a:t>and 30GHz provides better UPT compared to static UL/DL resource partition at least </a:t>
            </a:r>
            <a:r>
              <a:rPr lang="en-US" altLang="ko-KR" sz="1200" b="0" dirty="0" smtClean="0"/>
              <a:t>for some </a:t>
            </a:r>
            <a:r>
              <a:rPr lang="en-US" altLang="ko-KR" sz="1200" b="0" dirty="0"/>
              <a:t>cases</a:t>
            </a:r>
          </a:p>
          <a:p>
            <a:pPr lvl="2"/>
            <a:r>
              <a:rPr lang="en-US" altLang="ko-KR" sz="1200" b="0" dirty="0" smtClean="0"/>
              <a:t>The </a:t>
            </a:r>
            <a:r>
              <a:rPr lang="en-US" altLang="ko-KR" sz="1200" b="0" dirty="0"/>
              <a:t>evaluated cross-link interference mitigation schemes include sensing based </a:t>
            </a:r>
            <a:r>
              <a:rPr lang="en-US" altLang="ko-KR" sz="1200" b="0" dirty="0" smtClean="0"/>
              <a:t>methods, advanced </a:t>
            </a:r>
            <a:r>
              <a:rPr lang="en-US" altLang="ko-KR" sz="1200" b="0" dirty="0"/>
              <a:t>receivers (e.g. MMSE-IRC, EMMSE-IRC), coordinated scheduling/</a:t>
            </a:r>
            <a:r>
              <a:rPr lang="en-US" altLang="ko-KR" sz="1200" b="0" dirty="0" err="1"/>
              <a:t>beamforming</a:t>
            </a:r>
            <a:r>
              <a:rPr lang="en-US" altLang="ko-KR" sz="1200" b="0" dirty="0"/>
              <a:t>, </a:t>
            </a:r>
            <a:r>
              <a:rPr lang="en-US" altLang="ko-KR" sz="1200" b="0" dirty="0" smtClean="0"/>
              <a:t>power control</a:t>
            </a:r>
            <a:r>
              <a:rPr lang="en-US" altLang="ko-KR" sz="1200" b="0" dirty="0"/>
              <a:t>, link adaptation, hybrid dynamic/static UL/DL resource assignment.</a:t>
            </a:r>
          </a:p>
          <a:p>
            <a:pPr lvl="1"/>
            <a:r>
              <a:rPr lang="en-US" altLang="ko-KR" b="0" dirty="0" smtClean="0"/>
              <a:t>Observations </a:t>
            </a:r>
            <a:r>
              <a:rPr lang="en-US" altLang="ko-KR" b="0" dirty="0"/>
              <a:t>for urban macro scenario:</a:t>
            </a:r>
          </a:p>
          <a:p>
            <a:pPr lvl="2"/>
            <a:r>
              <a:rPr lang="en-US" altLang="ko-KR" sz="1200" b="0" dirty="0" smtClean="0"/>
              <a:t>Evaluations </a:t>
            </a:r>
            <a:r>
              <a:rPr lang="en-US" altLang="ko-KR" sz="1200" b="0" dirty="0"/>
              <a:t>show that duplexing flexibility with cross-link interference mitigation schemes on </a:t>
            </a:r>
            <a:r>
              <a:rPr lang="en-US" altLang="ko-KR" sz="1200" b="0" dirty="0" smtClean="0"/>
              <a:t>a 4GHz </a:t>
            </a:r>
            <a:r>
              <a:rPr lang="en-US" altLang="ko-KR" sz="1200" b="0" dirty="0"/>
              <a:t>unpaired spectrum and on a 2GHz paired spectrum provides better average UPT </a:t>
            </a:r>
            <a:r>
              <a:rPr lang="en-US" altLang="ko-KR" sz="1200" b="0" dirty="0" smtClean="0"/>
              <a:t>compared to </a:t>
            </a:r>
            <a:r>
              <a:rPr lang="en-US" altLang="ko-KR" sz="1200" b="0" dirty="0"/>
              <a:t>static UL/DL resource partition and duplexing flexibility without cross-link interference </a:t>
            </a:r>
            <a:r>
              <a:rPr lang="en-US" altLang="ko-KR" sz="1200" b="0" dirty="0" smtClean="0"/>
              <a:t>mitigation schemes.</a:t>
            </a:r>
          </a:p>
          <a:p>
            <a:pPr lvl="2"/>
            <a:r>
              <a:rPr lang="en-US" altLang="ko-KR" sz="1200" b="0" dirty="0" smtClean="0"/>
              <a:t>The </a:t>
            </a:r>
            <a:r>
              <a:rPr lang="en-US" altLang="ko-KR" sz="1200" b="0" dirty="0"/>
              <a:t>evaluated cross-link interference mitigation schemes include advanced receivers (e.g. </a:t>
            </a:r>
            <a:r>
              <a:rPr lang="en-US" altLang="ko-KR" sz="1200" b="0" dirty="0" smtClean="0"/>
              <a:t>MMSEIRC, EMMSE-IRC</a:t>
            </a:r>
            <a:r>
              <a:rPr lang="en-US" altLang="ko-KR" sz="1200" b="0" dirty="0"/>
              <a:t>, packet exchange for interference cancellation), </a:t>
            </a:r>
            <a:r>
              <a:rPr lang="en-US" altLang="ko-KR" sz="1200" b="0" dirty="0" smtClean="0"/>
              <a:t>coordinated scheduling/</a:t>
            </a:r>
            <a:r>
              <a:rPr lang="en-US" altLang="ko-KR" sz="1200" b="0" dirty="0" err="1" smtClean="0"/>
              <a:t>beamforming</a:t>
            </a:r>
            <a:r>
              <a:rPr lang="en-US" altLang="ko-KR" sz="1200" b="0" dirty="0"/>
              <a:t>, power control, link adaptation.</a:t>
            </a:r>
          </a:p>
          <a:p>
            <a:pPr lvl="2"/>
            <a:r>
              <a:rPr lang="en-US" altLang="ko-KR" sz="1200" b="0" dirty="0" smtClean="0"/>
              <a:t>Evaluations </a:t>
            </a:r>
            <a:r>
              <a:rPr lang="en-US" altLang="ko-KR" sz="1200" b="0" dirty="0"/>
              <a:t>show that duplexing flexibility on a 2GHz paired spectrum with SRS on the DL </a:t>
            </a:r>
            <a:r>
              <a:rPr lang="en-US" altLang="ko-KR" sz="1200" b="0" dirty="0" smtClean="0"/>
              <a:t>part without </a:t>
            </a:r>
            <a:r>
              <a:rPr lang="en-US" altLang="ko-KR" sz="1200" b="0" dirty="0"/>
              <a:t>dynamic DL/UL resource allocation provides better cell average/edge </a:t>
            </a:r>
            <a:r>
              <a:rPr lang="en-US" altLang="ko-KR" sz="1200" b="0" dirty="0" smtClean="0"/>
              <a:t>throughput compared </a:t>
            </a:r>
            <a:r>
              <a:rPr lang="en-US" altLang="ko-KR" sz="1200" b="0" dirty="0"/>
              <a:t>to no SRS on the DL part of the spectrum</a:t>
            </a:r>
            <a:r>
              <a:rPr lang="en-US" altLang="ko-KR" sz="1200" b="0" dirty="0" smtClean="0"/>
              <a:t>.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Dynamic duplexing schemes provides system level gain with/without CLI handling for specific deployment scenarios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01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Full </a:t>
            </a:r>
            <a:r>
              <a:rPr lang="en-US" altLang="ko-KR" dirty="0"/>
              <a:t>Duplex </a:t>
            </a:r>
            <a:r>
              <a:rPr lang="en-US" altLang="ko-KR" dirty="0" smtClean="0"/>
              <a:t>in unpaired spectrum for NR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19" y="942063"/>
            <a:ext cx="5627383" cy="543926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(1) Full Duplex at </a:t>
            </a:r>
            <a:r>
              <a:rPr lang="en-US" altLang="ko-KR" dirty="0" err="1"/>
              <a:t>gNB</a:t>
            </a:r>
            <a:r>
              <a:rPr lang="en-US" altLang="ko-KR" dirty="0"/>
              <a:t>, and Half Duplex at UE</a:t>
            </a:r>
          </a:p>
          <a:p>
            <a:pPr lvl="1"/>
            <a:r>
              <a:rPr lang="en-US" altLang="ko-KR" dirty="0"/>
              <a:t>Full Duplex with FDM manner at </a:t>
            </a:r>
            <a:r>
              <a:rPr lang="en-US" altLang="ko-KR" dirty="0" err="1"/>
              <a:t>gNB</a:t>
            </a:r>
            <a:r>
              <a:rPr lang="en-US" altLang="ko-KR" dirty="0"/>
              <a:t>, or Full Duplex with shared resources (i.e., subcarriers, RBs,</a:t>
            </a:r>
            <a:r>
              <a:rPr lang="ko-KR" altLang="ko-KR"/>
              <a:t>…</a:t>
            </a:r>
            <a:r>
              <a:rPr lang="en-US" altLang="ko-KR" dirty="0"/>
              <a:t>) at </a:t>
            </a:r>
            <a:r>
              <a:rPr lang="en-US" altLang="ko-KR" dirty="0" err="1"/>
              <a:t>gNB</a:t>
            </a:r>
            <a:endParaRPr lang="en-US" altLang="ko-KR" dirty="0"/>
          </a:p>
          <a:p>
            <a:pPr lvl="2"/>
            <a:r>
              <a:rPr lang="en-US" altLang="ko-KR" dirty="0"/>
              <a:t>Occurrence of </a:t>
            </a:r>
            <a:r>
              <a:rPr lang="en-US" altLang="ko-KR" dirty="0">
                <a:solidFill>
                  <a:srgbClr val="FF0000"/>
                </a:solidFill>
              </a:rPr>
              <a:t>Self-Interference at </a:t>
            </a:r>
            <a:r>
              <a:rPr lang="en-US" altLang="ko-KR" dirty="0" err="1">
                <a:solidFill>
                  <a:srgbClr val="FF0000"/>
                </a:solidFill>
              </a:rPr>
              <a:t>gNB</a:t>
            </a:r>
            <a:endParaRPr lang="en-US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/>
              <a:t>Separated DL/UL operation in time at UE</a:t>
            </a:r>
          </a:p>
          <a:p>
            <a:pPr lvl="2"/>
            <a:r>
              <a:rPr lang="en-US" altLang="ko-KR" dirty="0"/>
              <a:t>Occurrence of </a:t>
            </a:r>
            <a:r>
              <a:rPr lang="en-US" altLang="ko-KR" dirty="0">
                <a:solidFill>
                  <a:srgbClr val="FF0000"/>
                </a:solidFill>
              </a:rPr>
              <a:t>Intra-cell Cross-Link Interference between UEs</a:t>
            </a:r>
          </a:p>
          <a:p>
            <a:pPr marL="0" indent="0">
              <a:buNone/>
            </a:pPr>
            <a:r>
              <a:rPr lang="en-US" altLang="ko-KR" dirty="0"/>
              <a:t>(2) Full Duplex at </a:t>
            </a:r>
            <a:r>
              <a:rPr lang="en-US" altLang="ko-KR" dirty="0" err="1"/>
              <a:t>gNB</a:t>
            </a:r>
            <a:r>
              <a:rPr lang="en-US" altLang="ko-KR" dirty="0"/>
              <a:t>, and Full Duplex at UE</a:t>
            </a:r>
          </a:p>
          <a:p>
            <a:pPr lvl="1"/>
            <a:r>
              <a:rPr lang="en-US" altLang="ko-KR" dirty="0"/>
              <a:t>Full Duplex with FDM manner at </a:t>
            </a:r>
            <a:r>
              <a:rPr lang="en-US" altLang="ko-KR" dirty="0" err="1"/>
              <a:t>gNB</a:t>
            </a:r>
            <a:r>
              <a:rPr lang="en-US" altLang="ko-KR" dirty="0"/>
              <a:t> and UE, or Full Duplex with shared resources (i.e., subcarriers, RBs,</a:t>
            </a:r>
            <a:r>
              <a:rPr lang="ko-KR" altLang="ko-KR"/>
              <a:t>…</a:t>
            </a:r>
            <a:r>
              <a:rPr lang="en-US" altLang="ko-KR" dirty="0"/>
              <a:t>) at </a:t>
            </a:r>
            <a:r>
              <a:rPr lang="en-US" altLang="ko-KR" dirty="0" err="1"/>
              <a:t>gNB</a:t>
            </a:r>
            <a:r>
              <a:rPr lang="en-US" altLang="ko-KR" dirty="0"/>
              <a:t> and UE</a:t>
            </a:r>
          </a:p>
          <a:p>
            <a:pPr lvl="1"/>
            <a:r>
              <a:rPr lang="en-US" altLang="ko-KR" dirty="0"/>
              <a:t>Simultaneous DL/UL operation at UE</a:t>
            </a:r>
          </a:p>
          <a:p>
            <a:pPr lvl="2"/>
            <a:r>
              <a:rPr lang="en-US" altLang="ko-KR" dirty="0"/>
              <a:t>Occurrence of </a:t>
            </a:r>
            <a:r>
              <a:rPr lang="en-US" altLang="ko-KR" dirty="0">
                <a:solidFill>
                  <a:srgbClr val="FF0000"/>
                </a:solidFill>
              </a:rPr>
              <a:t>Self-Interference at both </a:t>
            </a:r>
            <a:r>
              <a:rPr lang="en-US" altLang="ko-KR" dirty="0" err="1">
                <a:solidFill>
                  <a:srgbClr val="FF0000"/>
                </a:solidFill>
              </a:rPr>
              <a:t>gNB</a:t>
            </a:r>
            <a:r>
              <a:rPr lang="en-US" altLang="ko-KR" dirty="0">
                <a:solidFill>
                  <a:srgbClr val="FF0000"/>
                </a:solidFill>
              </a:rPr>
              <a:t> and UE</a:t>
            </a:r>
          </a:p>
          <a:p>
            <a:pPr lvl="2"/>
            <a:r>
              <a:rPr lang="en-US" altLang="ko-KR" dirty="0"/>
              <a:t>Occurrence of </a:t>
            </a:r>
            <a:r>
              <a:rPr lang="en-US" altLang="ko-KR" dirty="0">
                <a:solidFill>
                  <a:srgbClr val="FF0000"/>
                </a:solidFill>
              </a:rPr>
              <a:t>Intra-cell Cross-Link Interference between UEs</a:t>
            </a:r>
          </a:p>
          <a:p>
            <a:r>
              <a:rPr lang="en-US" altLang="ko-KR" dirty="0"/>
              <a:t>Potential gains</a:t>
            </a:r>
          </a:p>
          <a:p>
            <a:pPr lvl="1"/>
            <a:r>
              <a:rPr lang="en-US" altLang="ko-KR" dirty="0"/>
              <a:t>DL or UL resource availability at any time 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Multiplexing becomes easy for different usage scenarios</a:t>
            </a:r>
          </a:p>
          <a:p>
            <a:pPr marL="174625" lvl="1" indent="0">
              <a:buNone/>
            </a:pPr>
            <a:r>
              <a:rPr lang="en-US" altLang="ko-KR" dirty="0">
                <a:solidFill>
                  <a:srgbClr val="FF0066"/>
                </a:solidFill>
                <a:cs typeface="Calibri" panose="020F0502020204030204" pitchFamily="34" charset="0"/>
                <a:sym typeface="Wingdings" panose="05000000000000000000" pitchFamily="2" charset="2"/>
              </a:rPr>
              <a:t> Latency reduction and spectral efficiency enhancement are achieved.</a:t>
            </a:r>
            <a:endParaRPr lang="ko-KR" altLang="en-US">
              <a:solidFill>
                <a:srgbClr val="FF0066"/>
              </a:solidFill>
              <a:cs typeface="Calibri" panose="020F0502020204030204" pitchFamily="34" charset="0"/>
            </a:endParaRPr>
          </a:p>
          <a:p>
            <a:pPr lvl="1"/>
            <a:endParaRPr lang="ko-KR" altLang="en-US" dirty="0"/>
          </a:p>
        </p:txBody>
      </p:sp>
      <p:grpSp>
        <p:nvGrpSpPr>
          <p:cNvPr id="139" name="그룹 138"/>
          <p:cNvGrpSpPr/>
          <p:nvPr/>
        </p:nvGrpSpPr>
        <p:grpSpPr>
          <a:xfrm>
            <a:off x="5998103" y="1484784"/>
            <a:ext cx="3851441" cy="4608512"/>
            <a:chOff x="5998103" y="1484784"/>
            <a:chExt cx="3851441" cy="4608512"/>
          </a:xfrm>
        </p:grpSpPr>
        <p:grpSp>
          <p:nvGrpSpPr>
            <p:cNvPr id="118" name="그룹 117"/>
            <p:cNvGrpSpPr/>
            <p:nvPr/>
          </p:nvGrpSpPr>
          <p:grpSpPr>
            <a:xfrm>
              <a:off x="7603067" y="4221088"/>
              <a:ext cx="1184575" cy="1656184"/>
              <a:chOff x="7985106" y="3717032"/>
              <a:chExt cx="1184575" cy="1656184"/>
            </a:xfrm>
          </p:grpSpPr>
          <p:grpSp>
            <p:nvGrpSpPr>
              <p:cNvPr id="13" name="그룹 12"/>
              <p:cNvGrpSpPr/>
              <p:nvPr/>
            </p:nvGrpSpPr>
            <p:grpSpPr>
              <a:xfrm>
                <a:off x="8011820" y="3984055"/>
                <a:ext cx="1132456" cy="1176421"/>
                <a:chOff x="6702143" y="3555073"/>
                <a:chExt cx="980811" cy="1176421"/>
              </a:xfrm>
            </p:grpSpPr>
            <p:sp>
              <p:nvSpPr>
                <p:cNvPr id="42" name="자유형 41"/>
                <p:cNvSpPr/>
                <p:nvPr/>
              </p:nvSpPr>
              <p:spPr>
                <a:xfrm>
                  <a:off x="6854543" y="3628188"/>
                  <a:ext cx="729088" cy="1013471"/>
                </a:xfrm>
                <a:custGeom>
                  <a:avLst/>
                  <a:gdLst>
                    <a:gd name="connsiteX0" fmla="*/ 1227438 w 1227438"/>
                    <a:gd name="connsiteY0" fmla="*/ 1507524 h 1507524"/>
                    <a:gd name="connsiteX1" fmla="*/ 0 w 1227438"/>
                    <a:gd name="connsiteY1" fmla="*/ 1507524 h 1507524"/>
                    <a:gd name="connsiteX2" fmla="*/ 0 w 1227438"/>
                    <a:gd name="connsiteY2" fmla="*/ 0 h 1507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27438" h="1507524">
                      <a:moveTo>
                        <a:pt x="1227438" y="1507524"/>
                      </a:moveTo>
                      <a:lnTo>
                        <a:pt x="0" y="150752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  <a:prstDash val="sysDot"/>
                  <a:headEnd type="arrow" w="sm" len="sm"/>
                  <a:tailEnd type="arrow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b="0">
                    <a:latin typeface="Calibri" panose="020F0502020204030204" pitchFamily="34" charset="0"/>
                  </a:endParaRPr>
                </a:p>
              </p:txBody>
            </p:sp>
            <p:graphicFrame>
              <p:nvGraphicFramePr>
                <p:cNvPr id="43" name="개체 4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1353773"/>
                    </p:ext>
                  </p:extLst>
                </p:nvPr>
              </p:nvGraphicFramePr>
              <p:xfrm>
                <a:off x="6702143" y="3555073"/>
                <a:ext cx="152400" cy="2032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394" name="Equation" r:id="rId3" imgW="152280" imgH="203040" progId="Equation.DSMT4">
                        <p:embed/>
                      </p:oleObj>
                    </mc:Choice>
                    <mc:Fallback>
                      <p:oleObj name="Equation" r:id="rId3" imgW="152280" imgH="203040" progId="Equation.DSMT4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6702143" y="3555073"/>
                              <a:ext cx="152400" cy="20320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4" name="개체 4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29307992"/>
                    </p:ext>
                  </p:extLst>
                </p:nvPr>
              </p:nvGraphicFramePr>
              <p:xfrm>
                <a:off x="7594054" y="4579094"/>
                <a:ext cx="88900" cy="1524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395" name="Equation" r:id="rId5" imgW="88560" imgH="152280" progId="Equation.DSMT4">
                        <p:embed/>
                      </p:oleObj>
                    </mc:Choice>
                    <mc:Fallback>
                      <p:oleObj name="Equation" r:id="rId5" imgW="88560" imgH="152280" progId="Equation.DSMT4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594054" y="4579094"/>
                              <a:ext cx="88900" cy="1524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45" name="직사각형 44"/>
                <p:cNvSpPr/>
                <p:nvPr/>
              </p:nvSpPr>
              <p:spPr>
                <a:xfrm>
                  <a:off x="6899821" y="4006454"/>
                  <a:ext cx="146080" cy="14175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" name="직사각형 45"/>
                <p:cNvSpPr/>
                <p:nvPr/>
              </p:nvSpPr>
              <p:spPr>
                <a:xfrm>
                  <a:off x="7045901" y="4006454"/>
                  <a:ext cx="146081" cy="141753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" name="직사각형 46"/>
                <p:cNvSpPr/>
                <p:nvPr/>
              </p:nvSpPr>
              <p:spPr>
                <a:xfrm>
                  <a:off x="7191982" y="4006454"/>
                  <a:ext cx="146080" cy="14175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" name="직사각형 47"/>
                <p:cNvSpPr/>
                <p:nvPr/>
              </p:nvSpPr>
              <p:spPr>
                <a:xfrm>
                  <a:off x="7338062" y="4006454"/>
                  <a:ext cx="146081" cy="14175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" name="직사각형 48"/>
                <p:cNvSpPr/>
                <p:nvPr/>
              </p:nvSpPr>
              <p:spPr>
                <a:xfrm>
                  <a:off x="6899821" y="4148207"/>
                  <a:ext cx="146080" cy="142834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" name="직사각형 49"/>
                <p:cNvSpPr/>
                <p:nvPr/>
              </p:nvSpPr>
              <p:spPr>
                <a:xfrm>
                  <a:off x="7045901" y="4148207"/>
                  <a:ext cx="146081" cy="142834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" name="직사각형 50"/>
                <p:cNvSpPr/>
                <p:nvPr/>
              </p:nvSpPr>
              <p:spPr>
                <a:xfrm>
                  <a:off x="7191982" y="4148207"/>
                  <a:ext cx="146080" cy="142834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" name="직사각형 51"/>
                <p:cNvSpPr/>
                <p:nvPr/>
              </p:nvSpPr>
              <p:spPr>
                <a:xfrm>
                  <a:off x="7338062" y="4148207"/>
                  <a:ext cx="146081" cy="142834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" name="직사각형 52"/>
                <p:cNvSpPr/>
                <p:nvPr/>
              </p:nvSpPr>
              <p:spPr>
                <a:xfrm>
                  <a:off x="6899821" y="4291041"/>
                  <a:ext cx="146080" cy="141752"/>
                </a:xfrm>
                <a:prstGeom prst="rect">
                  <a:avLst/>
                </a:prstGeom>
                <a:solidFill>
                  <a:srgbClr val="FF000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" name="직사각형 53"/>
                <p:cNvSpPr/>
                <p:nvPr/>
              </p:nvSpPr>
              <p:spPr>
                <a:xfrm>
                  <a:off x="7045901" y="4291041"/>
                  <a:ext cx="146081" cy="141752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>
                  <a:off x="7191982" y="4291041"/>
                  <a:ext cx="146080" cy="141752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" name="직사각형 55"/>
                <p:cNvSpPr/>
                <p:nvPr/>
              </p:nvSpPr>
              <p:spPr>
                <a:xfrm>
                  <a:off x="7338062" y="4291041"/>
                  <a:ext cx="146081" cy="141752"/>
                </a:xfrm>
                <a:prstGeom prst="rect">
                  <a:avLst/>
                </a:prstGeom>
                <a:pattFill prst="lgCheck">
                  <a:fgClr>
                    <a:srgbClr val="FF0000"/>
                  </a:fgClr>
                  <a:bgClr>
                    <a:srgbClr val="00B0F0"/>
                  </a:bgClr>
                </a:patt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" name="직사각형 56"/>
                <p:cNvSpPr/>
                <p:nvPr/>
              </p:nvSpPr>
              <p:spPr>
                <a:xfrm>
                  <a:off x="6899821" y="4432793"/>
                  <a:ext cx="146080" cy="142834"/>
                </a:xfrm>
                <a:prstGeom prst="rect">
                  <a:avLst/>
                </a:prstGeom>
                <a:solidFill>
                  <a:srgbClr val="FF000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" name="직사각형 57"/>
                <p:cNvSpPr/>
                <p:nvPr/>
              </p:nvSpPr>
              <p:spPr>
                <a:xfrm>
                  <a:off x="7045901" y="4432793"/>
                  <a:ext cx="146081" cy="142834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9" name="직사각형 58"/>
                <p:cNvSpPr/>
                <p:nvPr/>
              </p:nvSpPr>
              <p:spPr>
                <a:xfrm>
                  <a:off x="7191982" y="4432793"/>
                  <a:ext cx="146080" cy="142834"/>
                </a:xfrm>
                <a:prstGeom prst="rect">
                  <a:avLst/>
                </a:prstGeom>
                <a:solidFill>
                  <a:srgbClr val="FF000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0" name="직사각형 59"/>
                <p:cNvSpPr/>
                <p:nvPr/>
              </p:nvSpPr>
              <p:spPr>
                <a:xfrm>
                  <a:off x="7338062" y="4432793"/>
                  <a:ext cx="146081" cy="142834"/>
                </a:xfrm>
                <a:prstGeom prst="rect">
                  <a:avLst/>
                </a:prstGeom>
                <a:pattFill prst="lgCheck">
                  <a:fgClr>
                    <a:srgbClr val="FF0000"/>
                  </a:fgClr>
                  <a:bgClr>
                    <a:srgbClr val="00B0F0"/>
                  </a:bgClr>
                </a:patt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1" name="직사각형 60"/>
                <p:cNvSpPr/>
                <p:nvPr/>
              </p:nvSpPr>
              <p:spPr>
                <a:xfrm>
                  <a:off x="6899821" y="3724078"/>
                  <a:ext cx="146080" cy="14175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2" name="직사각형 61"/>
                <p:cNvSpPr/>
                <p:nvPr/>
              </p:nvSpPr>
              <p:spPr>
                <a:xfrm>
                  <a:off x="7045901" y="3724078"/>
                  <a:ext cx="146081" cy="141753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3" name="직사각형 62"/>
                <p:cNvSpPr/>
                <p:nvPr/>
              </p:nvSpPr>
              <p:spPr>
                <a:xfrm>
                  <a:off x="7191982" y="3724078"/>
                  <a:ext cx="146080" cy="141753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4" name="직사각형 63"/>
                <p:cNvSpPr/>
                <p:nvPr/>
              </p:nvSpPr>
              <p:spPr>
                <a:xfrm>
                  <a:off x="7338062" y="3724078"/>
                  <a:ext cx="146081" cy="141753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5" name="직사각형 64"/>
                <p:cNvSpPr/>
                <p:nvPr/>
              </p:nvSpPr>
              <p:spPr>
                <a:xfrm>
                  <a:off x="6899821" y="3865831"/>
                  <a:ext cx="146080" cy="142834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6" name="직사각형 65"/>
                <p:cNvSpPr/>
                <p:nvPr/>
              </p:nvSpPr>
              <p:spPr>
                <a:xfrm>
                  <a:off x="7045901" y="3865831"/>
                  <a:ext cx="146081" cy="142834"/>
                </a:xfrm>
                <a:prstGeom prst="rect">
                  <a:avLst/>
                </a:prstGeom>
                <a:solidFill>
                  <a:srgbClr val="00B0F0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7" name="직사각형 66"/>
                <p:cNvSpPr/>
                <p:nvPr/>
              </p:nvSpPr>
              <p:spPr>
                <a:xfrm>
                  <a:off x="7191982" y="3865831"/>
                  <a:ext cx="146080" cy="142834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8" name="직사각형 67"/>
                <p:cNvSpPr/>
                <p:nvPr/>
              </p:nvSpPr>
              <p:spPr>
                <a:xfrm>
                  <a:off x="7338062" y="3865831"/>
                  <a:ext cx="146081" cy="142834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800" b="0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41" name="TextBox 40"/>
              <p:cNvSpPr txBox="1"/>
              <p:nvPr/>
            </p:nvSpPr>
            <p:spPr>
              <a:xfrm>
                <a:off x="7985106" y="5065439"/>
                <a:ext cx="11845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dirty="0" smtClean="0">
                    <a:latin typeface="Calibri" panose="020F0502020204030204" pitchFamily="34" charset="0"/>
                  </a:rPr>
                  <a:t>UE #2</a:t>
                </a:r>
                <a:endParaRPr lang="en-US" sz="1400" b="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왼쪽 중괄호 115"/>
              <p:cNvSpPr/>
              <p:nvPr/>
            </p:nvSpPr>
            <p:spPr bwMode="auto">
              <a:xfrm rot="5400000">
                <a:off x="8697440" y="3931464"/>
                <a:ext cx="144000" cy="288000"/>
              </a:xfrm>
              <a:prstGeom prst="leftBrac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ko-KR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553400" y="3717032"/>
                <a:ext cx="4069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dirty="0" smtClean="0">
                    <a:latin typeface="Calibri" panose="020F0502020204030204" pitchFamily="34" charset="0"/>
                  </a:rPr>
                  <a:t>FD</a:t>
                </a:r>
                <a:endParaRPr lang="en-US" sz="1400" b="0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30" name="그룹 129"/>
            <p:cNvGrpSpPr/>
            <p:nvPr/>
          </p:nvGrpSpPr>
          <p:grpSpPr>
            <a:xfrm>
              <a:off x="5998103" y="1484784"/>
              <a:ext cx="3851441" cy="4608512"/>
              <a:chOff x="6390171" y="1340768"/>
              <a:chExt cx="3851441" cy="4608512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6501675" y="5641503"/>
                <a:ext cx="35959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0" dirty="0" smtClean="0">
                    <a:latin typeface="Calibri" panose="020F0502020204030204" pitchFamily="34" charset="0"/>
                  </a:rPr>
                  <a:t>&lt;Example of Full Duplex operation in a carrier&gt;</a:t>
                </a:r>
                <a:endParaRPr lang="en-US" sz="1400" b="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29" name="그룹 128"/>
              <p:cNvGrpSpPr/>
              <p:nvPr/>
            </p:nvGrpSpPr>
            <p:grpSpPr>
              <a:xfrm>
                <a:off x="6390171" y="1340768"/>
                <a:ext cx="3851441" cy="4320480"/>
                <a:chOff x="6491122" y="1052736"/>
                <a:chExt cx="3851441" cy="4320480"/>
              </a:xfrm>
            </p:grpSpPr>
            <p:grpSp>
              <p:nvGrpSpPr>
                <p:cNvPr id="123" name="그룹 122"/>
                <p:cNvGrpSpPr/>
                <p:nvPr/>
              </p:nvGrpSpPr>
              <p:grpSpPr>
                <a:xfrm>
                  <a:off x="6491122" y="1557939"/>
                  <a:ext cx="2279293" cy="2279598"/>
                  <a:chOff x="6391683" y="1557939"/>
                  <a:chExt cx="2279293" cy="2279598"/>
                </a:xfrm>
              </p:grpSpPr>
              <p:pic>
                <p:nvPicPr>
                  <p:cNvPr id="6" name="그림 5"/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7453942" y="1972488"/>
                    <a:ext cx="445431" cy="714489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7" name="TextBox 6"/>
                  <p:cNvSpPr txBox="1"/>
                  <p:nvPr/>
                </p:nvSpPr>
                <p:spPr>
                  <a:xfrm>
                    <a:off x="6996186" y="1557939"/>
                    <a:ext cx="135122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dirty="0" err="1" smtClean="0">
                        <a:latin typeface="Calibri" panose="020F0502020204030204" pitchFamily="34" charset="0"/>
                      </a:rPr>
                      <a:t>gNB</a:t>
                    </a:r>
                    <a:endParaRPr lang="en-US" sz="1400" b="0" dirty="0"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8" name="직선 화살표 연결선 7"/>
                  <p:cNvCxnSpPr/>
                  <p:nvPr/>
                </p:nvCxnSpPr>
                <p:spPr>
                  <a:xfrm flipH="1">
                    <a:off x="7105715" y="2096445"/>
                    <a:ext cx="504174" cy="970552"/>
                  </a:xfrm>
                  <a:prstGeom prst="straightConnector1">
                    <a:avLst/>
                  </a:prstGeom>
                  <a:ln w="15875">
                    <a:solidFill>
                      <a:srgbClr val="2D2DFF"/>
                    </a:solidFill>
                    <a:tailEnd type="stealth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직선 화살표 연결선 8"/>
                  <p:cNvCxnSpPr/>
                  <p:nvPr/>
                </p:nvCxnSpPr>
                <p:spPr>
                  <a:xfrm flipH="1" flipV="1">
                    <a:off x="7729411" y="2096445"/>
                    <a:ext cx="699008" cy="1256954"/>
                  </a:xfrm>
                  <a:prstGeom prst="straightConnector1">
                    <a:avLst/>
                  </a:prstGeom>
                  <a:ln w="15875">
                    <a:solidFill>
                      <a:srgbClr val="FF0000"/>
                    </a:solidFill>
                    <a:headEnd w="lg" len="med"/>
                    <a:tailEnd type="stealth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1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84436" y="3156889"/>
                    <a:ext cx="242558" cy="4225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2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28418" y="3415021"/>
                    <a:ext cx="242558" cy="4225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69" name="위로 구부러진 화살표 68"/>
                  <p:cNvSpPr/>
                  <p:nvPr/>
                </p:nvSpPr>
                <p:spPr>
                  <a:xfrm flipV="1">
                    <a:off x="7499847" y="1851333"/>
                    <a:ext cx="373436" cy="229872"/>
                  </a:xfrm>
                  <a:prstGeom prst="curvedUpArrow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0" name="TextBox 69"/>
                  <p:cNvSpPr txBox="1"/>
                  <p:nvPr/>
                </p:nvSpPr>
                <p:spPr>
                  <a:xfrm>
                    <a:off x="6391683" y="1851838"/>
                    <a:ext cx="1095172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900" dirty="0" smtClean="0">
                        <a:solidFill>
                          <a:srgbClr val="FF0000"/>
                        </a:solidFill>
                      </a:rPr>
                      <a:t>Self-interference</a:t>
                    </a:r>
                    <a:endParaRPr lang="en-US" sz="900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71" name="TextBox 70"/>
                  <p:cNvSpPr txBox="1"/>
                  <p:nvPr/>
                </p:nvSpPr>
                <p:spPr>
                  <a:xfrm>
                    <a:off x="7205858" y="3161115"/>
                    <a:ext cx="130035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900" i="1" dirty="0" smtClean="0">
                        <a:solidFill>
                          <a:srgbClr val="FF0000"/>
                        </a:solidFill>
                      </a:rPr>
                      <a:t>UE-to-UE cross-link </a:t>
                    </a:r>
                    <a:br>
                      <a:rPr lang="en-US" sz="900" i="1" dirty="0" smtClean="0">
                        <a:solidFill>
                          <a:srgbClr val="FF0000"/>
                        </a:solidFill>
                      </a:rPr>
                    </a:br>
                    <a:r>
                      <a:rPr lang="en-US" sz="900" i="1" dirty="0" smtClean="0">
                        <a:solidFill>
                          <a:srgbClr val="FF0000"/>
                        </a:solidFill>
                      </a:rPr>
                      <a:t>Interference</a:t>
                    </a:r>
                    <a:endParaRPr lang="en-US" sz="900" i="1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72" name="위로 구부러진 화살표 71"/>
                  <p:cNvSpPr/>
                  <p:nvPr/>
                </p:nvSpPr>
                <p:spPr>
                  <a:xfrm rot="11324612" flipV="1">
                    <a:off x="7338946" y="3450950"/>
                    <a:ext cx="944905" cy="219957"/>
                  </a:xfrm>
                  <a:prstGeom prst="curvedUpArrow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2" name="그룹 121"/>
                <p:cNvGrpSpPr/>
                <p:nvPr/>
              </p:nvGrpSpPr>
              <p:grpSpPr>
                <a:xfrm>
                  <a:off x="8389926" y="1052736"/>
                  <a:ext cx="1952637" cy="2021876"/>
                  <a:chOff x="8290487" y="1052736"/>
                  <a:chExt cx="1952637" cy="2021876"/>
                </a:xfrm>
              </p:grpSpPr>
              <p:grpSp>
                <p:nvGrpSpPr>
                  <p:cNvPr id="121" name="그룹 120"/>
                  <p:cNvGrpSpPr/>
                  <p:nvPr/>
                </p:nvGrpSpPr>
                <p:grpSpPr>
                  <a:xfrm>
                    <a:off x="8309146" y="2462771"/>
                    <a:ext cx="1396382" cy="611841"/>
                    <a:chOff x="8309146" y="2462771"/>
                    <a:chExt cx="1396382" cy="611841"/>
                  </a:xfrm>
                </p:grpSpPr>
                <p:grpSp>
                  <p:nvGrpSpPr>
                    <p:cNvPr id="73" name="그룹 72"/>
                    <p:cNvGrpSpPr/>
                    <p:nvPr/>
                  </p:nvGrpSpPr>
                  <p:grpSpPr>
                    <a:xfrm>
                      <a:off x="8373563" y="2462771"/>
                      <a:ext cx="1331965" cy="611841"/>
                      <a:chOff x="7171099" y="1158670"/>
                      <a:chExt cx="1331965" cy="611841"/>
                    </a:xfrm>
                  </p:grpSpPr>
                  <p:sp>
                    <p:nvSpPr>
                      <p:cNvPr id="74" name="직사각형 73"/>
                      <p:cNvSpPr/>
                      <p:nvPr/>
                    </p:nvSpPr>
                    <p:spPr>
                      <a:xfrm>
                        <a:off x="7171099" y="1226500"/>
                        <a:ext cx="101116" cy="72008"/>
                      </a:xfrm>
                      <a:prstGeom prst="rect">
                        <a:avLst/>
                      </a:prstGeom>
                      <a:solidFill>
                        <a:srgbClr val="2D2DFF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100"/>
                      </a:p>
                    </p:txBody>
                  </p:sp>
                  <p:sp>
                    <p:nvSpPr>
                      <p:cNvPr id="75" name="직사각형 74"/>
                      <p:cNvSpPr/>
                      <p:nvPr/>
                    </p:nvSpPr>
                    <p:spPr>
                      <a:xfrm>
                        <a:off x="7171099" y="1409554"/>
                        <a:ext cx="101116" cy="7200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76" name="직사각형 75"/>
                      <p:cNvSpPr/>
                      <p:nvPr/>
                    </p:nvSpPr>
                    <p:spPr>
                      <a:xfrm>
                        <a:off x="7171099" y="1603830"/>
                        <a:ext cx="101116" cy="72008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70C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77" name="TextBox 76"/>
                      <p:cNvSpPr txBox="1"/>
                      <p:nvPr/>
                    </p:nvSpPr>
                    <p:spPr>
                      <a:xfrm>
                        <a:off x="7257046" y="1158670"/>
                        <a:ext cx="324128" cy="253916"/>
                      </a:xfrm>
                      <a:prstGeom prst="rect">
                        <a:avLst/>
                      </a:prstGeom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050" b="0" dirty="0">
                            <a:latin typeface="Calibri" panose="020F0502020204030204" pitchFamily="34" charset="0"/>
                          </a:rPr>
                          <a:t>DL</a:t>
                        </a:r>
                      </a:p>
                    </p:txBody>
                  </p:sp>
                  <p:sp>
                    <p:nvSpPr>
                      <p:cNvPr id="78" name="TextBox 77"/>
                      <p:cNvSpPr txBox="1"/>
                      <p:nvPr/>
                    </p:nvSpPr>
                    <p:spPr>
                      <a:xfrm>
                        <a:off x="7254004" y="1516595"/>
                        <a:ext cx="1249060" cy="25391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050" b="0" dirty="0" smtClean="0">
                            <a:latin typeface="Calibri" panose="020F0502020204030204" pitchFamily="34" charset="0"/>
                          </a:rPr>
                          <a:t>Full Duplex (DL+UL)</a:t>
                        </a:r>
                        <a:endParaRPr lang="en-US" sz="1050" b="0" dirty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79" name="TextBox 78"/>
                      <p:cNvSpPr txBox="1"/>
                      <p:nvPr/>
                    </p:nvSpPr>
                    <p:spPr>
                      <a:xfrm>
                        <a:off x="7255443" y="1330843"/>
                        <a:ext cx="327334" cy="253916"/>
                      </a:xfrm>
                      <a:prstGeom prst="rect">
                        <a:avLst/>
                      </a:prstGeom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050" b="0" dirty="0">
                            <a:latin typeface="Calibri" panose="020F0502020204030204" pitchFamily="34" charset="0"/>
                          </a:rPr>
                          <a:t>UL</a:t>
                        </a:r>
                      </a:p>
                    </p:txBody>
                  </p:sp>
                </p:grpSp>
                <p:sp>
                  <p:nvSpPr>
                    <p:cNvPr id="80" name="모서리가 둥근 직사각형 79"/>
                    <p:cNvSpPr/>
                    <p:nvPr/>
                  </p:nvSpPr>
                  <p:spPr>
                    <a:xfrm>
                      <a:off x="8309146" y="2462771"/>
                      <a:ext cx="1393911" cy="584711"/>
                    </a:xfrm>
                    <a:prstGeom prst="roundRect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100"/>
                    </a:p>
                  </p:txBody>
                </p:sp>
              </p:grpSp>
              <p:grpSp>
                <p:nvGrpSpPr>
                  <p:cNvPr id="120" name="그룹 119"/>
                  <p:cNvGrpSpPr/>
                  <p:nvPr/>
                </p:nvGrpSpPr>
                <p:grpSpPr>
                  <a:xfrm>
                    <a:off x="8290487" y="1052736"/>
                    <a:ext cx="1952637" cy="1296160"/>
                    <a:chOff x="8290487" y="1052736"/>
                    <a:chExt cx="1952637" cy="1296160"/>
                  </a:xfrm>
                </p:grpSpPr>
                <p:grpSp>
                  <p:nvGrpSpPr>
                    <p:cNvPr id="81" name="그룹 80"/>
                    <p:cNvGrpSpPr/>
                    <p:nvPr/>
                  </p:nvGrpSpPr>
                  <p:grpSpPr>
                    <a:xfrm>
                      <a:off x="8337376" y="1484784"/>
                      <a:ext cx="674665" cy="851549"/>
                      <a:chOff x="6547239" y="3171740"/>
                      <a:chExt cx="674665" cy="851549"/>
                    </a:xfrm>
                  </p:grpSpPr>
                  <p:sp>
                    <p:nvSpPr>
                      <p:cNvPr id="82" name="직사각형 81"/>
                      <p:cNvSpPr/>
                      <p:nvPr/>
                    </p:nvSpPr>
                    <p:spPr>
                      <a:xfrm>
                        <a:off x="6547239" y="3454116"/>
                        <a:ext cx="168666" cy="14175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3" name="직사각형 82"/>
                      <p:cNvSpPr/>
                      <p:nvPr/>
                    </p:nvSpPr>
                    <p:spPr>
                      <a:xfrm>
                        <a:off x="6715905" y="3454116"/>
                        <a:ext cx="168667" cy="141753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206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4" name="직사각형 83"/>
                      <p:cNvSpPr/>
                      <p:nvPr/>
                    </p:nvSpPr>
                    <p:spPr>
                      <a:xfrm>
                        <a:off x="6884571" y="3454116"/>
                        <a:ext cx="168666" cy="141753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5" name="직사각형 84"/>
                      <p:cNvSpPr/>
                      <p:nvPr/>
                    </p:nvSpPr>
                    <p:spPr>
                      <a:xfrm>
                        <a:off x="7053237" y="3454116"/>
                        <a:ext cx="168667" cy="141753"/>
                      </a:xfrm>
                      <a:prstGeom prst="rect">
                        <a:avLst/>
                      </a:prstGeom>
                      <a:pattFill prst="lgCheck">
                        <a:fgClr>
                          <a:schemeClr val="accent6"/>
                        </a:fgClr>
                        <a:bgClr>
                          <a:srgbClr val="FF000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6" name="직사각형 85"/>
                      <p:cNvSpPr/>
                      <p:nvPr/>
                    </p:nvSpPr>
                    <p:spPr>
                      <a:xfrm>
                        <a:off x="6547239" y="3595869"/>
                        <a:ext cx="168666" cy="142834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7" name="직사각형 86"/>
                      <p:cNvSpPr/>
                      <p:nvPr/>
                    </p:nvSpPr>
                    <p:spPr>
                      <a:xfrm>
                        <a:off x="6715905" y="3595869"/>
                        <a:ext cx="168667" cy="142834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206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8" name="직사각형 87"/>
                      <p:cNvSpPr/>
                      <p:nvPr/>
                    </p:nvSpPr>
                    <p:spPr>
                      <a:xfrm>
                        <a:off x="6884571" y="3595869"/>
                        <a:ext cx="168666" cy="142834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89" name="직사각형 88"/>
                      <p:cNvSpPr/>
                      <p:nvPr/>
                    </p:nvSpPr>
                    <p:spPr>
                      <a:xfrm>
                        <a:off x="7053237" y="3595869"/>
                        <a:ext cx="168667" cy="142834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0" name="직사각형 89"/>
                      <p:cNvSpPr/>
                      <p:nvPr/>
                    </p:nvSpPr>
                    <p:spPr>
                      <a:xfrm>
                        <a:off x="6547239" y="3738703"/>
                        <a:ext cx="168666" cy="141752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1" name="직사각형 90"/>
                      <p:cNvSpPr/>
                      <p:nvPr/>
                    </p:nvSpPr>
                    <p:spPr>
                      <a:xfrm>
                        <a:off x="6715905" y="3738703"/>
                        <a:ext cx="168667" cy="141752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206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2" name="직사각형 91"/>
                      <p:cNvSpPr/>
                      <p:nvPr/>
                    </p:nvSpPr>
                    <p:spPr>
                      <a:xfrm>
                        <a:off x="6884571" y="3738703"/>
                        <a:ext cx="168666" cy="14175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3" name="직사각형 92"/>
                      <p:cNvSpPr/>
                      <p:nvPr/>
                    </p:nvSpPr>
                    <p:spPr>
                      <a:xfrm>
                        <a:off x="7053237" y="3738703"/>
                        <a:ext cx="168667" cy="141752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B0F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4" name="직사각형 93"/>
                      <p:cNvSpPr/>
                      <p:nvPr/>
                    </p:nvSpPr>
                    <p:spPr>
                      <a:xfrm>
                        <a:off x="6547239" y="3880455"/>
                        <a:ext cx="168666" cy="142834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5" name="직사각형 94"/>
                      <p:cNvSpPr/>
                      <p:nvPr/>
                    </p:nvSpPr>
                    <p:spPr>
                      <a:xfrm>
                        <a:off x="6715905" y="3880455"/>
                        <a:ext cx="168667" cy="142834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206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6" name="직사각형 95"/>
                      <p:cNvSpPr/>
                      <p:nvPr/>
                    </p:nvSpPr>
                    <p:spPr>
                      <a:xfrm>
                        <a:off x="6884571" y="3880455"/>
                        <a:ext cx="168666" cy="142834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7" name="직사각형 96"/>
                      <p:cNvSpPr/>
                      <p:nvPr/>
                    </p:nvSpPr>
                    <p:spPr>
                      <a:xfrm>
                        <a:off x="7053237" y="3880455"/>
                        <a:ext cx="168667" cy="142834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B0F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8" name="직사각형 97"/>
                      <p:cNvSpPr/>
                      <p:nvPr/>
                    </p:nvSpPr>
                    <p:spPr>
                      <a:xfrm>
                        <a:off x="6547239" y="3171740"/>
                        <a:ext cx="168666" cy="14175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99" name="직사각형 98"/>
                      <p:cNvSpPr/>
                      <p:nvPr/>
                    </p:nvSpPr>
                    <p:spPr>
                      <a:xfrm>
                        <a:off x="6715905" y="3171740"/>
                        <a:ext cx="168667" cy="141753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206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0" name="직사각형 99"/>
                      <p:cNvSpPr/>
                      <p:nvPr/>
                    </p:nvSpPr>
                    <p:spPr>
                      <a:xfrm>
                        <a:off x="6884571" y="3171740"/>
                        <a:ext cx="168666" cy="14175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1" name="직사각형 100"/>
                      <p:cNvSpPr/>
                      <p:nvPr/>
                    </p:nvSpPr>
                    <p:spPr>
                      <a:xfrm>
                        <a:off x="7053237" y="3171740"/>
                        <a:ext cx="168667" cy="141753"/>
                      </a:xfrm>
                      <a:prstGeom prst="rect">
                        <a:avLst/>
                      </a:prstGeom>
                      <a:pattFill prst="lgCheck">
                        <a:fgClr>
                          <a:schemeClr val="accent6"/>
                        </a:fgClr>
                        <a:bgClr>
                          <a:srgbClr val="FF000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2" name="직사각형 101"/>
                      <p:cNvSpPr/>
                      <p:nvPr/>
                    </p:nvSpPr>
                    <p:spPr>
                      <a:xfrm>
                        <a:off x="6547239" y="3313493"/>
                        <a:ext cx="168666" cy="142834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3" name="직사각형 102"/>
                      <p:cNvSpPr/>
                      <p:nvPr/>
                    </p:nvSpPr>
                    <p:spPr>
                      <a:xfrm>
                        <a:off x="6715905" y="3313493"/>
                        <a:ext cx="168667" cy="142834"/>
                      </a:xfrm>
                      <a:prstGeom prst="rect">
                        <a:avLst/>
                      </a:prstGeom>
                      <a:pattFill prst="lgCheck">
                        <a:fgClr>
                          <a:srgbClr val="FF0000"/>
                        </a:fgClr>
                        <a:bgClr>
                          <a:srgbClr val="00206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4" name="직사각형 103"/>
                      <p:cNvSpPr/>
                      <p:nvPr/>
                    </p:nvSpPr>
                    <p:spPr>
                      <a:xfrm>
                        <a:off x="6884571" y="3313493"/>
                        <a:ext cx="168666" cy="142834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05" name="직사각형 104"/>
                      <p:cNvSpPr/>
                      <p:nvPr/>
                    </p:nvSpPr>
                    <p:spPr>
                      <a:xfrm>
                        <a:off x="7053237" y="3313493"/>
                        <a:ext cx="168667" cy="142834"/>
                      </a:xfrm>
                      <a:prstGeom prst="rect">
                        <a:avLst/>
                      </a:prstGeom>
                      <a:pattFill prst="lgCheck">
                        <a:fgClr>
                          <a:schemeClr val="accent6"/>
                        </a:fgClr>
                        <a:bgClr>
                          <a:srgbClr val="FF0000"/>
                        </a:bgClr>
                      </a:patt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ko-KR" altLang="en-US" sz="1800" b="0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06" name="왼쪽 중괄호 105"/>
                    <p:cNvSpPr/>
                    <p:nvPr/>
                  </p:nvSpPr>
                  <p:spPr bwMode="auto">
                    <a:xfrm rot="5400000">
                      <a:off x="8426840" y="1232496"/>
                      <a:ext cx="144000" cy="324000"/>
                    </a:xfrm>
                    <a:prstGeom prst="leftBrace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107" name="왼쪽 중괄호 106"/>
                    <p:cNvSpPr/>
                    <p:nvPr/>
                  </p:nvSpPr>
                  <p:spPr bwMode="auto">
                    <a:xfrm rot="5400000">
                      <a:off x="8772101" y="1233624"/>
                      <a:ext cx="144000" cy="324000"/>
                    </a:xfrm>
                    <a:prstGeom prst="leftBrace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108" name="TextBox 107"/>
                    <p:cNvSpPr txBox="1"/>
                    <p:nvPr/>
                  </p:nvSpPr>
                  <p:spPr>
                    <a:xfrm>
                      <a:off x="8290487" y="1058405"/>
                      <a:ext cx="406929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b="0" dirty="0"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400" b="0" dirty="0" smtClean="0">
                          <a:latin typeface="Calibri" panose="020F0502020204030204" pitchFamily="34" charset="0"/>
                        </a:rPr>
                        <a:t>D</a:t>
                      </a:r>
                      <a:endParaRPr lang="en-US" sz="1400" b="0" dirty="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09" name="TextBox 108"/>
                    <p:cNvSpPr txBox="1"/>
                    <p:nvPr/>
                  </p:nvSpPr>
                  <p:spPr>
                    <a:xfrm>
                      <a:off x="8650527" y="1052736"/>
                      <a:ext cx="406929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b="0" dirty="0" smtClean="0">
                          <a:latin typeface="Calibri" panose="020F0502020204030204" pitchFamily="34" charset="0"/>
                        </a:rPr>
                        <a:t>FD</a:t>
                      </a:r>
                      <a:endParaRPr lang="en-US" sz="1400" b="0" dirty="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0" name="오른쪽 중괄호 109"/>
                    <p:cNvSpPr/>
                    <p:nvPr/>
                  </p:nvSpPr>
                  <p:spPr bwMode="auto">
                    <a:xfrm>
                      <a:off x="9057456" y="1466496"/>
                      <a:ext cx="144016" cy="432000"/>
                    </a:xfrm>
                    <a:prstGeom prst="rightBrace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111" name="TextBox 110"/>
                    <p:cNvSpPr txBox="1"/>
                    <p:nvPr/>
                  </p:nvSpPr>
                  <p:spPr>
                    <a:xfrm>
                      <a:off x="9129464" y="1537047"/>
                      <a:ext cx="1113660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b="0" dirty="0" smtClean="0">
                          <a:latin typeface="Calibri" panose="020F0502020204030204" pitchFamily="34" charset="0"/>
                        </a:rPr>
                        <a:t>Sub-band#1</a:t>
                      </a:r>
                      <a:endParaRPr lang="en-US" sz="1400" b="0" dirty="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2" name="오른쪽 중괄호 111"/>
                    <p:cNvSpPr/>
                    <p:nvPr/>
                  </p:nvSpPr>
                  <p:spPr bwMode="auto">
                    <a:xfrm>
                      <a:off x="9057456" y="2060896"/>
                      <a:ext cx="144016" cy="288000"/>
                    </a:xfrm>
                    <a:prstGeom prst="rightBrace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113" name="TextBox 112"/>
                    <p:cNvSpPr txBox="1"/>
                    <p:nvPr/>
                  </p:nvSpPr>
                  <p:spPr>
                    <a:xfrm>
                      <a:off x="9129464" y="2041103"/>
                      <a:ext cx="1113660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ko-KR" sz="1400" b="0" dirty="0" smtClean="0">
                          <a:latin typeface="Calibri" panose="020F0502020204030204" pitchFamily="34" charset="0"/>
                        </a:rPr>
                        <a:t>Sub-band#2</a:t>
                      </a:r>
                      <a:endParaRPr lang="en-US" sz="1400" b="0" dirty="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19" name="그룹 118"/>
                <p:cNvGrpSpPr/>
                <p:nvPr/>
              </p:nvGrpSpPr>
              <p:grpSpPr>
                <a:xfrm>
                  <a:off x="6605579" y="3697287"/>
                  <a:ext cx="1184575" cy="1675929"/>
                  <a:chOff x="6506140" y="3697287"/>
                  <a:chExt cx="1184575" cy="1675929"/>
                </a:xfrm>
              </p:grpSpPr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6506140" y="5065439"/>
                    <a:ext cx="118457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dirty="0" smtClean="0">
                        <a:latin typeface="Calibri" panose="020F0502020204030204" pitchFamily="34" charset="0"/>
                      </a:rPr>
                      <a:t>UE #1</a:t>
                    </a:r>
                    <a:endParaRPr lang="en-US" sz="1400" b="0" dirty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4" name="자유형 13"/>
                  <p:cNvSpPr/>
                  <p:nvPr/>
                </p:nvSpPr>
                <p:spPr>
                  <a:xfrm>
                    <a:off x="6716104" y="3987332"/>
                    <a:ext cx="841813" cy="1013471"/>
                  </a:xfrm>
                  <a:custGeom>
                    <a:avLst/>
                    <a:gdLst>
                      <a:gd name="connsiteX0" fmla="*/ 1227438 w 1227438"/>
                      <a:gd name="connsiteY0" fmla="*/ 1507524 h 1507524"/>
                      <a:gd name="connsiteX1" fmla="*/ 0 w 1227438"/>
                      <a:gd name="connsiteY1" fmla="*/ 1507524 h 1507524"/>
                      <a:gd name="connsiteX2" fmla="*/ 0 w 1227438"/>
                      <a:gd name="connsiteY2" fmla="*/ 0 h 1507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27438" h="1507524">
                        <a:moveTo>
                          <a:pt x="1227438" y="1507524"/>
                        </a:moveTo>
                        <a:lnTo>
                          <a:pt x="0" y="1507524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3175">
                    <a:solidFill>
                      <a:schemeClr val="tx1"/>
                    </a:solidFill>
                    <a:prstDash val="sysDot"/>
                    <a:headEnd type="arrow" w="sm" len="sm"/>
                    <a:tailEnd type="arrow" w="sm" len="sm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800" b="0">
                      <a:latin typeface="Calibri" panose="020F0502020204030204" pitchFamily="34" charset="0"/>
                    </a:endParaRPr>
                  </a:p>
                </p:txBody>
              </p:sp>
              <p:graphicFrame>
                <p:nvGraphicFramePr>
                  <p:cNvPr id="15" name="개체 14"/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908222737"/>
                      </p:ext>
                    </p:extLst>
                  </p:nvPr>
                </p:nvGraphicFramePr>
                <p:xfrm>
                  <a:off x="6540141" y="3914217"/>
                  <a:ext cx="175963" cy="2032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396" name="Equation" r:id="rId9" imgW="152280" imgH="203040" progId="Equation.DSMT4">
                          <p:embed/>
                        </p:oleObj>
                      </mc:Choice>
                      <mc:Fallback>
                        <p:oleObj name="Equation" r:id="rId9" imgW="152280" imgH="203040" progId="Equation.DSMT4">
                          <p:embed/>
                          <p:pic>
                            <p:nvPicPr>
                              <p:cNvPr id="0" name=""/>
                              <p:cNvPicPr/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6540141" y="3914217"/>
                                <a:ext cx="175963" cy="2032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16" name="개체 15"/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2924084838"/>
                      </p:ext>
                    </p:extLst>
                  </p:nvPr>
                </p:nvGraphicFramePr>
                <p:xfrm>
                  <a:off x="7557917" y="4956921"/>
                  <a:ext cx="102645" cy="1524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397" name="Equation" r:id="rId10" imgW="88560" imgH="152280" progId="Equation.DSMT4">
                          <p:embed/>
                        </p:oleObj>
                      </mc:Choice>
                      <mc:Fallback>
                        <p:oleObj name="Equation" r:id="rId10" imgW="88560" imgH="152280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7557917" y="4956921"/>
                                <a:ext cx="102645" cy="1524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17" name="직사각형 16"/>
                  <p:cNvSpPr/>
                  <p:nvPr/>
                </p:nvSpPr>
                <p:spPr>
                  <a:xfrm>
                    <a:off x="6768382" y="4365598"/>
                    <a:ext cx="168666" cy="141753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8" name="직사각형 17"/>
                  <p:cNvSpPr/>
                  <p:nvPr/>
                </p:nvSpPr>
                <p:spPr>
                  <a:xfrm>
                    <a:off x="6937048" y="4365598"/>
                    <a:ext cx="168667" cy="141753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9" name="직사각형 18"/>
                  <p:cNvSpPr/>
                  <p:nvPr/>
                </p:nvSpPr>
                <p:spPr>
                  <a:xfrm>
                    <a:off x="7105715" y="4365598"/>
                    <a:ext cx="168666" cy="141753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0" name="직사각형 19"/>
                  <p:cNvSpPr/>
                  <p:nvPr/>
                </p:nvSpPr>
                <p:spPr>
                  <a:xfrm>
                    <a:off x="7274380" y="4365598"/>
                    <a:ext cx="168667" cy="141753"/>
                  </a:xfrm>
                  <a:prstGeom prst="rect">
                    <a:avLst/>
                  </a:prstGeom>
                  <a:pattFill prst="lgCheck">
                    <a:fgClr>
                      <a:srgbClr val="FF0000"/>
                    </a:fgClr>
                    <a:bgClr>
                      <a:srgbClr val="002060"/>
                    </a:bgClr>
                  </a:patt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" name="직사각형 20"/>
                  <p:cNvSpPr/>
                  <p:nvPr/>
                </p:nvSpPr>
                <p:spPr>
                  <a:xfrm>
                    <a:off x="6768382" y="4507351"/>
                    <a:ext cx="168666" cy="142834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" name="직사각형 21"/>
                  <p:cNvSpPr/>
                  <p:nvPr/>
                </p:nvSpPr>
                <p:spPr>
                  <a:xfrm>
                    <a:off x="6937048" y="4507351"/>
                    <a:ext cx="168667" cy="142834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" name="직사각형 22"/>
                  <p:cNvSpPr/>
                  <p:nvPr/>
                </p:nvSpPr>
                <p:spPr>
                  <a:xfrm>
                    <a:off x="7105715" y="4507351"/>
                    <a:ext cx="168666" cy="142834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" name="직사각형 23"/>
                  <p:cNvSpPr/>
                  <p:nvPr/>
                </p:nvSpPr>
                <p:spPr>
                  <a:xfrm>
                    <a:off x="7274380" y="4507351"/>
                    <a:ext cx="168667" cy="142834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" name="직사각형 24"/>
                  <p:cNvSpPr/>
                  <p:nvPr/>
                </p:nvSpPr>
                <p:spPr>
                  <a:xfrm>
                    <a:off x="6768382" y="4650185"/>
                    <a:ext cx="168666" cy="141752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" name="직사각형 25"/>
                  <p:cNvSpPr/>
                  <p:nvPr/>
                </p:nvSpPr>
                <p:spPr>
                  <a:xfrm>
                    <a:off x="6937048" y="4650185"/>
                    <a:ext cx="168667" cy="141752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7" name="직사각형 26"/>
                  <p:cNvSpPr/>
                  <p:nvPr/>
                </p:nvSpPr>
                <p:spPr>
                  <a:xfrm>
                    <a:off x="7105715" y="4650185"/>
                    <a:ext cx="168666" cy="141752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8" name="직사각형 27"/>
                  <p:cNvSpPr/>
                  <p:nvPr/>
                </p:nvSpPr>
                <p:spPr>
                  <a:xfrm>
                    <a:off x="7274380" y="4650185"/>
                    <a:ext cx="168667" cy="141752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9" name="직사각형 28"/>
                  <p:cNvSpPr/>
                  <p:nvPr/>
                </p:nvSpPr>
                <p:spPr>
                  <a:xfrm>
                    <a:off x="6768382" y="4791937"/>
                    <a:ext cx="168666" cy="142834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0" name="직사각형 29"/>
                  <p:cNvSpPr/>
                  <p:nvPr/>
                </p:nvSpPr>
                <p:spPr>
                  <a:xfrm>
                    <a:off x="6937048" y="4791937"/>
                    <a:ext cx="168667" cy="142834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1" name="직사각형 30"/>
                  <p:cNvSpPr/>
                  <p:nvPr/>
                </p:nvSpPr>
                <p:spPr>
                  <a:xfrm>
                    <a:off x="7105715" y="4791937"/>
                    <a:ext cx="168666" cy="142834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2" name="직사각형 31"/>
                  <p:cNvSpPr/>
                  <p:nvPr/>
                </p:nvSpPr>
                <p:spPr>
                  <a:xfrm>
                    <a:off x="7274380" y="4791937"/>
                    <a:ext cx="168667" cy="142834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3" name="직사각형 32"/>
                  <p:cNvSpPr/>
                  <p:nvPr/>
                </p:nvSpPr>
                <p:spPr>
                  <a:xfrm>
                    <a:off x="6768382" y="4083222"/>
                    <a:ext cx="168666" cy="141753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4" name="직사각형 33"/>
                  <p:cNvSpPr/>
                  <p:nvPr/>
                </p:nvSpPr>
                <p:spPr>
                  <a:xfrm>
                    <a:off x="6937048" y="4083222"/>
                    <a:ext cx="168667" cy="141753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5" name="직사각형 34"/>
                  <p:cNvSpPr/>
                  <p:nvPr/>
                </p:nvSpPr>
                <p:spPr>
                  <a:xfrm>
                    <a:off x="7105715" y="4083222"/>
                    <a:ext cx="168666" cy="141753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6" name="직사각형 35"/>
                  <p:cNvSpPr/>
                  <p:nvPr/>
                </p:nvSpPr>
                <p:spPr>
                  <a:xfrm>
                    <a:off x="7274380" y="4083222"/>
                    <a:ext cx="168667" cy="141753"/>
                  </a:xfrm>
                  <a:prstGeom prst="rect">
                    <a:avLst/>
                  </a:prstGeom>
                  <a:pattFill prst="lgCheck">
                    <a:fgClr>
                      <a:srgbClr val="FF0000"/>
                    </a:fgClr>
                    <a:bgClr>
                      <a:srgbClr val="002060"/>
                    </a:bgClr>
                  </a:patt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7" name="직사각형 36"/>
                  <p:cNvSpPr/>
                  <p:nvPr/>
                </p:nvSpPr>
                <p:spPr>
                  <a:xfrm>
                    <a:off x="6768382" y="4224975"/>
                    <a:ext cx="168666" cy="142834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8" name="직사각형 37"/>
                  <p:cNvSpPr/>
                  <p:nvPr/>
                </p:nvSpPr>
                <p:spPr>
                  <a:xfrm>
                    <a:off x="6937048" y="4224975"/>
                    <a:ext cx="168667" cy="142834"/>
                  </a:xfrm>
                  <a:prstGeom prst="rect">
                    <a:avLst/>
                  </a:prstGeom>
                  <a:solidFill>
                    <a:srgbClr val="FF000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9" name="직사각형 38"/>
                  <p:cNvSpPr/>
                  <p:nvPr/>
                </p:nvSpPr>
                <p:spPr>
                  <a:xfrm>
                    <a:off x="7105715" y="4224975"/>
                    <a:ext cx="168666" cy="142834"/>
                  </a:xfrm>
                  <a:prstGeom prst="rect">
                    <a:avLst/>
                  </a:prstGeom>
                  <a:solidFill>
                    <a:srgbClr val="00B0F0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직사각형 39"/>
                  <p:cNvSpPr/>
                  <p:nvPr/>
                </p:nvSpPr>
                <p:spPr>
                  <a:xfrm>
                    <a:off x="7274380" y="4224975"/>
                    <a:ext cx="168667" cy="142834"/>
                  </a:xfrm>
                  <a:prstGeom prst="rect">
                    <a:avLst/>
                  </a:prstGeom>
                  <a:pattFill prst="lgCheck">
                    <a:fgClr>
                      <a:srgbClr val="FF0000"/>
                    </a:fgClr>
                    <a:bgClr>
                      <a:srgbClr val="002060"/>
                    </a:bgClr>
                  </a:patt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ko-KR" altLang="en-US" sz="1800" b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왼쪽 중괄호 113"/>
                  <p:cNvSpPr/>
                  <p:nvPr/>
                </p:nvSpPr>
                <p:spPr bwMode="auto">
                  <a:xfrm rot="5400000">
                    <a:off x="7222990" y="3861072"/>
                    <a:ext cx="144000" cy="288000"/>
                  </a:xfrm>
                  <a:prstGeom prst="leftBrace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ko-KR" alt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굴림" pitchFamily="50" charset="-127"/>
                    </a:endParaRPr>
                  </a:p>
                </p:txBody>
              </p:sp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7113240" y="3697287"/>
                    <a:ext cx="40692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dirty="0" smtClean="0">
                        <a:latin typeface="Calibri" panose="020F0502020204030204" pitchFamily="34" charset="0"/>
                      </a:rPr>
                      <a:t>FD</a:t>
                    </a:r>
                    <a:endParaRPr lang="en-US" sz="1400" b="0" dirty="0"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25" name="왼쪽 중괄호 124"/>
                <p:cNvSpPr/>
                <p:nvPr/>
              </p:nvSpPr>
              <p:spPr bwMode="auto">
                <a:xfrm rot="5400000">
                  <a:off x="6978663" y="3843072"/>
                  <a:ext cx="144000" cy="324000"/>
                </a:xfrm>
                <a:prstGeom prst="lef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ko-KR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굴림" pitchFamily="50" charset="-127"/>
                  </a:endParaRPr>
                </a:p>
              </p:txBody>
            </p:sp>
            <p:sp>
              <p:nvSpPr>
                <p:cNvPr id="126" name="TextBox 125"/>
                <p:cNvSpPr txBox="1"/>
                <p:nvPr/>
              </p:nvSpPr>
              <p:spPr>
                <a:xfrm>
                  <a:off x="6852639" y="3697287"/>
                  <a:ext cx="40692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b="0" dirty="0" smtClean="0">
                      <a:latin typeface="Calibri" panose="020F0502020204030204" pitchFamily="34" charset="0"/>
                    </a:rPr>
                    <a:t>HD</a:t>
                  </a:r>
                  <a:endParaRPr lang="en-US" sz="1400" b="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7" name="왼쪽 중괄호 126"/>
                <p:cNvSpPr/>
                <p:nvPr/>
              </p:nvSpPr>
              <p:spPr bwMode="auto">
                <a:xfrm rot="5400000">
                  <a:off x="8436823" y="4005088"/>
                  <a:ext cx="144000" cy="288000"/>
                </a:xfrm>
                <a:prstGeom prst="lef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ko-KR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굴림" pitchFamily="50" charset="-127"/>
                  </a:endParaRPr>
                </a:p>
              </p:txBody>
            </p:sp>
            <p:sp>
              <p:nvSpPr>
                <p:cNvPr id="128" name="TextBox 127"/>
                <p:cNvSpPr txBox="1"/>
                <p:nvPr/>
              </p:nvSpPr>
              <p:spPr>
                <a:xfrm>
                  <a:off x="8292799" y="3789040"/>
                  <a:ext cx="40692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b="0" dirty="0" smtClean="0">
                      <a:latin typeface="Calibri" panose="020F0502020204030204" pitchFamily="34" charset="0"/>
                    </a:rPr>
                    <a:t>HD</a:t>
                  </a:r>
                  <a:endParaRPr lang="en-US" sz="1400" b="0" dirty="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38" name="그룹 137"/>
            <p:cNvGrpSpPr/>
            <p:nvPr/>
          </p:nvGrpSpPr>
          <p:grpSpPr>
            <a:xfrm>
              <a:off x="7677388" y="1755705"/>
              <a:ext cx="1120421" cy="1195104"/>
              <a:chOff x="7979649" y="1755705"/>
              <a:chExt cx="1120421" cy="1195104"/>
            </a:xfrm>
          </p:grpSpPr>
          <p:sp>
            <p:nvSpPr>
              <p:cNvPr id="135" name="자유형 134"/>
              <p:cNvSpPr/>
              <p:nvPr/>
            </p:nvSpPr>
            <p:spPr>
              <a:xfrm>
                <a:off x="8155612" y="1828820"/>
                <a:ext cx="841813" cy="1013471"/>
              </a:xfrm>
              <a:custGeom>
                <a:avLst/>
                <a:gdLst>
                  <a:gd name="connsiteX0" fmla="*/ 1227438 w 1227438"/>
                  <a:gd name="connsiteY0" fmla="*/ 1507524 h 1507524"/>
                  <a:gd name="connsiteX1" fmla="*/ 0 w 1227438"/>
                  <a:gd name="connsiteY1" fmla="*/ 1507524 h 1507524"/>
                  <a:gd name="connsiteX2" fmla="*/ 0 w 1227438"/>
                  <a:gd name="connsiteY2" fmla="*/ 0 h 150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7438" h="1507524">
                    <a:moveTo>
                      <a:pt x="1227438" y="1507524"/>
                    </a:moveTo>
                    <a:lnTo>
                      <a:pt x="0" y="1507524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prstDash val="sysDot"/>
                <a:headEnd type="arrow" w="sm" len="sm"/>
                <a:tailEnd type="arrow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b="0">
                  <a:latin typeface="Calibri" panose="020F0502020204030204" pitchFamily="34" charset="0"/>
                </a:endParaRPr>
              </a:p>
            </p:txBody>
          </p:sp>
          <p:graphicFrame>
            <p:nvGraphicFramePr>
              <p:cNvPr id="136" name="개체 13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23642756"/>
                  </p:ext>
                </p:extLst>
              </p:nvPr>
            </p:nvGraphicFramePr>
            <p:xfrm>
              <a:off x="7979649" y="1755705"/>
              <a:ext cx="175963" cy="203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398" name="Equation" r:id="rId11" imgW="152280" imgH="203040" progId="Equation.DSMT4">
                      <p:embed/>
                    </p:oleObj>
                  </mc:Choice>
                  <mc:Fallback>
                    <p:oleObj name="Equation" r:id="rId11" imgW="152280" imgH="2030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7979649" y="1755705"/>
                            <a:ext cx="175963" cy="203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37" name="개체 13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09706851"/>
                  </p:ext>
                </p:extLst>
              </p:nvPr>
            </p:nvGraphicFramePr>
            <p:xfrm>
              <a:off x="8997425" y="2798409"/>
              <a:ext cx="102645" cy="152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399" name="Equation" r:id="rId12" imgW="88560" imgH="152280" progId="Equation.DSMT4">
                      <p:embed/>
                    </p:oleObj>
                  </mc:Choice>
                  <mc:Fallback>
                    <p:oleObj name="Equation" r:id="rId12" imgW="88560" imgH="15228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997425" y="2798409"/>
                            <a:ext cx="102645" cy="152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28445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Potential Objectives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Feasibility study of Full Duplex operation in </a:t>
            </a:r>
            <a:r>
              <a:rPr lang="en-US" altLang="ko-KR" dirty="0" err="1"/>
              <a:t>gNB</a:t>
            </a:r>
            <a:r>
              <a:rPr lang="en-US" altLang="ko-KR" dirty="0"/>
              <a:t> </a:t>
            </a:r>
            <a:r>
              <a:rPr lang="ko-KR" altLang="ko-KR"/>
              <a:t>–</a:t>
            </a:r>
            <a:r>
              <a:rPr lang="en-US" altLang="ko-KR" dirty="0"/>
              <a:t> </a:t>
            </a:r>
            <a:r>
              <a:rPr lang="en-US" altLang="ko-KR" dirty="0" smtClean="0"/>
              <a:t>UE [RAN1, RAN4]</a:t>
            </a:r>
          </a:p>
          <a:p>
            <a:pPr lvl="1"/>
            <a:r>
              <a:rPr lang="en-US" altLang="ko-KR" dirty="0"/>
              <a:t>Define/prioritize scenarios for Full Duplex operation </a:t>
            </a:r>
            <a:r>
              <a:rPr lang="en-US" altLang="ko-KR" dirty="0" smtClean="0"/>
              <a:t>in </a:t>
            </a:r>
            <a:r>
              <a:rPr lang="en-US" altLang="ko-KR" dirty="0"/>
              <a:t>terms </a:t>
            </a:r>
            <a:r>
              <a:rPr lang="en-US" altLang="ko-KR" dirty="0" smtClean="0"/>
              <a:t>of some aspects such as: </a:t>
            </a:r>
          </a:p>
          <a:p>
            <a:pPr lvl="2"/>
            <a:r>
              <a:rPr lang="en-US" altLang="ko-KR" dirty="0"/>
              <a:t>D</a:t>
            </a:r>
            <a:r>
              <a:rPr lang="en-US" altLang="ko-KR" dirty="0" smtClean="0"/>
              <a:t>eployment </a:t>
            </a:r>
            <a:r>
              <a:rPr lang="en-US" altLang="ko-KR" dirty="0"/>
              <a:t>scenario (e.g., </a:t>
            </a:r>
            <a:r>
              <a:rPr lang="en-US" altLang="ko-KR" dirty="0" smtClean="0"/>
              <a:t>Rural, Urban, Indoor, Isolated)</a:t>
            </a:r>
          </a:p>
          <a:p>
            <a:pPr lvl="2"/>
            <a:r>
              <a:rPr lang="en-US" altLang="ko-KR" dirty="0" smtClean="0"/>
              <a:t>Antenna </a:t>
            </a:r>
            <a:r>
              <a:rPr lang="en-US" altLang="ko-KR" dirty="0"/>
              <a:t>configuration (e.g., </a:t>
            </a:r>
            <a:r>
              <a:rPr lang="en-US" altLang="ko-KR" dirty="0" smtClean="0"/>
              <a:t>Single-</a:t>
            </a:r>
            <a:r>
              <a:rPr lang="en-US" altLang="ko-KR" dirty="0"/>
              <a:t>/multi-panel, </a:t>
            </a:r>
            <a:r>
              <a:rPr lang="en-US" altLang="ko-KR" dirty="0" smtClean="0"/>
              <a:t>Co-located/distributed </a:t>
            </a:r>
            <a:r>
              <a:rPr lang="en-US" altLang="ko-KR" dirty="0"/>
              <a:t>antenna), </a:t>
            </a:r>
            <a:endParaRPr lang="en-US" altLang="ko-KR" dirty="0" smtClean="0"/>
          </a:p>
          <a:p>
            <a:pPr lvl="2"/>
            <a:r>
              <a:rPr lang="en-US" altLang="ko-KR" dirty="0"/>
              <a:t>F</a:t>
            </a:r>
            <a:r>
              <a:rPr lang="en-US" altLang="ko-KR" dirty="0" smtClean="0"/>
              <a:t>requency </a:t>
            </a:r>
            <a:r>
              <a:rPr lang="en-US" altLang="ko-KR" dirty="0"/>
              <a:t>resource utilization (e.g</a:t>
            </a:r>
            <a:r>
              <a:rPr lang="en-US" altLang="ko-KR" dirty="0" smtClean="0"/>
              <a:t>., separated frequency resource in a carrier is used for DL and UL, same frequency resource in a carrier is used for simultaneous operation of both DL and UL), </a:t>
            </a:r>
            <a:r>
              <a:rPr lang="en-US" altLang="ko-KR" dirty="0"/>
              <a:t>etc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Frequency range (e.g., FR1, FR2) </a:t>
            </a:r>
          </a:p>
          <a:p>
            <a:pPr lvl="1"/>
            <a:r>
              <a:rPr lang="en-US" altLang="ko-KR" dirty="0" smtClean="0"/>
              <a:t>Note1: </a:t>
            </a:r>
            <a:r>
              <a:rPr lang="en-US" altLang="ko-KR" dirty="0"/>
              <a:t>In a resource allocation perspective, Full Duplex operation includes simultaneous TX-RX in a same carrier</a:t>
            </a:r>
          </a:p>
          <a:p>
            <a:pPr lvl="1"/>
            <a:r>
              <a:rPr lang="en-US" altLang="ko-KR" dirty="0" smtClean="0"/>
              <a:t>Note2: </a:t>
            </a:r>
            <a:r>
              <a:rPr lang="en-US" altLang="ko-KR" dirty="0"/>
              <a:t>The study may focus on unpaired spectrum, but necessity of enhancements for other scenarios(e.g. paired spectrum, </a:t>
            </a:r>
            <a:r>
              <a:rPr lang="en-US" altLang="ko-KR" dirty="0" err="1"/>
              <a:t>sidelink</a:t>
            </a:r>
            <a:r>
              <a:rPr lang="en-US" altLang="ko-KR" dirty="0"/>
              <a:t>) may be considered further</a:t>
            </a:r>
          </a:p>
          <a:p>
            <a:r>
              <a:rPr lang="en-US" altLang="ko-KR" dirty="0" smtClean="0"/>
              <a:t>Study </a:t>
            </a:r>
            <a:r>
              <a:rPr lang="en-US" altLang="ko-KR" dirty="0"/>
              <a:t>standardization impacts for the selected scenarios for </a:t>
            </a:r>
            <a:r>
              <a:rPr lang="en-US" altLang="ko-KR" dirty="0" smtClean="0"/>
              <a:t>Full Duplex operation [RAN1]</a:t>
            </a:r>
          </a:p>
          <a:p>
            <a:pPr lvl="1"/>
            <a:r>
              <a:rPr lang="en-US" altLang="ko-KR" dirty="0" smtClean="0"/>
              <a:t>Resource allocation (e.g., BWP)</a:t>
            </a:r>
          </a:p>
          <a:p>
            <a:pPr lvl="1"/>
            <a:r>
              <a:rPr lang="en-US" altLang="ko-KR" dirty="0" smtClean="0"/>
              <a:t>Interference handling (i.e., self-interference, UE-UE interference, </a:t>
            </a:r>
            <a:r>
              <a:rPr lang="en-US" altLang="ko-KR" dirty="0" err="1" smtClean="0"/>
              <a:t>gNB-gNB</a:t>
            </a:r>
            <a:r>
              <a:rPr lang="en-US" altLang="ko-KR" dirty="0" smtClean="0"/>
              <a:t> interference)</a:t>
            </a:r>
          </a:p>
          <a:p>
            <a:pPr lvl="1"/>
            <a:r>
              <a:rPr lang="en-US" altLang="ko-KR" dirty="0" smtClean="0"/>
              <a:t>MIMO operation (e.g., Beam management, Reference signal, CSI measurement, Multi-TRP/Cell)</a:t>
            </a:r>
          </a:p>
          <a:p>
            <a:pPr lvl="1"/>
            <a:r>
              <a:rPr lang="en-US" altLang="ko-KR" dirty="0" smtClean="0"/>
              <a:t>Duplex adaptation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99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Annex: Effect of Intra-cell </a:t>
            </a:r>
            <a:r>
              <a:rPr lang="en-US" altLang="ko-KR" dirty="0"/>
              <a:t>UE2UE </a:t>
            </a:r>
            <a:r>
              <a:rPr lang="en-US" altLang="ko-KR" dirty="0" smtClean="0"/>
              <a:t>Cross Link Interference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Measurement Environment</a:t>
            </a:r>
            <a:endParaRPr lang="en-US" altLang="ko-KR" dirty="0" smtClean="0"/>
          </a:p>
          <a:p>
            <a:pPr lvl="1"/>
            <a:r>
              <a:rPr lang="en-US" altLang="ko-KR" b="1" dirty="0" smtClean="0"/>
              <a:t>Deployment</a:t>
            </a:r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Indoor (Parking lot)</a:t>
            </a:r>
          </a:p>
          <a:p>
            <a:pPr lvl="1"/>
            <a:r>
              <a:rPr lang="en-US" altLang="ko-KR" b="1" dirty="0" smtClean="0"/>
              <a:t>One </a:t>
            </a:r>
            <a:r>
              <a:rPr lang="en-US" altLang="ko-KR" b="1" dirty="0" err="1"/>
              <a:t>gNB</a:t>
            </a:r>
            <a:r>
              <a:rPr lang="en-US" altLang="ko-KR" dirty="0"/>
              <a:t> </a:t>
            </a:r>
            <a:r>
              <a:rPr lang="en-US" altLang="ko-KR" dirty="0" smtClean="0"/>
              <a:t>(</a:t>
            </a:r>
            <a:r>
              <a:rPr lang="en-US" altLang="ko-KR" dirty="0"/>
              <a:t>Wideband Full Duplex operation for </a:t>
            </a:r>
            <a:r>
              <a:rPr lang="en-US" altLang="ko-KR" dirty="0" err="1"/>
              <a:t>simult</a:t>
            </a:r>
            <a:r>
              <a:rPr lang="en-US" altLang="ko-KR" dirty="0"/>
              <a:t>. </a:t>
            </a:r>
            <a:r>
              <a:rPr lang="en-US" altLang="ko-KR" dirty="0">
                <a:solidFill>
                  <a:srgbClr val="00B0F0"/>
                </a:solidFill>
              </a:rPr>
              <a:t>DL</a:t>
            </a:r>
            <a:r>
              <a:rPr lang="en-US" altLang="ko-KR" dirty="0"/>
              <a:t> &amp;</a:t>
            </a:r>
            <a:r>
              <a:rPr lang="en-US" altLang="ko-KR" dirty="0">
                <a:solidFill>
                  <a:srgbClr val="FF0000"/>
                </a:solidFill>
              </a:rPr>
              <a:t>UL</a:t>
            </a:r>
            <a:r>
              <a:rPr lang="en-US" altLang="ko-KR" dirty="0"/>
              <a:t>)</a:t>
            </a:r>
          </a:p>
          <a:p>
            <a:pPr marL="176213" lvl="1" indent="0">
              <a:buNone/>
            </a:pPr>
            <a:r>
              <a:rPr lang="en-US" altLang="ko-KR" dirty="0"/>
              <a:t>     BW: 100MHz, Center Frequency: </a:t>
            </a:r>
            <a:r>
              <a:rPr lang="en-US" altLang="ko-KR" dirty="0" smtClean="0"/>
              <a:t>3.5GHz</a:t>
            </a:r>
          </a:p>
          <a:p>
            <a:pPr marL="176213" lvl="1" indent="0">
              <a:buNone/>
            </a:pPr>
            <a:r>
              <a:rPr lang="en-US" altLang="ko-KR" dirty="0" smtClean="0"/>
              <a:t>     1Tx-1Rx</a:t>
            </a:r>
            <a:r>
              <a:rPr lang="en-US" altLang="ko-KR" dirty="0"/>
              <a:t>,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</a:t>
            </a:r>
            <a:r>
              <a:rPr lang="en-US" altLang="ko-KR" dirty="0"/>
              <a:t>power (5dBm)</a:t>
            </a:r>
          </a:p>
          <a:p>
            <a:pPr lvl="1"/>
            <a:r>
              <a:rPr lang="en-US" altLang="ko-KR" b="1" dirty="0" smtClean="0"/>
              <a:t>One aggressor </a:t>
            </a:r>
            <a:r>
              <a:rPr lang="en-US" altLang="ko-KR" b="1" dirty="0"/>
              <a:t>UE</a:t>
            </a:r>
            <a:r>
              <a:rPr lang="en-US" altLang="ko-KR" dirty="0"/>
              <a:t> (</a:t>
            </a:r>
            <a:r>
              <a:rPr lang="en-US" altLang="ko-KR" dirty="0">
                <a:solidFill>
                  <a:srgbClr val="FF0000"/>
                </a:solidFill>
              </a:rPr>
              <a:t>UL</a:t>
            </a:r>
            <a:r>
              <a:rPr lang="en-US" altLang="ko-KR" dirty="0"/>
              <a:t>) : </a:t>
            </a:r>
            <a:endParaRPr lang="en-US" altLang="ko-KR" dirty="0" smtClean="0"/>
          </a:p>
          <a:p>
            <a:pPr marL="174625" lvl="1" indent="0">
              <a:buNone/>
            </a:pPr>
            <a:r>
              <a:rPr lang="en-US" altLang="ko-KR" dirty="0" smtClean="0"/>
              <a:t>     2Tx</a:t>
            </a:r>
            <a:r>
              <a:rPr lang="en-US" altLang="ko-KR" dirty="0"/>
              <a:t>,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</a:t>
            </a:r>
            <a:r>
              <a:rPr lang="en-US" altLang="ko-KR" dirty="0"/>
              <a:t>power (5, -5, -15, -25dBm, &amp; No </a:t>
            </a:r>
            <a:r>
              <a:rPr lang="en-US" altLang="ko-KR" dirty="0" err="1"/>
              <a:t>Tx</a:t>
            </a:r>
            <a:r>
              <a:rPr lang="en-US" altLang="ko-KR" dirty="0" smtClean="0"/>
              <a:t>)</a:t>
            </a:r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6 candidate locations</a:t>
            </a:r>
            <a:endParaRPr lang="en-US" altLang="ko-KR" dirty="0"/>
          </a:p>
          <a:p>
            <a:pPr lvl="1"/>
            <a:r>
              <a:rPr lang="en-US" altLang="ko-KR" b="1" dirty="0" smtClean="0"/>
              <a:t>One victim </a:t>
            </a:r>
            <a:r>
              <a:rPr lang="en-US" altLang="ko-KR" b="1" dirty="0"/>
              <a:t>UE</a:t>
            </a:r>
            <a:r>
              <a:rPr lang="en-US" altLang="ko-KR" dirty="0"/>
              <a:t> (</a:t>
            </a:r>
            <a:r>
              <a:rPr lang="en-US" altLang="ko-KR" dirty="0">
                <a:solidFill>
                  <a:srgbClr val="00B0F0"/>
                </a:solidFill>
              </a:rPr>
              <a:t>DL</a:t>
            </a:r>
            <a:r>
              <a:rPr lang="en-US" altLang="ko-KR" dirty="0"/>
              <a:t>): </a:t>
            </a:r>
            <a:endParaRPr lang="en-US" altLang="ko-KR" dirty="0" smtClean="0"/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2Rx</a:t>
            </a:r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4 candidate locations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</p:txBody>
      </p:sp>
      <p:sp>
        <p:nvSpPr>
          <p:cNvPr id="10" name="내용 개체 틀 9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altLang="ko-KR" b="1" dirty="0" smtClean="0"/>
              <a:t>Observation</a:t>
            </a:r>
          </a:p>
          <a:p>
            <a:pPr lvl="1"/>
            <a:r>
              <a:rPr lang="en-US" altLang="ko-KR" dirty="0" smtClean="0"/>
              <a:t>Measured </a:t>
            </a:r>
            <a:r>
              <a:rPr lang="en-US" altLang="ko-KR" dirty="0"/>
              <a:t>SINR (dB) of victim UE is </a:t>
            </a:r>
            <a:r>
              <a:rPr lang="en-US" altLang="ko-KR" dirty="0" smtClean="0"/>
              <a:t>varying </a:t>
            </a:r>
            <a:r>
              <a:rPr lang="en-US" altLang="ko-KR" dirty="0"/>
              <a:t>depending on </a:t>
            </a:r>
            <a:r>
              <a:rPr lang="en-US" altLang="ko-KR" dirty="0" err="1"/>
              <a:t>Tx</a:t>
            </a:r>
            <a:r>
              <a:rPr lang="en-US" altLang="ko-KR" dirty="0"/>
              <a:t> power of aggressor UE, and </a:t>
            </a:r>
            <a:r>
              <a:rPr lang="en-US" altLang="ko-KR" dirty="0" smtClean="0"/>
              <a:t>distance between </a:t>
            </a:r>
            <a:r>
              <a:rPr lang="en-US" altLang="ko-KR" dirty="0"/>
              <a:t>aggressor UE and victim </a:t>
            </a:r>
            <a:r>
              <a:rPr lang="en-US" altLang="ko-KR" dirty="0" smtClean="0"/>
              <a:t>UE. </a:t>
            </a:r>
          </a:p>
          <a:p>
            <a:pPr lvl="1"/>
            <a:r>
              <a:rPr lang="en-US" altLang="ko-KR" dirty="0" smtClean="0"/>
              <a:t>In many cases (e.g</a:t>
            </a:r>
            <a:r>
              <a:rPr lang="en-US" altLang="ko-KR" dirty="0"/>
              <a:t>., lower </a:t>
            </a:r>
            <a:r>
              <a:rPr lang="en-US" altLang="ko-KR" dirty="0" err="1"/>
              <a:t>Tx</a:t>
            </a:r>
            <a:r>
              <a:rPr lang="en-US" altLang="ko-KR" dirty="0"/>
              <a:t> power </a:t>
            </a:r>
            <a:r>
              <a:rPr lang="en-US" altLang="ko-KR" dirty="0" smtClean="0"/>
              <a:t>for aggressor UE, or longer distance between victim UE and aggressor UE), </a:t>
            </a:r>
            <a:r>
              <a:rPr lang="en-US" altLang="ko-KR" dirty="0"/>
              <a:t>intra-cell UE2UE CLI is </a:t>
            </a:r>
            <a:r>
              <a:rPr lang="en-US" altLang="ko-KR" dirty="0" smtClean="0"/>
              <a:t>negligible. </a:t>
            </a:r>
          </a:p>
          <a:p>
            <a:pPr lvl="1"/>
            <a:r>
              <a:rPr lang="en-US" altLang="ko-KR" dirty="0" smtClean="0"/>
              <a:t>It seems that the intra-cell </a:t>
            </a:r>
            <a:r>
              <a:rPr lang="en-US" altLang="ko-KR" dirty="0"/>
              <a:t>UE2UE CLI is </a:t>
            </a:r>
            <a:r>
              <a:rPr lang="en-US" altLang="ko-KR" dirty="0" smtClean="0"/>
              <a:t>manageable</a:t>
            </a:r>
            <a:r>
              <a:rPr lang="en-US" altLang="ko-KR" dirty="0"/>
              <a:t> </a:t>
            </a:r>
            <a:r>
              <a:rPr lang="en-US" altLang="ko-KR" dirty="0" smtClean="0"/>
              <a:t>by cross-Link </a:t>
            </a:r>
            <a:r>
              <a:rPr lang="en-US" altLang="ko-KR" dirty="0"/>
              <a:t>Interference (CLI) mitigation schemes </a:t>
            </a:r>
            <a:r>
              <a:rPr lang="en-US" altLang="ko-KR" dirty="0" smtClean="0"/>
              <a:t>and network scheduling.</a:t>
            </a:r>
          </a:p>
        </p:txBody>
      </p:sp>
      <p:grpSp>
        <p:nvGrpSpPr>
          <p:cNvPr id="29" name="그룹 28"/>
          <p:cNvGrpSpPr>
            <a:grpSpLocks/>
          </p:cNvGrpSpPr>
          <p:nvPr/>
        </p:nvGrpSpPr>
        <p:grpSpPr>
          <a:xfrm>
            <a:off x="3278912" y="3238291"/>
            <a:ext cx="4839423" cy="2855005"/>
            <a:chOff x="4385402" y="2348880"/>
            <a:chExt cx="5438074" cy="3793385"/>
          </a:xfrm>
        </p:grpSpPr>
        <p:grpSp>
          <p:nvGrpSpPr>
            <p:cNvPr id="31" name="그룹 30"/>
            <p:cNvGrpSpPr/>
            <p:nvPr/>
          </p:nvGrpSpPr>
          <p:grpSpPr>
            <a:xfrm>
              <a:off x="4385402" y="2348880"/>
              <a:ext cx="5438074" cy="3793385"/>
              <a:chOff x="4376936" y="2348880"/>
              <a:chExt cx="5438074" cy="3793385"/>
            </a:xfrm>
          </p:grpSpPr>
          <p:pic>
            <p:nvPicPr>
              <p:cNvPr id="36" name="그림 3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6936" y="2348880"/>
                <a:ext cx="5438074" cy="37933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7" name="그룹 36"/>
              <p:cNvGrpSpPr/>
              <p:nvPr/>
            </p:nvGrpSpPr>
            <p:grpSpPr>
              <a:xfrm>
                <a:off x="5252215" y="2780928"/>
                <a:ext cx="3706108" cy="2952328"/>
                <a:chOff x="5252215" y="2780928"/>
                <a:chExt cx="3706108" cy="2952328"/>
              </a:xfrm>
            </p:grpSpPr>
            <p:grpSp>
              <p:nvGrpSpPr>
                <p:cNvPr id="38" name="그룹 37"/>
                <p:cNvGrpSpPr/>
                <p:nvPr/>
              </p:nvGrpSpPr>
              <p:grpSpPr>
                <a:xfrm>
                  <a:off x="5252215" y="2780928"/>
                  <a:ext cx="1719001" cy="2016224"/>
                  <a:chOff x="5252215" y="2780928"/>
                  <a:chExt cx="1719001" cy="2016224"/>
                </a:xfrm>
              </p:grpSpPr>
              <p:cxnSp>
                <p:nvCxnSpPr>
                  <p:cNvPr id="51" name="직선 화살표 연결선 50"/>
                  <p:cNvCxnSpPr/>
                  <p:nvPr/>
                </p:nvCxnSpPr>
                <p:spPr bwMode="auto">
                  <a:xfrm flipH="1">
                    <a:off x="6750426" y="2780928"/>
                    <a:ext cx="220790" cy="36004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56" name="직선 화살표 연결선 55"/>
                  <p:cNvCxnSpPr/>
                  <p:nvPr/>
                </p:nvCxnSpPr>
                <p:spPr bwMode="auto">
                  <a:xfrm flipH="1">
                    <a:off x="5252215" y="2780928"/>
                    <a:ext cx="1553408" cy="2016224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</p:grpSp>
            <p:grpSp>
              <p:nvGrpSpPr>
                <p:cNvPr id="39" name="그룹 38"/>
                <p:cNvGrpSpPr/>
                <p:nvPr/>
              </p:nvGrpSpPr>
              <p:grpSpPr>
                <a:xfrm>
                  <a:off x="5701675" y="3284984"/>
                  <a:ext cx="3256648" cy="2448272"/>
                  <a:chOff x="5701675" y="3284984"/>
                  <a:chExt cx="3256648" cy="2448272"/>
                </a:xfrm>
              </p:grpSpPr>
              <p:cxnSp>
                <p:nvCxnSpPr>
                  <p:cNvPr id="40" name="직선 화살표 연결선 39"/>
                  <p:cNvCxnSpPr/>
                  <p:nvPr/>
                </p:nvCxnSpPr>
                <p:spPr bwMode="auto">
                  <a:xfrm flipH="1">
                    <a:off x="6963336" y="3284984"/>
                    <a:ext cx="532255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81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1" name="직선 화살표 연결선 40"/>
                  <p:cNvCxnSpPr/>
                  <p:nvPr/>
                </p:nvCxnSpPr>
                <p:spPr bwMode="auto">
                  <a:xfrm flipH="1" flipV="1">
                    <a:off x="6957226" y="3497102"/>
                    <a:ext cx="6110" cy="651978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81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3" name="직선 화살표 연결선 42"/>
                  <p:cNvCxnSpPr/>
                  <p:nvPr/>
                </p:nvCxnSpPr>
                <p:spPr bwMode="auto">
                  <a:xfrm flipV="1">
                    <a:off x="5701675" y="3497102"/>
                    <a:ext cx="1159145" cy="2236154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4" name="직선 화살표 연결선 43"/>
                  <p:cNvCxnSpPr/>
                  <p:nvPr/>
                </p:nvCxnSpPr>
                <p:spPr bwMode="auto">
                  <a:xfrm flipH="1">
                    <a:off x="6963337" y="3356992"/>
                    <a:ext cx="1994986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5" name="직선 화살표 연결선 44"/>
                  <p:cNvCxnSpPr/>
                  <p:nvPr/>
                </p:nvCxnSpPr>
                <p:spPr bwMode="auto">
                  <a:xfrm flipH="1" flipV="1">
                    <a:off x="6974029" y="3409019"/>
                    <a:ext cx="1266728" cy="83655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81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6" name="직선 화살표 연결선 45"/>
                  <p:cNvCxnSpPr/>
                  <p:nvPr/>
                </p:nvCxnSpPr>
                <p:spPr bwMode="auto">
                  <a:xfrm flipH="1" flipV="1">
                    <a:off x="7010653" y="3533053"/>
                    <a:ext cx="218810" cy="220020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</p:grpSp>
          </p:grpSp>
        </p:grpSp>
        <p:grpSp>
          <p:nvGrpSpPr>
            <p:cNvPr id="33" name="그룹 32"/>
            <p:cNvGrpSpPr/>
            <p:nvPr/>
          </p:nvGrpSpPr>
          <p:grpSpPr>
            <a:xfrm>
              <a:off x="5277244" y="3140968"/>
              <a:ext cx="1628666" cy="1991216"/>
              <a:chOff x="5277244" y="3140968"/>
              <a:chExt cx="1628666" cy="1991216"/>
            </a:xfrm>
          </p:grpSpPr>
          <p:sp>
            <p:nvSpPr>
              <p:cNvPr id="34" name="모서리가 둥근 직사각형 33"/>
              <p:cNvSpPr/>
              <p:nvPr/>
            </p:nvSpPr>
            <p:spPr bwMode="auto">
              <a:xfrm>
                <a:off x="6321152" y="3140968"/>
                <a:ext cx="584758" cy="520727"/>
              </a:xfrm>
              <a:prstGeom prst="roundRect">
                <a:avLst/>
              </a:prstGeom>
              <a:noFill/>
              <a:ln w="28575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모서리가 둥근 직사각형 34"/>
              <p:cNvSpPr/>
              <p:nvPr/>
            </p:nvSpPr>
            <p:spPr bwMode="auto">
              <a:xfrm>
                <a:off x="5277244" y="4611457"/>
                <a:ext cx="584758" cy="520727"/>
              </a:xfrm>
              <a:prstGeom prst="roundRect">
                <a:avLst/>
              </a:prstGeom>
              <a:noFill/>
              <a:ln w="28575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3625694" y="6145559"/>
            <a:ext cx="3827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libri" panose="020F0502020204030204" pitchFamily="34" charset="0"/>
              </a:rPr>
              <a:t>&lt;Deployment for CLI measurement of Victim UE&gt;</a:t>
            </a:r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7329264" y="4293096"/>
            <a:ext cx="23267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Candidate Locations of </a:t>
            </a:r>
            <a:r>
              <a:rPr lang="en-US" altLang="ko-KR" sz="1200" dirty="0" smtClean="0">
                <a:solidFill>
                  <a:srgbClr val="FF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Aggressor UE for transmission</a:t>
            </a: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A1 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(3m,10m</a:t>
            </a:r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   A7(20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,10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A3 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,30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   A9(20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,30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A6 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,60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  A12(20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,60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3008784" y="3515524"/>
            <a:ext cx="21453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Candidate Locations of </a:t>
            </a:r>
            <a:r>
              <a:rPr lang="en-US" altLang="ko-KR" sz="1200" dirty="0" smtClean="0">
                <a:solidFill>
                  <a:srgbClr val="00B0F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Victim UE for reception</a:t>
            </a: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1 (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m,10m)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V2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20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V4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4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0m)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V6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6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0" name="모서리가 둥근 직사각형 59"/>
          <p:cNvSpPr/>
          <p:nvPr/>
        </p:nvSpPr>
        <p:spPr bwMode="auto">
          <a:xfrm>
            <a:off x="4720647" y="4221088"/>
            <a:ext cx="520385" cy="391913"/>
          </a:xfrm>
          <a:prstGeom prst="round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61" name="모서리가 둥근 직사각형 60"/>
          <p:cNvSpPr/>
          <p:nvPr/>
        </p:nvSpPr>
        <p:spPr bwMode="auto">
          <a:xfrm>
            <a:off x="3404502" y="5701383"/>
            <a:ext cx="520385" cy="391913"/>
          </a:xfrm>
          <a:prstGeom prst="round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629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Annex: Effect of Intra-cell UE2UE Cross Link </a:t>
            </a:r>
            <a:r>
              <a:rPr lang="en-US" altLang="ko-KR" dirty="0" smtClean="0"/>
              <a:t>Interference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UE2UE </a:t>
            </a:r>
            <a:r>
              <a:rPr lang="en-US" altLang="ko-KR" dirty="0" smtClean="0"/>
              <a:t>CLI Measurement </a:t>
            </a:r>
            <a:r>
              <a:rPr lang="en-US" altLang="ko-KR" dirty="0"/>
              <a:t>Result</a:t>
            </a:r>
          </a:p>
          <a:p>
            <a:pPr lvl="1"/>
            <a:r>
              <a:rPr lang="en-US" altLang="ko-KR" b="1" dirty="0"/>
              <a:t>Victim UE1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b="1" dirty="0"/>
              <a:t>Victim </a:t>
            </a:r>
            <a:r>
              <a:rPr lang="en-US" altLang="ko-KR" b="1" dirty="0" smtClean="0"/>
              <a:t>UE4</a:t>
            </a:r>
            <a:endParaRPr lang="ko-KR" altLang="en-US" b="1"/>
          </a:p>
          <a:p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en-US" altLang="ko-KR" dirty="0" smtClean="0"/>
          </a:p>
          <a:p>
            <a:pPr lvl="1"/>
            <a:r>
              <a:rPr lang="en-US" altLang="ko-KR" b="1" dirty="0"/>
              <a:t>Victim </a:t>
            </a:r>
            <a:r>
              <a:rPr lang="en-US" altLang="ko-KR" b="1" dirty="0" smtClean="0"/>
              <a:t>UE2</a:t>
            </a:r>
            <a:endParaRPr lang="en-US" altLang="ko-KR" b="1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b="1" dirty="0"/>
              <a:t>Victim </a:t>
            </a:r>
            <a:r>
              <a:rPr lang="en-US" altLang="ko-KR" b="1" dirty="0" smtClean="0"/>
              <a:t>UE6</a:t>
            </a:r>
            <a:endParaRPr lang="ko-KR" altLang="en-US" b="1"/>
          </a:p>
          <a:p>
            <a:pPr lvl="1"/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93" y="1582583"/>
            <a:ext cx="3896901" cy="233710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51" y="4155513"/>
            <a:ext cx="3896901" cy="234228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3986" y="1586279"/>
            <a:ext cx="3922811" cy="230601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576" y="4141743"/>
            <a:ext cx="3917629" cy="2311194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 bwMode="auto">
          <a:xfrm>
            <a:off x="1496616" y="3212976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611276" y="3678655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6529919" y="3177253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6133642" y="3644308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 bwMode="auto">
          <a:xfrm>
            <a:off x="1611276" y="6233332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 bwMode="auto">
          <a:xfrm>
            <a:off x="6133642" y="6198985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7069698" y="5733256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2537250" y="5784055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 bwMode="auto">
          <a:xfrm>
            <a:off x="6609184" y="980728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6795622" y="942085"/>
            <a:ext cx="3053922" cy="212082"/>
          </a:xfrm>
          <a:prstGeom prst="round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l"/>
            <a:r>
              <a:rPr lang="en-US" altLang="ko-KR" sz="1200" b="0" dirty="0" smtClean="0">
                <a:solidFill>
                  <a:srgbClr val="000000"/>
                </a:solidFill>
              </a:rPr>
              <a:t>Source of severe UE2UE CLI to victim UE</a:t>
            </a:r>
            <a:endParaRPr lang="ko-KR" altLang="en-US" sz="1200" b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64318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60499</TotalTime>
  <Words>1151</Words>
  <Application>Microsoft Office PowerPoint</Application>
  <PresentationFormat>A4 용지(210x297mm)</PresentationFormat>
  <Paragraphs>158</Paragraphs>
  <Slides>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9" baseType="lpstr">
      <vt:lpstr>Arial Unicode MS</vt:lpstr>
      <vt:lpstr>宋体</vt:lpstr>
      <vt:lpstr>굴림</vt:lpstr>
      <vt:lpstr>돋움</vt:lpstr>
      <vt:lpstr>맑은 고딕</vt:lpstr>
      <vt:lpstr>Arial</vt:lpstr>
      <vt:lpstr>Calibri</vt:lpstr>
      <vt:lpstr>Times New Roman</vt:lpstr>
      <vt:lpstr>Wingdings</vt:lpstr>
      <vt:lpstr>2014_WTS_PPT양식_Beta_r1</vt:lpstr>
      <vt:lpstr>Equation</vt:lpstr>
      <vt:lpstr>Motivation for new SI: Study on Duplexing Flexibility for NR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고현수/책임연구원/미래기술센터 C&amp;M표준(연)5G무선통신표준Task(hyunsoo.ko@lge.com)</cp:lastModifiedBy>
  <cp:revision>1058</cp:revision>
  <cp:lastPrinted>2016-03-10T23:37:06Z</cp:lastPrinted>
  <dcterms:created xsi:type="dcterms:W3CDTF">2014-06-23T02:51:18Z</dcterms:created>
  <dcterms:modified xsi:type="dcterms:W3CDTF">2020-11-27T05:38:39Z</dcterms:modified>
</cp:coreProperties>
</file>