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hart1.xml" ContentType="application/vnd.openxmlformats-officedocument.drawingml.char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90" r:id="rId5"/>
  </p:sldMasterIdLst>
  <p:sldIdLst>
    <p:sldId id="338" r:id="rId6"/>
    <p:sldId id="342" r:id="rId7"/>
    <p:sldId id="343" r:id="rId8"/>
    <p:sldId id="344" r:id="rId9"/>
    <p:sldId id="355" r:id="rId10"/>
    <p:sldId id="345" r:id="rId11"/>
    <p:sldId id="346" r:id="rId12"/>
    <p:sldId id="347" r:id="rId13"/>
    <p:sldId id="348" r:id="rId14"/>
    <p:sldId id="349" r:id="rId15"/>
    <p:sldId id="354" r:id="rId16"/>
    <p:sldId id="350" r:id="rId17"/>
    <p:sldId id="353" r:id="rId18"/>
    <p:sldId id="29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C4E9DF-4750-42B3-8330-B9480F9FC350}" v="9" dt="2020-11-30T20:07:38.4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27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tterjee, Debdeep" userId="653ea47a-4e48-4a19-ac6a-b007ec7e73b7" providerId="ADAL" clId="{74AC6D04-7971-4529-801F-2C2DA9B2A56C}"/>
    <pc:docChg chg="modSld">
      <pc:chgData name="Chatterjee, Debdeep" userId="653ea47a-4e48-4a19-ac6a-b007ec7e73b7" providerId="ADAL" clId="{74AC6D04-7971-4529-801F-2C2DA9B2A56C}" dt="2020-11-30T20:11:33.012" v="8" actId="20577"/>
      <pc:docMkLst>
        <pc:docMk/>
      </pc:docMkLst>
      <pc:sldChg chg="modSp">
        <pc:chgData name="Chatterjee, Debdeep" userId="653ea47a-4e48-4a19-ac6a-b007ec7e73b7" providerId="ADAL" clId="{74AC6D04-7971-4529-801F-2C2DA9B2A56C}" dt="2020-11-30T20:11:33.012" v="8" actId="20577"/>
        <pc:sldMkLst>
          <pc:docMk/>
          <pc:sldMk cId="904569255" sldId="338"/>
        </pc:sldMkLst>
        <pc:spChg chg="mod">
          <ac:chgData name="Chatterjee, Debdeep" userId="653ea47a-4e48-4a19-ac6a-b007ec7e73b7" providerId="ADAL" clId="{74AC6D04-7971-4529-801F-2C2DA9B2A56C}" dt="2020-11-30T20:11:33.012" v="8" actId="20577"/>
          <ac:spMkLst>
            <pc:docMk/>
            <pc:sldMk cId="904569255" sldId="338"/>
            <ac:spMk id="4" creationId="{5059344D-8598-4A55-8E7C-C1CDD48C126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85003499999999999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4.1227E-2"/>
          <c:y val="0.95121999999999995"/>
          <c:w val="0.91754599999999997"/>
          <c:h val="4.87795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000000"/>
              </a:solidFill>
              <a:latin typeface="Intel Cle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85003499999999999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4.1227E-2"/>
          <c:y val="0.95121999999999995"/>
          <c:w val="0.91754599999999997"/>
          <c:h val="4.87795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000000"/>
              </a:solidFill>
              <a:latin typeface="Intel Cle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 A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80" name="Square"/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81" name="Rectangle"/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82" name="Square"/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379059-B28C-483A-9CD1-B3EB81874A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EFC1083-9176-4B55-B8AB-9F31A213ED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8DF977-78B3-4C00-9E43-1223CD667932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8F73C8D-05B1-4270-85FA-B1FD37A25A06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C6580CA-6E37-4F04-8FAD-D6491FEE8CE6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614C49-972F-498A-9654-844CECF9AF64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2EBBE0-933B-4A65-BAAC-DC5972E3F9A4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3398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618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416425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31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hart Exa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759918-59AA-4DFC-90DA-60CD5B2BD6B8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D4662ED0-432E-6C48-8B26-9A21EDA54E6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DF4199-9905-E94D-9EEB-E7016E48C0FC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9816"/>
            <a:ext cx="11010900" cy="3719897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9FFF72B-62D2-4E22-9A98-EF3F6229F4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06FF7-C66A-4B8C-9693-1423A8337983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269BB-7AC7-41A6-BC05-71FDAD0FDBA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22ECF1F-2453-406E-AC0D-F6E6614ECF8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76099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53A36-6661-45AA-8054-02BA7512E62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2489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060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1426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Light Blu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07A2BC2-9250-4B6C-8674-1CD30F0A349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2C60C-8CBC-40B8-ABEA-44BF775A358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A864FA-3818-4931-B452-798F1E7F5A67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FC8DFF-85CB-4435-B144-6A1DC409348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5844F860-03F8-4657-A6E6-4E8919DD4FF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DACC9CB-1B2F-42BF-8D9F-62EC595FEA6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6442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910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4C58A6BF-BF0D-4749-B07B-7C0A27747D42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697" name="Square"/>
          <p:cNvSpPr/>
          <p:nvPr/>
        </p:nvSpPr>
        <p:spPr>
          <a:xfrm>
            <a:off x="709974" y="2295859"/>
            <a:ext cx="318638" cy="318638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698" name="Square"/>
          <p:cNvSpPr/>
          <p:nvPr/>
        </p:nvSpPr>
        <p:spPr>
          <a:xfrm>
            <a:off x="536812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699" name="Square"/>
          <p:cNvSpPr/>
          <p:nvPr/>
        </p:nvSpPr>
        <p:spPr>
          <a:xfrm>
            <a:off x="709974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700" name="Rectangle"/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pic>
        <p:nvPicPr>
          <p:cNvPr id="7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846515-4871-AA4D-B71A-1561CC2E370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D8740F-FED9-4D14-9DF3-3BA84ADF820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EF55E0-947C-4281-8A2A-E59398C246AB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F192548-45E5-4F50-A32B-E61F6CFA99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8703551-AC59-4BD9-8B3C-616B6DFB3DB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748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3B808FDC-D2A2-42EB-B356-E69E4A048F8E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8A1BD37C-2C85-4873-ABDD-4B358A87ED4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670" name="Square"/>
          <p:cNvSpPr/>
          <p:nvPr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671" name="Square"/>
          <p:cNvSpPr/>
          <p:nvPr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F6CB4B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672" name="Square"/>
          <p:cNvSpPr/>
          <p:nvPr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pic>
        <p:nvPicPr>
          <p:cNvPr id="6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90FD0E6-78D1-5F44-A938-3A961F43FACD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5002A24-73D0-4602-A8A1-5D9281BAF93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1659E3-0873-4033-A7E2-31DB4A07B08A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0C086-3964-411C-85AF-F720D5E83519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Title Text">
            <a:extLst>
              <a:ext uri="{FF2B5EF4-FFF2-40B4-BE49-F238E27FC236}">
                <a16:creationId xmlns:a16="http://schemas.microsoft.com/office/drawing/2014/main" id="{1F252960-CAAB-483D-8A6A-5882E4B6282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AFA146E-21CD-4BD6-A89D-E6C5A68508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71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quare">
            <a:extLst>
              <a:ext uri="{FF2B5EF4-FFF2-40B4-BE49-F238E27FC236}">
                <a16:creationId xmlns:a16="http://schemas.microsoft.com/office/drawing/2014/main" id="{FE9A3852-307B-4677-A2E2-D7DC495E366A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1E9FE6C1-27FB-467A-8BF9-B80A0C35FED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C93C8C2E-66DD-E64F-BD60-42EBDC0E958E}"/>
              </a:ext>
            </a:extLst>
          </p:cNvPr>
          <p:cNvSpPr/>
          <p:nvPr userDrawn="1"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004A8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A14FBD-B953-BA4F-8F83-DE73E3C37290}"/>
              </a:ext>
            </a:extLst>
          </p:cNvPr>
          <p:cNvSpPr/>
          <p:nvPr userDrawn="1"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59044771-2E3B-C941-8593-8E508F542287}"/>
              </a:ext>
            </a:extLst>
          </p:cNvPr>
          <p:cNvSpPr/>
          <p:nvPr userDrawn="1"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1E74A4-2107-4448-BA31-9630404A452B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ABA887-D95E-434F-B1E9-73FC7AE8C2A8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E5861BF-901F-47D4-91BC-0B353503F23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BA33390-07D4-4E2C-BDA6-AE147B9075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23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3938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Gra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quare">
            <a:extLst>
              <a:ext uri="{FF2B5EF4-FFF2-40B4-BE49-F238E27FC236}">
                <a16:creationId xmlns:a16="http://schemas.microsoft.com/office/drawing/2014/main" id="{55D0C779-F23A-40CE-B4C7-842A10085F59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1EFAB719-B3C2-4520-AFF9-4A06F169DB2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511" name="Rectangle"/>
          <p:cNvSpPr/>
          <p:nvPr/>
        </p:nvSpPr>
        <p:spPr>
          <a:xfrm>
            <a:off x="5815052" y="401865"/>
            <a:ext cx="5927511" cy="60034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97FC80-1304-44AF-BD9E-CFB8D3B37C9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1B60A262-0CE7-4C6B-B734-0B0EA0F1A4A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B80F0DD-816B-4E0B-8C85-8413DB8C70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78484E-3DC4-4DF6-819B-FDDDA6F166CB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4946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Text">
            <a:extLst>
              <a:ext uri="{FF2B5EF4-FFF2-40B4-BE49-F238E27FC236}">
                <a16:creationId xmlns:a16="http://schemas.microsoft.com/office/drawing/2014/main" id="{72D74CEB-BA0A-43F1-82CE-384185B612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0F55EEA-3D90-42F4-B8D0-30E0374D2A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CC3F4-FFF1-4AD9-8605-41A61B8926C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Square">
            <a:extLst>
              <a:ext uri="{FF2B5EF4-FFF2-40B4-BE49-F238E27FC236}">
                <a16:creationId xmlns:a16="http://schemas.microsoft.com/office/drawing/2014/main" id="{C4A06178-9ACC-4082-8329-4A9A5992450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922DFF-5663-40DE-9B54-4149EDB7740E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E5997704-33EA-4D7D-8B55-E46DD2216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3544D4-6B59-4B11-BC0E-2FD48F69364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FEA03-1122-4C36-ACD1-DA42FB8A03DC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3D4EB9-5CAF-4B81-91EA-AD490D0B13E4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25825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 2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6A03358B-3D25-4A6D-85E6-54F235A943A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BE803-6659-42A1-A094-94B9EF7AB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0D4B91-0BAF-46EC-9A7C-9D57C3224A9C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30B67E-5DCD-4732-882C-64DE9CC86419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2F70C4FC-7A21-4AFA-8998-5EAB2E19C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716FF7-59F9-414F-85CD-8E23360D2B4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4273EB-E90B-42F7-8CE9-6A1713A08CA3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FFA5B-1C6A-486A-A0FE-02206FCDC54A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49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F0529FEA-BEC4-644C-94EE-601D5BED26F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6463234"/>
              </p:ext>
            </p:extLst>
          </p:nvPr>
        </p:nvGraphicFramePr>
        <p:xfrm>
          <a:off x="7201593" y="1799047"/>
          <a:ext cx="3472287" cy="4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Text">
            <a:extLst>
              <a:ext uri="{FF2B5EF4-FFF2-40B4-BE49-F238E27FC236}">
                <a16:creationId xmlns:a16="http://schemas.microsoft.com/office/drawing/2014/main" id="{0EA1A176-5931-41CA-86D5-15FC4398AA4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652EB-8B2D-46CC-B147-89A4C26A2D8F}"/>
              </a:ext>
            </a:extLst>
          </p:cNvPr>
          <p:cNvSpPr/>
          <p:nvPr userDrawn="1"/>
        </p:nvSpPr>
        <p:spPr>
          <a:xfrm>
            <a:off x="0" y="0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A480A-B7B4-498C-9868-A91E2651D429}"/>
              </a:ext>
            </a:extLst>
          </p:cNvPr>
          <p:cNvSpPr/>
          <p:nvPr userDrawn="1"/>
        </p:nvSpPr>
        <p:spPr>
          <a:xfrm rot="5400000">
            <a:off x="-2978450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3123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778AB-F6EC-4101-87E6-DECF7944E66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E1F1A6-2FDF-4676-B713-F9746DD3A821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E400EEBB-F912-40CA-A759-DEFE1516497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44085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Light Blue">
    <p:bg>
      <p:bgPr>
        <a:solidFill>
          <a:srgbClr val="00C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E60B70-5DF3-4398-B558-301661292DF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CF38D-B95A-4CD5-8F7D-86EA9C709AD4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93B25211-1805-4C17-8545-7E02A678639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303941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6799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lue A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0" name="Square"/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1" name="Rectangle"/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2" name="Square"/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379059-B28C-483A-9CD1-B3EB81874A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EFC1083-9176-4B55-B8AB-9F31A213ED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8DF977-78B3-4C00-9E43-1223CD667932}"/>
              </a:ext>
            </a:extLst>
          </p:cNvPr>
          <p:cNvGrpSpPr/>
          <p:nvPr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8F73C8D-05B1-4270-85FA-B1FD37A25A06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C6580CA-6E37-4F04-8FAD-D6491FEE8CE6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614C49-972F-498A-9654-844CECF9AF64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2EBBE0-933B-4A65-BAAC-DC5972E3F9A4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647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Square">
            <a:extLst>
              <a:ext uri="{FF2B5EF4-FFF2-40B4-BE49-F238E27FC236}">
                <a16:creationId xmlns:a16="http://schemas.microsoft.com/office/drawing/2014/main" id="{ECF4B9A6-D52F-4864-8080-9CF8EABFA4A3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4FF80A1F-9BED-4F43-B219-9EBD1F3A25D3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3" name="Square">
            <a:extLst>
              <a:ext uri="{FF2B5EF4-FFF2-40B4-BE49-F238E27FC236}">
                <a16:creationId xmlns:a16="http://schemas.microsoft.com/office/drawing/2014/main" id="{890ACDDB-7765-4E70-B815-77B895CF8F06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8BDD774-9625-4CCE-8D6D-8C4B8A3F6B9D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6C55610-33B5-4895-B936-2056D6062449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BCB730-729F-46A5-A0FD-4E37895BAD79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CEC932A-C464-45BC-84AF-37FE25B90035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020BE55-C4C8-4BFB-88E0-9C42DAC62FDA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8221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"/>
          <p:cNvSpPr/>
          <p:nvPr/>
        </p:nvSpPr>
        <p:spPr>
          <a:xfrm>
            <a:off x="1466513" y="-28456"/>
            <a:ext cx="3430768" cy="5421617"/>
          </a:xfrm>
          <a:prstGeom prst="rect">
            <a:avLst/>
          </a:prstGeom>
          <a:solidFill>
            <a:srgbClr val="E7E7E7">
              <a:alpha val="39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Title Text">
            <a:extLst>
              <a:ext uri="{FF2B5EF4-FFF2-40B4-BE49-F238E27FC236}">
                <a16:creationId xmlns:a16="http://schemas.microsoft.com/office/drawing/2014/main" id="{82EC668F-6093-6548-B182-47568630A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</a:t>
            </a:r>
            <a:endParaRPr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87CC838-4D6E-4C99-A3F1-81F2913C62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accent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0C3E650-A810-40D9-81A8-D3E73C9326E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99F366F8-DC49-4E0B-B131-1FB92CC518E3}"/>
              </a:ext>
            </a:extLst>
          </p:cNvPr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10443275-64C7-4249-92B8-990C3BB41279}"/>
              </a:ext>
            </a:extLst>
          </p:cNvPr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908D9A-1608-44B4-A0A3-FC9E665728CA}"/>
              </a:ext>
            </a:extLst>
          </p:cNvPr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52F383-4862-4271-B541-561212003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6513" y="5992753"/>
            <a:ext cx="1031758" cy="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1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"/>
          <p:cNvSpPr/>
          <p:nvPr/>
        </p:nvSpPr>
        <p:spPr>
          <a:xfrm>
            <a:off x="1466513" y="-28456"/>
            <a:ext cx="3430768" cy="5421617"/>
          </a:xfrm>
          <a:prstGeom prst="rect">
            <a:avLst/>
          </a:prstGeom>
          <a:solidFill>
            <a:srgbClr val="E7E7E7">
              <a:alpha val="39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22" name="Title Text">
            <a:extLst>
              <a:ext uri="{FF2B5EF4-FFF2-40B4-BE49-F238E27FC236}">
                <a16:creationId xmlns:a16="http://schemas.microsoft.com/office/drawing/2014/main" id="{82EC668F-6093-6548-B182-47568630A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</a:t>
            </a:r>
            <a:endParaRPr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87CC838-4D6E-4C99-A3F1-81F2913C62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accent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0C3E650-A810-40D9-81A8-D3E73C9326E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99F366F8-DC49-4E0B-B131-1FB92CC518E3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10443275-64C7-4249-92B8-990C3BB41279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908D9A-1608-44B4-A0A3-FC9E665728CA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52F383-4862-4271-B541-561212003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6513" y="5992753"/>
            <a:ext cx="1031758" cy="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1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76727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31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175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49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04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99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738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16949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95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hart Exa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759918-59AA-4DFC-90DA-60CD5B2BD6B8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D4662ED0-432E-6C48-8B26-9A21EDA54E68}"/>
              </a:ext>
            </a:extLst>
          </p:cNvPr>
          <p:cNvSpPr/>
          <p:nvPr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DF4199-9905-E94D-9EEB-E7016E48C0FC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9816"/>
            <a:ext cx="11010900" cy="3719897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9FFF72B-62D2-4E22-9A98-EF3F6229F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06FF7-C66A-4B8C-9693-1423A8337983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269BB-7AC7-41A6-BC05-71FDAD0FDBA2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22ECF1F-2453-406E-AC0D-F6E6614ECF8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76099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53A36-6661-45AA-8054-02BA7512E621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9514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29759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22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5380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Break Light Blu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07A2BC2-9250-4B6C-8674-1CD30F0A349F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2C60C-8CBC-40B8-ABEA-44BF775A3581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A864FA-3818-4931-B452-798F1E7F5A67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FC8DFF-85CB-4435-B144-6A1DC4093482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5844F860-03F8-4657-A6E6-4E8919DD4FF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DACC9CB-1B2F-42BF-8D9F-62EC595FEA6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6442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650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4C58A6BF-BF0D-4749-B07B-7C0A27747D42}"/>
              </a:ext>
            </a:extLst>
          </p:cNvPr>
          <p:cNvSpPr/>
          <p:nvPr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7" name="Square"/>
          <p:cNvSpPr/>
          <p:nvPr/>
        </p:nvSpPr>
        <p:spPr>
          <a:xfrm>
            <a:off x="709974" y="2295859"/>
            <a:ext cx="318638" cy="318638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8" name="Square"/>
          <p:cNvSpPr/>
          <p:nvPr/>
        </p:nvSpPr>
        <p:spPr>
          <a:xfrm>
            <a:off x="536812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9" name="Square"/>
          <p:cNvSpPr/>
          <p:nvPr/>
        </p:nvSpPr>
        <p:spPr>
          <a:xfrm>
            <a:off x="709974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00" name="Rectangle"/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7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846515-4871-AA4D-B71A-1561CC2E3701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D8740F-FED9-4D14-9DF3-3BA84ADF820C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EF55E0-947C-4281-8A2A-E59398C246AB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F192548-45E5-4F50-A32B-E61F6CFA99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8703551-AC59-4BD9-8B3C-616B6DFB3DB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373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Blu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3B808FDC-D2A2-42EB-B356-E69E4A048F8E}"/>
              </a:ext>
            </a:extLst>
          </p:cNvPr>
          <p:cNvSpPr/>
          <p:nvPr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8A1BD37C-2C85-4873-ABDD-4B358A87ED4B}"/>
              </a:ext>
            </a:extLst>
          </p:cNvPr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0" name="Square"/>
          <p:cNvSpPr/>
          <p:nvPr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1" name="Square"/>
          <p:cNvSpPr/>
          <p:nvPr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F6CB4B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2" name="Square"/>
          <p:cNvSpPr/>
          <p:nvPr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6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90FD0E6-78D1-5F44-A938-3A961F43FACD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5002A24-73D0-4602-A8A1-5D9281BAF93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1659E3-0873-4033-A7E2-31DB4A07B08A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0C086-3964-411C-85AF-F720D5E83519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Title Text">
            <a:extLst>
              <a:ext uri="{FF2B5EF4-FFF2-40B4-BE49-F238E27FC236}">
                <a16:creationId xmlns:a16="http://schemas.microsoft.com/office/drawing/2014/main" id="{1F252960-CAAB-483D-8A6A-5882E4B6282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AFA146E-21CD-4BD6-A89D-E6C5A68508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632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quare">
            <a:extLst>
              <a:ext uri="{FF2B5EF4-FFF2-40B4-BE49-F238E27FC236}">
                <a16:creationId xmlns:a16="http://schemas.microsoft.com/office/drawing/2014/main" id="{FE9A3852-307B-4677-A2E2-D7DC495E366A}"/>
              </a:ext>
            </a:extLst>
          </p:cNvPr>
          <p:cNvSpPr/>
          <p:nvPr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1E9FE6C1-27FB-467A-8BF9-B80A0C35FEDB}"/>
              </a:ext>
            </a:extLst>
          </p:cNvPr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C93C8C2E-66DD-E64F-BD60-42EBDC0E958E}"/>
              </a:ext>
            </a:extLst>
          </p:cNvPr>
          <p:cNvSpPr/>
          <p:nvPr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004A8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A14FBD-B953-BA4F-8F83-DE73E3C37290}"/>
              </a:ext>
            </a:extLst>
          </p:cNvPr>
          <p:cNvSpPr/>
          <p:nvPr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59044771-2E3B-C941-8593-8E508F542287}"/>
              </a:ext>
            </a:extLst>
          </p:cNvPr>
          <p:cNvSpPr/>
          <p:nvPr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1E74A4-2107-4448-BA31-9630404A452B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ABA887-D95E-434F-B1E9-73FC7AE8C2A8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E5861BF-901F-47D4-91BC-0B353503F23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BA33390-07D4-4E2C-BDA6-AE147B9075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7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Gra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quare">
            <a:extLst>
              <a:ext uri="{FF2B5EF4-FFF2-40B4-BE49-F238E27FC236}">
                <a16:creationId xmlns:a16="http://schemas.microsoft.com/office/drawing/2014/main" id="{55D0C779-F23A-40CE-B4C7-842A10085F59}"/>
              </a:ext>
            </a:extLst>
          </p:cNvPr>
          <p:cNvSpPr/>
          <p:nvPr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1EFAB719-B3C2-4520-AFF9-4A06F169DB2B}"/>
              </a:ext>
            </a:extLst>
          </p:cNvPr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511" name="Rectangle"/>
          <p:cNvSpPr/>
          <p:nvPr/>
        </p:nvSpPr>
        <p:spPr>
          <a:xfrm>
            <a:off x="5815052" y="401865"/>
            <a:ext cx="5927511" cy="60034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97FC80-1304-44AF-BD9E-CFB8D3B37C9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1B60A262-0CE7-4C6B-B734-0B0EA0F1A4A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B80F0DD-816B-4E0B-8C85-8413DB8C70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78484E-3DC4-4DF6-819B-FDDDA6F166CB}"/>
              </a:ext>
            </a:extLst>
          </p:cNvPr>
          <p:cNvSpPr txBox="1"/>
          <p:nvPr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 err="1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292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Text">
            <a:extLst>
              <a:ext uri="{FF2B5EF4-FFF2-40B4-BE49-F238E27FC236}">
                <a16:creationId xmlns:a16="http://schemas.microsoft.com/office/drawing/2014/main" id="{72D74CEB-BA0A-43F1-82CE-384185B612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0F55EEA-3D90-42F4-B8D0-30E0374D2A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CC3F4-FFF1-4AD9-8605-41A61B8926CF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Square">
            <a:extLst>
              <a:ext uri="{FF2B5EF4-FFF2-40B4-BE49-F238E27FC236}">
                <a16:creationId xmlns:a16="http://schemas.microsoft.com/office/drawing/2014/main" id="{C4A06178-9ACC-4082-8329-4A9A59924508}"/>
              </a:ext>
            </a:extLst>
          </p:cNvPr>
          <p:cNvSpPr/>
          <p:nvPr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922DFF-5663-40DE-9B54-4149EDB7740E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E5997704-33EA-4D7D-8B55-E46DD2216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3544D4-6B59-4B11-BC0E-2FD48F693641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FEA03-1122-4C36-ACD1-DA42FB8A03DC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3D4EB9-5CAF-4B81-91EA-AD490D0B13E4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6494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Light Blue 2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6A03358B-3D25-4A6D-85E6-54F235A943A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BE803-6659-42A1-A094-94B9EF7AB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0D4B91-0BAF-46EC-9A7C-9D57C3224A9C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30B67E-5DCD-4732-882C-64DE9CC86419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2F70C4FC-7A21-4AFA-8998-5EAB2E19C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716FF7-59F9-414F-85CD-8E23360D2B4C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4273EB-E90B-42F7-8CE9-6A1713A08CA3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FFA5B-1C6A-486A-A0FE-02206FCDC54A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155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F0529FEA-BEC4-644C-94EE-601D5BED26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1114678"/>
              </p:ext>
            </p:extLst>
          </p:nvPr>
        </p:nvGraphicFramePr>
        <p:xfrm>
          <a:off x="7201593" y="1799047"/>
          <a:ext cx="3472287" cy="4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Text">
            <a:extLst>
              <a:ext uri="{FF2B5EF4-FFF2-40B4-BE49-F238E27FC236}">
                <a16:creationId xmlns:a16="http://schemas.microsoft.com/office/drawing/2014/main" id="{0EA1A176-5931-41CA-86D5-15FC4398AA4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652EB-8B2D-46CC-B147-89A4C26A2D8F}"/>
              </a:ext>
            </a:extLst>
          </p:cNvPr>
          <p:cNvSpPr/>
          <p:nvPr/>
        </p:nvSpPr>
        <p:spPr>
          <a:xfrm>
            <a:off x="0" y="0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A480A-B7B4-498C-9868-A91E2651D429}"/>
              </a:ext>
            </a:extLst>
          </p:cNvPr>
          <p:cNvSpPr/>
          <p:nvPr/>
        </p:nvSpPr>
        <p:spPr>
          <a:xfrm rot="5400000">
            <a:off x="-2978450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9575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43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&amp; Sub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778AB-F6EC-4101-87E6-DECF7944E661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E1F1A6-2FDF-4676-B713-F9746DD3A821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E400EEBB-F912-40CA-A759-DEFE1516497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36112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&amp; Sub Light Blue">
    <p:bg>
      <p:bgPr>
        <a:solidFill>
          <a:srgbClr val="00C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E60B70-5DF3-4398-B558-301661292DFC}"/>
              </a:ext>
            </a:extLst>
          </p:cNvPr>
          <p:cNvSpPr/>
          <p:nvPr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CF38D-B95A-4CD5-8F7D-86EA9C709AD4}"/>
              </a:ext>
            </a:extLst>
          </p:cNvPr>
          <p:cNvSpPr/>
          <p:nvPr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93B25211-1805-4C17-8545-7E02A678639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271506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F72E38-19A3-4288-ABC2-5BB666D748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C8AE7A-7213-4C5B-AEF3-65E30C59A204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9033A9-4712-4AD3-8011-25FD418A4544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F3293E-3E61-4C4D-AAC5-AAF929F6AB39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2920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5387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60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51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054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150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152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 dirty="0"/>
              <a:t>Body copy Intel clear light 28 point</a:t>
            </a:r>
          </a:p>
          <a:p>
            <a:pPr lvl="1"/>
            <a:r>
              <a:rPr lang="en-US" dirty="0"/>
              <a:t>Sub Bullet one 24 point</a:t>
            </a:r>
          </a:p>
          <a:p>
            <a:pPr lvl="2"/>
            <a:r>
              <a:rPr lang="en-US" dirty="0"/>
              <a:t>Sub Bullet two 20 point</a:t>
            </a:r>
          </a:p>
          <a:p>
            <a:pPr lvl="3"/>
            <a:r>
              <a:rPr lang="en-US" dirty="0"/>
              <a:t>Sub Bullet three 18 point</a:t>
            </a:r>
          </a:p>
          <a:p>
            <a:pPr lvl="4"/>
            <a:r>
              <a:rPr lang="en-US" dirty="0"/>
              <a:t>Sub Bullet four 16 point</a:t>
            </a:r>
            <a:br>
              <a:rPr lang="en-US" dirty="0"/>
            </a:br>
            <a:endParaRPr lang="en-US" dirty="0"/>
          </a:p>
          <a:p>
            <a:pPr lvl="2"/>
            <a:endParaRPr dirty="0"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 dirty="0"/>
              <a:t>40pt Intel Clear Light Text Goes Here</a:t>
            </a:r>
            <a:endParaRPr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8563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 dirty="0"/>
              <a:t>Body copy Intel clear light 28 point</a:t>
            </a:r>
          </a:p>
          <a:p>
            <a:pPr lvl="1"/>
            <a:r>
              <a:rPr lang="en-US" dirty="0"/>
              <a:t>Sub Bullet one 24 point</a:t>
            </a:r>
          </a:p>
          <a:p>
            <a:pPr lvl="2"/>
            <a:r>
              <a:rPr lang="en-US" dirty="0"/>
              <a:t>Sub Bullet two 20 point</a:t>
            </a:r>
          </a:p>
          <a:p>
            <a:pPr lvl="3"/>
            <a:r>
              <a:rPr lang="en-US" dirty="0"/>
              <a:t>Sub Bullet three 18 point</a:t>
            </a:r>
          </a:p>
          <a:p>
            <a:pPr lvl="4"/>
            <a:r>
              <a:rPr lang="en-US" dirty="0"/>
              <a:t>Sub Bullet four 16 point</a:t>
            </a:r>
            <a:br>
              <a:rPr lang="en-US" dirty="0"/>
            </a:br>
            <a:endParaRPr lang="en-US" dirty="0"/>
          </a:p>
          <a:p>
            <a:pPr lvl="2"/>
            <a:endParaRPr dirty="0"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 dirty="0"/>
              <a:t>40pt Intel Clear Light Text Goes Here</a:t>
            </a:r>
            <a:endParaRPr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64444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660" r:id="rId27"/>
    <p:sldLayoutId id="2147483661" r:id="rId2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5644" y="400372"/>
            <a:ext cx="11433068" cy="1091827"/>
          </a:xfrm>
        </p:spPr>
        <p:txBody>
          <a:bodyPr>
            <a:normAutofit/>
          </a:bodyPr>
          <a:lstStyle/>
          <a:p>
            <a:r>
              <a:rPr lang="en-GB" sz="2000" b="0" dirty="0">
                <a:solidFill>
                  <a:schemeClr val="bg1"/>
                </a:solidFill>
              </a:rPr>
              <a:t>3GPP TSG RAN Meeting #90-e							       				     RP-202353</a:t>
            </a:r>
          </a:p>
          <a:p>
            <a:r>
              <a:rPr lang="en-GB" sz="2000" b="0" dirty="0">
                <a:solidFill>
                  <a:schemeClr val="bg1"/>
                </a:solidFill>
              </a:rPr>
              <a:t>7th – 11th December 2020</a:t>
            </a:r>
          </a:p>
          <a:p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3039365"/>
            <a:ext cx="10100213" cy="1091827"/>
          </a:xfrm>
        </p:spPr>
        <p:txBody>
          <a:bodyPr/>
          <a:lstStyle/>
          <a:p>
            <a:r>
              <a:rPr lang="en-US" sz="4400" dirty="0"/>
              <a:t>Views on Reduced Capability NR device WI</a:t>
            </a:r>
            <a:endParaRPr lang="en-GB" sz="6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08349" y="4131192"/>
            <a:ext cx="10283651" cy="1593661"/>
          </a:xfrm>
        </p:spPr>
        <p:txBody>
          <a:bodyPr>
            <a:normAutofit/>
          </a:bodyPr>
          <a:lstStyle/>
          <a:p>
            <a:r>
              <a:rPr lang="en-GB" sz="2000" dirty="0"/>
              <a:t>Agenda Item:	9.1.1</a:t>
            </a:r>
          </a:p>
          <a:p>
            <a:r>
              <a:rPr lang="en-GB" sz="2000" dirty="0"/>
              <a:t>Source: 		Intel Corporation</a:t>
            </a:r>
          </a:p>
          <a:p>
            <a:r>
              <a:rPr lang="en-GB" sz="2000" dirty="0"/>
              <a:t>Document for:	Discussion</a:t>
            </a:r>
            <a:r>
              <a:rPr lang="en-GB" sz="2000"/>
              <a:t>/Decision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26B7C-0848-40F8-884E-29EEC0BF4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RAN2-led items for Rel-17 RedCap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2AF5E-7DA1-4B2B-AB3E-3F920425D787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RAN2 is still in progress with the Rel-17 SI on RedCap</a:t>
            </a:r>
          </a:p>
          <a:p>
            <a:pPr lvl="1"/>
            <a:r>
              <a:rPr lang="en-US" dirty="0"/>
              <a:t>It would be premature to try to conclude any RAN2-led objectives before study is complete in RAN2. </a:t>
            </a:r>
          </a:p>
          <a:p>
            <a:r>
              <a:rPr lang="en-US" b="1" i="1" u="sng" dirty="0"/>
              <a:t>Proposal</a:t>
            </a:r>
            <a:r>
              <a:rPr lang="en-US" b="1" i="1" dirty="0"/>
              <a:t>: </a:t>
            </a:r>
            <a:r>
              <a:rPr lang="en-US" b="1" i="1" u="sng" dirty="0"/>
              <a:t>Objectives related to RAN2-led RedCap SI objectives to be discussed and finalized at RAN #91-e </a:t>
            </a:r>
          </a:p>
          <a:p>
            <a:pPr lvl="1"/>
            <a:r>
              <a:rPr lang="en-US" b="1" i="1" u="sng" dirty="0"/>
              <a:t>RedCap UE power savings</a:t>
            </a:r>
          </a:p>
          <a:p>
            <a:pPr lvl="2"/>
            <a:r>
              <a:rPr lang="en-US" b="1" i="1" u="sng" dirty="0" err="1"/>
              <a:t>eDRX</a:t>
            </a:r>
            <a:r>
              <a:rPr lang="en-US" b="1" i="1" u="sng" dirty="0"/>
              <a:t> for RRC Inactive/Idle devices</a:t>
            </a:r>
          </a:p>
          <a:p>
            <a:pPr lvl="2"/>
            <a:r>
              <a:rPr lang="en-US" b="1" i="1" u="sng" dirty="0"/>
              <a:t>RRM relaxations for stationary devices</a:t>
            </a:r>
          </a:p>
          <a:p>
            <a:pPr lvl="1"/>
            <a:r>
              <a:rPr lang="en-US" b="1" i="1" u="sng" dirty="0"/>
              <a:t>RedCap Framework/Principles</a:t>
            </a:r>
          </a:p>
          <a:p>
            <a:pPr lvl="2"/>
            <a:r>
              <a:rPr lang="en-US" b="1" i="1" u="sng" dirty="0"/>
              <a:t>RedCap UE type(s) and UE identification</a:t>
            </a:r>
          </a:p>
          <a:p>
            <a:pPr lvl="2"/>
            <a:r>
              <a:rPr lang="en-US" b="1" i="1" u="sng" dirty="0"/>
              <a:t>RedCap UE access restriction</a:t>
            </a:r>
          </a:p>
          <a:p>
            <a:endParaRPr lang="en-US" b="1" i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8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AD910B0-C7A8-4AED-B771-D27701E58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30198D-81B9-4FBB-826F-7302888932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i="1" dirty="0"/>
              <a:t>Rel-17 WI on RedCap</a:t>
            </a:r>
          </a:p>
        </p:txBody>
      </p:sp>
    </p:spTree>
    <p:extLst>
      <p:ext uri="{BB962C8B-B14F-4D97-AF65-F5344CB8AC3E}">
        <p14:creationId xmlns:p14="http://schemas.microsoft.com/office/powerpoint/2010/main" val="300550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A378D-3B4B-493B-98C1-5964169F4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WI on RedCap: RAN1-led objectives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FA182-6452-4231-8733-BF8A762D2292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20784" y="1295906"/>
            <a:ext cx="11061486" cy="4952496"/>
          </a:xfrm>
        </p:spPr>
        <p:txBody>
          <a:bodyPr>
            <a:normAutofit fontScale="55000" lnSpcReduction="20000"/>
          </a:bodyPr>
          <a:lstStyle/>
          <a:p>
            <a:pPr lvl="0" hangingPunct="0"/>
            <a:r>
              <a:rPr lang="en-US" dirty="0"/>
              <a:t>Specify support for the following UE complexity reduction features [RAN1, RAN4]:</a:t>
            </a:r>
          </a:p>
          <a:p>
            <a:pPr lvl="1" fontAlgn="auto" hangingPunct="0"/>
            <a:r>
              <a:rPr lang="en-US" dirty="0"/>
              <a:t>Reduced maximum UE bandwidth:</a:t>
            </a:r>
            <a:endParaRPr lang="en-US" i="1" dirty="0"/>
          </a:p>
          <a:p>
            <a:pPr lvl="2" fontAlgn="auto" hangingPunct="0"/>
            <a:r>
              <a:rPr lang="en-US" dirty="0"/>
              <a:t>Maximum bandwidth of an FR1 RedCap UE during and after initial access is 20 MHz</a:t>
            </a:r>
            <a:endParaRPr lang="en-US" i="1" dirty="0"/>
          </a:p>
          <a:p>
            <a:pPr lvl="2" fontAlgn="auto" hangingPunct="0"/>
            <a:r>
              <a:rPr lang="en-US" dirty="0"/>
              <a:t>Maximum bandwidth of an FR2 RedCap UE during and after initial access is 100 MHz</a:t>
            </a:r>
            <a:endParaRPr lang="en-US" i="1" dirty="0"/>
          </a:p>
          <a:p>
            <a:pPr lvl="1" fontAlgn="auto" hangingPunct="0"/>
            <a:r>
              <a:rPr lang="en-US" dirty="0"/>
              <a:t>Reduced minimum number of Rx branches:</a:t>
            </a:r>
            <a:endParaRPr lang="en-US" i="1" dirty="0"/>
          </a:p>
          <a:p>
            <a:pPr lvl="2" fontAlgn="auto" hangingPunct="0"/>
            <a:r>
              <a:rPr lang="en-US" dirty="0"/>
              <a:t>For frequency bands where a legacy NR UE is required to be equipped with a minimum of 2 Rx branches, the minimum number of Rx branches supported by specification for a RedCap UE is 1. The specification also supports 2 Rx branches for a RedCap UE.</a:t>
            </a:r>
            <a:endParaRPr lang="en-US" i="1" dirty="0"/>
          </a:p>
          <a:p>
            <a:pPr lvl="2" fontAlgn="auto" hangingPunct="0"/>
            <a:r>
              <a:rPr lang="en-US" dirty="0"/>
              <a:t>For frequency bands where a legacy NR UE (other than 2-Rx vehicular UE) is required to be equipped with a minimum of 4 Rx branches, the minimum number of Rx branches supported by specification for a RedCap UE is 2. The specification also supports 4 Rx branches for a RedCap UE.</a:t>
            </a:r>
            <a:endParaRPr lang="en-US" i="1" dirty="0"/>
          </a:p>
          <a:p>
            <a:pPr lvl="1" fontAlgn="auto" hangingPunct="0"/>
            <a:r>
              <a:rPr lang="en-US" dirty="0"/>
              <a:t>Reduced maximum number of DL MIMO layers:</a:t>
            </a:r>
            <a:endParaRPr lang="en-US" i="1" dirty="0"/>
          </a:p>
          <a:p>
            <a:pPr lvl="2" fontAlgn="auto" hangingPunct="0"/>
            <a:r>
              <a:rPr lang="en-US" dirty="0"/>
              <a:t>For a RedCap UE with 1 Rx branch, the maximum number of DL MIMO layers is 1.</a:t>
            </a:r>
            <a:endParaRPr lang="en-US" i="1" dirty="0"/>
          </a:p>
          <a:p>
            <a:pPr lvl="2" fontAlgn="auto" hangingPunct="0"/>
            <a:r>
              <a:rPr lang="en-US" dirty="0"/>
              <a:t>For a RedCap UE with 2 Rx branches, the maximum number of DL MIMO layers is 1. The specification also supports 2 DL MIMO layers for RedCap UE with 2 Rx branches.</a:t>
            </a:r>
            <a:endParaRPr lang="en-US" i="1" dirty="0"/>
          </a:p>
          <a:p>
            <a:pPr lvl="1" fontAlgn="auto" hangingPunct="0"/>
            <a:r>
              <a:rPr lang="en-US" dirty="0"/>
              <a:t>Relaxed maximum modulation order:</a:t>
            </a:r>
            <a:endParaRPr lang="en-US" i="1" dirty="0"/>
          </a:p>
          <a:p>
            <a:pPr lvl="2" fontAlgn="auto" hangingPunct="0"/>
            <a:r>
              <a:rPr lang="en-US" dirty="0"/>
              <a:t>Support of 256QAM in DL is optional (instead of mandatory) for an FR1 RedCap UE.</a:t>
            </a:r>
            <a:endParaRPr lang="en-US" i="1" dirty="0"/>
          </a:p>
          <a:p>
            <a:pPr lvl="1" fontAlgn="auto" hangingPunct="0"/>
            <a:r>
              <a:rPr lang="en-US" dirty="0"/>
              <a:t>HD-FDD Type A for RedCap UEs in FDD bands</a:t>
            </a:r>
            <a:endParaRPr lang="en-US" i="1" dirty="0"/>
          </a:p>
          <a:p>
            <a:pPr lvl="2" fontAlgn="auto" hangingPunct="0"/>
            <a:r>
              <a:rPr lang="en-US" dirty="0"/>
              <a:t>Specifications support both HD-FDD Type A and FD-FDD RedCap UEs in FDD bands.</a:t>
            </a:r>
            <a:endParaRPr lang="en-US" i="1" dirty="0"/>
          </a:p>
          <a:p>
            <a:pPr lvl="1" fontAlgn="auto" hangingPunct="0"/>
            <a:r>
              <a:rPr lang="en-US" dirty="0"/>
              <a:t>Relaxed UE minimum processing times for PDSCH processing and PUSCH preparation:</a:t>
            </a:r>
            <a:endParaRPr lang="en-US" i="1" dirty="0"/>
          </a:p>
          <a:p>
            <a:pPr lvl="2" fontAlgn="auto" hangingPunct="0"/>
            <a:r>
              <a:rPr lang="en-US" dirty="0"/>
              <a:t>Specify relaxed UE minimum processing times (N</a:t>
            </a:r>
            <a:r>
              <a:rPr lang="en-US" baseline="-25000" dirty="0"/>
              <a:t>1</a:t>
            </a:r>
            <a:r>
              <a:rPr lang="en-US" dirty="0"/>
              <a:t> and N</a:t>
            </a:r>
            <a:r>
              <a:rPr lang="en-US" baseline="-25000" dirty="0"/>
              <a:t>2</a:t>
            </a:r>
            <a:r>
              <a:rPr lang="en-US" dirty="0"/>
              <a:t>) that are approximately double of their counterparts according to UE minimum processing time capability #1.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0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A378D-3B4B-493B-98C1-5964169F4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WI on RedCap: RAN1-led objectives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FA182-6452-4231-8733-BF8A762D2292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85000" lnSpcReduction="20000"/>
          </a:bodyPr>
          <a:lstStyle/>
          <a:p>
            <a:pPr lvl="0" hangingPunct="0"/>
            <a:r>
              <a:rPr lang="en-US" dirty="0"/>
              <a:t>Specify reduced PDCCH monitoring to facilitate lower UE power consumption and complexity by </a:t>
            </a:r>
            <a:r>
              <a:rPr lang="en-GB" dirty="0"/>
              <a:t>reducing limits of BDs per slot [RAN1].</a:t>
            </a:r>
            <a:endParaRPr lang="en-US" dirty="0"/>
          </a:p>
          <a:p>
            <a:pPr lvl="0" hangingPunct="0"/>
            <a:r>
              <a:rPr lang="en-US" dirty="0"/>
              <a:t>Specify coverage recovery to compensate for coverage reduction due to device complexity reduction as needed [RAN1, RAN4].</a:t>
            </a:r>
          </a:p>
          <a:p>
            <a:pPr lvl="1" hangingPunct="0"/>
            <a:r>
              <a:rPr lang="en-GB" dirty="0"/>
              <a:t>For FR1, specify coverage recovery (up to 3 dB to compensate for UE antenna efficiency loss) mechanism(s) for PUSCH and Msg3.</a:t>
            </a:r>
            <a:endParaRPr lang="en-US" dirty="0"/>
          </a:p>
          <a:p>
            <a:pPr lvl="2" hangingPunct="0"/>
            <a:r>
              <a:rPr lang="en-GB" dirty="0"/>
              <a:t>Mechanisms considered as part of Rel-17 WI on CE serve as the starting point, while detailed solution and applicability to RedCap UEs to be specified as part of Rel-17 WI on RedCap</a:t>
            </a:r>
            <a:endParaRPr lang="en-US" dirty="0"/>
          </a:p>
          <a:p>
            <a:pPr lvl="1" hangingPunct="0"/>
            <a:r>
              <a:rPr lang="en-GB" dirty="0"/>
              <a:t>For FR2, specify coverage recovery mechanism(s) for Msg2/Msg4/PDSCH for RedCap UEs with 1Rx to address (reference NR and RedCap) UEs with max TRP of 23 dBm</a:t>
            </a:r>
            <a:endParaRPr lang="en-US" dirty="0"/>
          </a:p>
          <a:p>
            <a:pPr lvl="1" hangingPunct="0"/>
            <a:r>
              <a:rPr lang="en-US" dirty="0"/>
              <a:t>Any </a:t>
            </a:r>
            <a:r>
              <a:rPr lang="en-US"/>
              <a:t>further relation </a:t>
            </a:r>
            <a:r>
              <a:rPr lang="en-US" dirty="0"/>
              <a:t>to or overlaps with the Coverage Enhancement WI can be discussed and resolved in RAN#91e or later.</a:t>
            </a:r>
          </a:p>
          <a:p>
            <a:pPr lvl="0" hangingPunct="0"/>
            <a:r>
              <a:rPr lang="en-US" dirty="0"/>
              <a:t>Specify higher layer support of enhancements listed above [RAN2].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50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FBA95-D5AF-43B1-8343-346194596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RedCap: Motivation &amp; target use-cases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30B27-C227-499E-9B68-83E54145A5BC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Key motivation for Reduced Capability (RedCap) NR devices</a:t>
            </a:r>
          </a:p>
          <a:p>
            <a:pPr lvl="1"/>
            <a:r>
              <a:rPr lang="en-US" dirty="0"/>
              <a:t>Effectively support use-cases that are not optimally addressed by Rel-15/Rel-16 NR devices in terms of tradeoff between performance (throughput, coverage, latency, and reliability) and device cost/complexity and power consumption.</a:t>
            </a:r>
          </a:p>
          <a:p>
            <a:pPr lvl="1"/>
            <a:r>
              <a:rPr lang="en-US" dirty="0"/>
              <a:t>Expected to address requirements served by UEs with capabilities in between those for LPWA (e.g., </a:t>
            </a:r>
            <a:r>
              <a:rPr lang="en-US" dirty="0" err="1"/>
              <a:t>eMTC</a:t>
            </a:r>
            <a:r>
              <a:rPr lang="en-US" dirty="0"/>
              <a:t>, NB-IoT) solutions and Rel-15 NR specifications</a:t>
            </a:r>
          </a:p>
          <a:p>
            <a:r>
              <a:rPr lang="en-US" dirty="0"/>
              <a:t>Use-cases prioritized during the SI</a:t>
            </a:r>
          </a:p>
          <a:p>
            <a:pPr lvl="1"/>
            <a:r>
              <a:rPr lang="en-US" dirty="0"/>
              <a:t>Industrial Wireless Sensors </a:t>
            </a:r>
          </a:p>
          <a:p>
            <a:pPr lvl="1"/>
            <a:r>
              <a:rPr lang="en-US" dirty="0"/>
              <a:t>Video surveillance</a:t>
            </a:r>
          </a:p>
          <a:p>
            <a:pPr lvl="1"/>
            <a:r>
              <a:rPr lang="en-US" dirty="0"/>
              <a:t>Wearables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6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93EF6-811B-4966-8607-108E8F262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SI on RedCap: Summary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F81F4-307A-4F4F-9FCF-152BD27778D7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Rel-17 studies on RedCap completed in RAN1</a:t>
            </a:r>
          </a:p>
          <a:p>
            <a:r>
              <a:rPr lang="en-US" dirty="0"/>
              <a:t>The study focused on the following areas:</a:t>
            </a:r>
          </a:p>
          <a:p>
            <a:pPr lvl="1"/>
            <a:r>
              <a:rPr lang="en-US" dirty="0"/>
              <a:t>Features targeting UE cost/complexity reduction</a:t>
            </a:r>
          </a:p>
          <a:p>
            <a:pPr lvl="1"/>
            <a:r>
              <a:rPr lang="en-US" dirty="0"/>
              <a:t>Features targeting UE power consumption reduction via reduced PDCCH monitoring</a:t>
            </a:r>
          </a:p>
          <a:p>
            <a:pPr lvl="1"/>
            <a:r>
              <a:rPr lang="en-US" dirty="0"/>
              <a:t>Evaluation of achievable coverage and identification of need for </a:t>
            </a:r>
            <a:r>
              <a:rPr lang="en-US" i="1" dirty="0"/>
              <a:t>coverage recovery</a:t>
            </a:r>
            <a:r>
              <a:rPr lang="en-US" dirty="0"/>
              <a:t> to compensate for any coverage reduction due to reduced UE RF/baseband capabilities</a:t>
            </a:r>
          </a:p>
          <a:p>
            <a:r>
              <a:rPr lang="en-US" dirty="0"/>
              <a:t>RAN1 converged on the following recommendations on cost/complexity reduction features:</a:t>
            </a:r>
          </a:p>
          <a:p>
            <a:pPr lvl="1"/>
            <a:r>
              <a:rPr lang="en-US" b="1" dirty="0"/>
              <a:t>UE BW reduction: </a:t>
            </a:r>
          </a:p>
          <a:p>
            <a:pPr lvl="2"/>
            <a:r>
              <a:rPr lang="en-US" dirty="0"/>
              <a:t>Max UE BW of 20 MHz and 100 MHz for FR1 and FR2 respectively</a:t>
            </a:r>
          </a:p>
          <a:p>
            <a:pPr lvl="1"/>
            <a:r>
              <a:rPr lang="en-US" b="1" dirty="0"/>
              <a:t>Max # of Tx/Rx branches and max # of DL MIMO layers:</a:t>
            </a:r>
          </a:p>
          <a:p>
            <a:pPr lvl="2"/>
            <a:r>
              <a:rPr lang="en-US" dirty="0"/>
              <a:t>For both FR1 and FR2, UE # Tx branches = 1</a:t>
            </a:r>
          </a:p>
          <a:p>
            <a:pPr lvl="2"/>
            <a:r>
              <a:rPr lang="en-US" dirty="0"/>
              <a:t>In bands where NR UE is required to support 2 Rx, UE # Rx branches = max # of DL MIMO layers = 1</a:t>
            </a:r>
          </a:p>
          <a:p>
            <a:pPr lvl="1"/>
            <a:r>
              <a:rPr lang="en-US" dirty="0"/>
              <a:t>Max DL modulation order:</a:t>
            </a:r>
          </a:p>
          <a:p>
            <a:pPr lvl="2"/>
            <a:r>
              <a:rPr lang="en-US" dirty="0"/>
              <a:t>Mandatory support of max DL modulation order in FR1 limited to 64QAM (from 256QAM).</a:t>
            </a:r>
          </a:p>
        </p:txBody>
      </p:sp>
    </p:spTree>
    <p:extLst>
      <p:ext uri="{BB962C8B-B14F-4D97-AF65-F5344CB8AC3E}">
        <p14:creationId xmlns:p14="http://schemas.microsoft.com/office/powerpoint/2010/main" val="237603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359F9-2ED4-430E-93AE-449045672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SI on RedCap: Summary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5ECC3-3598-4731-BF9A-6614FF524FE8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Several details on exact work scope deferred to RAN Plenary or for resolution during the WI phase </a:t>
            </a:r>
          </a:p>
          <a:p>
            <a:pPr lvl="1"/>
            <a:r>
              <a:rPr lang="en-US" dirty="0"/>
              <a:t>Some of the details depend on exact UE cost/complexity reduction features and the coverage recovery targets for RedCap UEs.</a:t>
            </a:r>
          </a:p>
          <a:p>
            <a:pPr lvl="1"/>
            <a:r>
              <a:rPr lang="en-US" dirty="0"/>
              <a:t>Some details </a:t>
            </a:r>
            <a:r>
              <a:rPr lang="en-US" i="1" dirty="0"/>
              <a:t>also</a:t>
            </a:r>
            <a:r>
              <a:rPr lang="en-US" dirty="0"/>
              <a:t> depend on RAN2 decisions  (e.g., options related to RedCap UE type definition and RedCap UE identification).</a:t>
            </a:r>
          </a:p>
          <a:p>
            <a:pPr lvl="2"/>
            <a:r>
              <a:rPr lang="en-US" b="1" i="1" dirty="0"/>
              <a:t>Note: For RAN2 and RAN4, the Rel-17 studies on RedCap are still in progress, to be concluded at RAN #91-e</a:t>
            </a:r>
          </a:p>
          <a:p>
            <a:r>
              <a:rPr lang="en-US" dirty="0"/>
              <a:t>Further scoping of objectives</a:t>
            </a:r>
            <a:r>
              <a:rPr lang="en-US" i="1" dirty="0"/>
              <a:t> </a:t>
            </a:r>
            <a:r>
              <a:rPr lang="en-US" i="1" u="sng" dirty="0"/>
              <a:t>with RAN1 involvement</a:t>
            </a:r>
            <a:r>
              <a:rPr lang="en-US" dirty="0"/>
              <a:t> include:</a:t>
            </a:r>
          </a:p>
          <a:p>
            <a:pPr lvl="1"/>
            <a:r>
              <a:rPr lang="en-US" dirty="0"/>
              <a:t>Remaining details on UE cost/complexity reduction features beyond recommendations from RAN1</a:t>
            </a:r>
          </a:p>
          <a:p>
            <a:pPr lvl="1"/>
            <a:r>
              <a:rPr lang="en-US" dirty="0"/>
              <a:t>UE power savings via reduced PDCCH monitoring</a:t>
            </a:r>
          </a:p>
          <a:p>
            <a:pPr lvl="1"/>
            <a:r>
              <a:rPr lang="en-US" dirty="0"/>
              <a:t>Coverage recovery targets for RedCap UEs</a:t>
            </a:r>
          </a:p>
          <a:p>
            <a:pPr lvl="1"/>
            <a:r>
              <a:rPr lang="en-US" dirty="0"/>
              <a:t>RedCap UE type(s) and RedCap UE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200384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E02B-1558-421E-A140-02A168568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cost estimates for combinations of cost/complexity reduction features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152BFBF-5F48-4B35-8A15-DD4CB6FC6ECF}"/>
              </a:ext>
            </a:extLst>
          </p:cNvPr>
          <p:cNvGraphicFramePr>
            <a:graphicFrameLocks noGrp="1"/>
          </p:cNvGraphicFramePr>
          <p:nvPr>
            <p:ph sz="quarter" idx="28"/>
          </p:nvPr>
        </p:nvGraphicFramePr>
        <p:xfrm>
          <a:off x="6215211" y="5324539"/>
          <a:ext cx="4930775" cy="7943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8470">
                  <a:extLst>
                    <a:ext uri="{9D8B030D-6E8A-4147-A177-3AD203B41FA5}">
                      <a16:colId xmlns:a16="http://schemas.microsoft.com/office/drawing/2014/main" val="115802295"/>
                    </a:ext>
                  </a:extLst>
                </a:gridCol>
                <a:gridCol w="478155">
                  <a:extLst>
                    <a:ext uri="{9D8B030D-6E8A-4147-A177-3AD203B41FA5}">
                      <a16:colId xmlns:a16="http://schemas.microsoft.com/office/drawing/2014/main" val="629512637"/>
                    </a:ext>
                  </a:extLst>
                </a:gridCol>
                <a:gridCol w="478790">
                  <a:extLst>
                    <a:ext uri="{9D8B030D-6E8A-4147-A177-3AD203B41FA5}">
                      <a16:colId xmlns:a16="http://schemas.microsoft.com/office/drawing/2014/main" val="1424971052"/>
                    </a:ext>
                  </a:extLst>
                </a:gridCol>
                <a:gridCol w="478790">
                  <a:extLst>
                    <a:ext uri="{9D8B030D-6E8A-4147-A177-3AD203B41FA5}">
                      <a16:colId xmlns:a16="http://schemas.microsoft.com/office/drawing/2014/main" val="3566609033"/>
                    </a:ext>
                  </a:extLst>
                </a:gridCol>
                <a:gridCol w="496570">
                  <a:extLst>
                    <a:ext uri="{9D8B030D-6E8A-4147-A177-3AD203B41FA5}">
                      <a16:colId xmlns:a16="http://schemas.microsoft.com/office/drawing/2014/main" val="18209267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FR2 UE complexity reduction technique(s)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RF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BB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Total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Total reduction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9246628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100 MHz (instead of 200 MHz)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100.0%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65.5%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82.8%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17.2%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9570959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100 MHz, 1 layer, 1 Rx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63.1%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37.4%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50.2%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49.8%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3635626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100 MHz, 1 layer, 1 Rx, double N</a:t>
                      </a:r>
                      <a:r>
                        <a:rPr lang="en-US" sz="800" baseline="-25000" dirty="0">
                          <a:effectLst/>
                        </a:rPr>
                        <a:t>1</a:t>
                      </a:r>
                      <a:r>
                        <a:rPr lang="en-US" sz="800" dirty="0">
                          <a:effectLst/>
                        </a:rPr>
                        <a:t> and N</a:t>
                      </a:r>
                      <a:r>
                        <a:rPr lang="en-US" sz="800" baseline="-25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63.1%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31.9%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47.5%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52.5%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59745308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F4E539B-44D4-4019-963E-B9870B13029B}"/>
              </a:ext>
            </a:extLst>
          </p:cNvPr>
          <p:cNvGraphicFramePr>
            <a:graphicFrameLocks noGrp="1"/>
          </p:cNvGraphicFramePr>
          <p:nvPr/>
        </p:nvGraphicFramePr>
        <p:xfrm>
          <a:off x="6215210" y="1810753"/>
          <a:ext cx="4930775" cy="1282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7200">
                  <a:extLst>
                    <a:ext uri="{9D8B030D-6E8A-4147-A177-3AD203B41FA5}">
                      <a16:colId xmlns:a16="http://schemas.microsoft.com/office/drawing/2014/main" val="2772996840"/>
                    </a:ext>
                  </a:extLst>
                </a:gridCol>
                <a:gridCol w="479425">
                  <a:extLst>
                    <a:ext uri="{9D8B030D-6E8A-4147-A177-3AD203B41FA5}">
                      <a16:colId xmlns:a16="http://schemas.microsoft.com/office/drawing/2014/main" val="3635692621"/>
                    </a:ext>
                  </a:extLst>
                </a:gridCol>
                <a:gridCol w="478790">
                  <a:extLst>
                    <a:ext uri="{9D8B030D-6E8A-4147-A177-3AD203B41FA5}">
                      <a16:colId xmlns:a16="http://schemas.microsoft.com/office/drawing/2014/main" val="1493893542"/>
                    </a:ext>
                  </a:extLst>
                </a:gridCol>
                <a:gridCol w="478790">
                  <a:extLst>
                    <a:ext uri="{9D8B030D-6E8A-4147-A177-3AD203B41FA5}">
                      <a16:colId xmlns:a16="http://schemas.microsoft.com/office/drawing/2014/main" val="3202876647"/>
                    </a:ext>
                  </a:extLst>
                </a:gridCol>
                <a:gridCol w="496570">
                  <a:extLst>
                    <a:ext uri="{9D8B030D-6E8A-4147-A177-3AD203B41FA5}">
                      <a16:colId xmlns:a16="http://schemas.microsoft.com/office/drawing/2014/main" val="321592054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FR1 FDD UE complexity reduction technique(s)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RF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BB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Total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Total reduction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8348409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 (instead of 100 MHz)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100.0%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44.7%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66.8%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33.2%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0623308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MHz, 1 layer, 1 Rx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71.0%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25.9%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43.9%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56.1%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7754507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indent="0" algn="l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1" i="0" u="none" strike="noStrike" cap="none" spc="0" baseline="0" dirty="0">
                          <a:solidFill>
                            <a:schemeClr val="lt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20 MHz, 1 layer, 1 Rx, DL 64QAM, </a:t>
                      </a:r>
                      <a:r>
                        <a:rPr lang="en-US" sz="800" b="1" i="0" u="none" strike="sngStrike" cap="none" spc="0" baseline="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UL 16QAM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69.7%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24.7%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42.7%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57.3%</a:t>
                      </a: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658700567"/>
                  </a:ext>
                </a:extLst>
              </a:tr>
              <a:tr h="17728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MHz, 1 layer, 1 Rx, DL 64QAM, </a:t>
                      </a:r>
                      <a:r>
                        <a:rPr lang="en-US" sz="800" strike="sngStrike" dirty="0">
                          <a:solidFill>
                            <a:srgbClr val="FF0000"/>
                          </a:solidFill>
                          <a:effectLst/>
                        </a:rPr>
                        <a:t>UL 16QAM</a:t>
                      </a:r>
                      <a:r>
                        <a:rPr lang="en-US" sz="800" dirty="0">
                          <a:effectLst/>
                        </a:rPr>
                        <a:t>, double N</a:t>
                      </a:r>
                      <a:r>
                        <a:rPr lang="en-US" sz="800" baseline="-25000" dirty="0">
                          <a:effectLst/>
                        </a:rPr>
                        <a:t>1</a:t>
                      </a:r>
                      <a:r>
                        <a:rPr lang="en-US" sz="800" dirty="0">
                          <a:effectLst/>
                        </a:rPr>
                        <a:t> and N</a:t>
                      </a:r>
                      <a:r>
                        <a:rPr lang="en-US" sz="800" baseline="-25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69.7%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21.0%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40.5%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59.5%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54351968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MHz, 1 layer, 1 Rx, DL 64QAM, </a:t>
                      </a:r>
                      <a:r>
                        <a:rPr lang="en-US" sz="800" strike="sngStrike" dirty="0">
                          <a:solidFill>
                            <a:srgbClr val="FF0000"/>
                          </a:solidFill>
                          <a:effectLst/>
                        </a:rPr>
                        <a:t>UL 16QAM</a:t>
                      </a:r>
                      <a:r>
                        <a:rPr lang="en-US" sz="800" dirty="0">
                          <a:effectLst/>
                        </a:rPr>
                        <a:t>, HD-FDD type A, double N</a:t>
                      </a:r>
                      <a:r>
                        <a:rPr lang="en-US" sz="800" baseline="-25000" dirty="0">
                          <a:effectLst/>
                        </a:rPr>
                        <a:t>1</a:t>
                      </a:r>
                      <a:r>
                        <a:rPr lang="en-US" sz="800" dirty="0">
                          <a:effectLst/>
                        </a:rPr>
                        <a:t> and N</a:t>
                      </a:r>
                      <a:r>
                        <a:rPr lang="en-US" sz="800" baseline="-25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58.5%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21.0%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36.0%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64.0%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6955484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3788DF0-EEB5-4DFB-9E42-120493B7ED8B}"/>
              </a:ext>
            </a:extLst>
          </p:cNvPr>
          <p:cNvGraphicFramePr>
            <a:graphicFrameLocks noGrp="1"/>
          </p:cNvGraphicFramePr>
          <p:nvPr/>
        </p:nvGraphicFramePr>
        <p:xfrm>
          <a:off x="6215209" y="3538008"/>
          <a:ext cx="4929505" cy="1323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6565">
                  <a:extLst>
                    <a:ext uri="{9D8B030D-6E8A-4147-A177-3AD203B41FA5}">
                      <a16:colId xmlns:a16="http://schemas.microsoft.com/office/drawing/2014/main" val="3843205273"/>
                    </a:ext>
                  </a:extLst>
                </a:gridCol>
                <a:gridCol w="478155">
                  <a:extLst>
                    <a:ext uri="{9D8B030D-6E8A-4147-A177-3AD203B41FA5}">
                      <a16:colId xmlns:a16="http://schemas.microsoft.com/office/drawing/2014/main" val="2774520507"/>
                    </a:ext>
                  </a:extLst>
                </a:gridCol>
                <a:gridCol w="478790">
                  <a:extLst>
                    <a:ext uri="{9D8B030D-6E8A-4147-A177-3AD203B41FA5}">
                      <a16:colId xmlns:a16="http://schemas.microsoft.com/office/drawing/2014/main" val="3677005505"/>
                    </a:ext>
                  </a:extLst>
                </a:gridCol>
                <a:gridCol w="478790">
                  <a:extLst>
                    <a:ext uri="{9D8B030D-6E8A-4147-A177-3AD203B41FA5}">
                      <a16:colId xmlns:a16="http://schemas.microsoft.com/office/drawing/2014/main" val="4060788128"/>
                    </a:ext>
                  </a:extLst>
                </a:gridCol>
                <a:gridCol w="497205">
                  <a:extLst>
                    <a:ext uri="{9D8B030D-6E8A-4147-A177-3AD203B41FA5}">
                      <a16:colId xmlns:a16="http://schemas.microsoft.com/office/drawing/2014/main" val="590197383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FR1 TDD UE complexity reduction technique(s)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RF cost metric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BB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Total cost metric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Total reduction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8248047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 (instead of 100 MHz)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43.4%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66.0%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34.0%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65785746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MHz, 2 layers, 2 Rx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69.5%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24.7%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42.6%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57.4%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57948905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MHz, 2 layers, 2 Rx, DL 64QAM</a:t>
                      </a:r>
                      <a:r>
                        <a:rPr lang="en-US" sz="800" strike="sngStrike" dirty="0">
                          <a:effectLst/>
                        </a:rPr>
                        <a:t>, </a:t>
                      </a:r>
                      <a:r>
                        <a:rPr lang="en-US" sz="800" strike="sngStrike" dirty="0">
                          <a:solidFill>
                            <a:srgbClr val="FF0000"/>
                          </a:solidFill>
                          <a:effectLst/>
                        </a:rPr>
                        <a:t>UL 16QAM</a:t>
                      </a:r>
                      <a:endParaRPr lang="en-US" sz="10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67.9%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23.4%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41.2%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58.8%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2866469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 MHz, 2 layers, 2 Rx, DL 64QAM, </a:t>
                      </a:r>
                      <a:r>
                        <a:rPr lang="en-US" sz="800" strike="sngStrike" dirty="0">
                          <a:solidFill>
                            <a:srgbClr val="FF0000"/>
                          </a:solidFill>
                          <a:effectLst/>
                        </a:rPr>
                        <a:t>UL 16QAM</a:t>
                      </a:r>
                      <a:r>
                        <a:rPr lang="en-US" sz="800" strike="sngStrike" dirty="0">
                          <a:effectLst/>
                        </a:rPr>
                        <a:t>, </a:t>
                      </a:r>
                      <a:r>
                        <a:rPr lang="en-US" sz="800" dirty="0">
                          <a:effectLst/>
                        </a:rPr>
                        <a:t>double N</a:t>
                      </a:r>
                      <a:r>
                        <a:rPr lang="en-US" sz="800" baseline="-25000" dirty="0">
                          <a:effectLst/>
                        </a:rPr>
                        <a:t>1</a:t>
                      </a:r>
                      <a:r>
                        <a:rPr lang="en-US" sz="800" dirty="0">
                          <a:effectLst/>
                        </a:rPr>
                        <a:t> and N</a:t>
                      </a:r>
                      <a:r>
                        <a:rPr lang="en-US" sz="800" baseline="-25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67.9%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39.2%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60.8%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3794896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indent="0" algn="l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1" i="0" u="none" strike="noStrike" cap="none" spc="0" baseline="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20 MHz, 1 layer, 2 Rx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69.5%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20.4%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40.0%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60.0%</a:t>
                      </a: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63814524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6096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cap="none" spc="0" baseline="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20 MHz, 1 layer, 2 Rx, DL 64QAM, double N</a:t>
                      </a:r>
                      <a:r>
                        <a:rPr lang="en-US" sz="800" b="1" i="0" u="none" strike="noStrike" cap="none" spc="0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1</a:t>
                      </a:r>
                      <a:r>
                        <a:rPr lang="en-US" sz="800" b="1" i="0" u="none" strike="noStrike" cap="none" spc="0" baseline="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 and N</a:t>
                      </a:r>
                      <a:r>
                        <a:rPr lang="en-US" sz="800" b="1" i="0" u="none" strike="noStrike" cap="none" spc="0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67.9%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16.4%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37.0%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096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63.0%</a:t>
                      </a: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448303384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B39D909-B8A8-47C6-8D27-8A5632EED84E}"/>
              </a:ext>
            </a:extLst>
          </p:cNvPr>
          <p:cNvSpPr txBox="1">
            <a:spLocks/>
          </p:cNvSpPr>
          <p:nvPr/>
        </p:nvSpPr>
        <p:spPr>
          <a:xfrm>
            <a:off x="571370" y="1810753"/>
            <a:ext cx="5085858" cy="4336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92500" lnSpcReduction="20000"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0"/>
            <a:r>
              <a:rPr lang="en-US" sz="1600" b="1" i="1" u="sng" kern="0" dirty="0"/>
              <a:t>Note: </a:t>
            </a:r>
            <a:r>
              <a:rPr lang="en-US" sz="1600" kern="0" dirty="0"/>
              <a:t>The cost estimates are based on those in </a:t>
            </a:r>
            <a:r>
              <a:rPr lang="en-US" sz="1600" b="1" kern="0" dirty="0"/>
              <a:t>R1-2009025 (Intel) </a:t>
            </a:r>
            <a:r>
              <a:rPr lang="en-US" sz="1600" kern="0" dirty="0"/>
              <a:t>and not based on the averaged values across companies captured in the TR</a:t>
            </a:r>
          </a:p>
          <a:p>
            <a:pPr lvl="1" hangingPunct="0"/>
            <a:r>
              <a:rPr lang="en-US" sz="1100" i="1" kern="0" dirty="0"/>
              <a:t>This was necessary for accurate relative comparisons in consideration of the adjustments (</a:t>
            </a:r>
            <a:r>
              <a:rPr lang="en-US" sz="1100" i="1" kern="0" dirty="0">
                <a:solidFill>
                  <a:srgbClr val="FF0000"/>
                </a:solidFill>
              </a:rPr>
              <a:t>not limiting to 16QAM for UL per RAN1 agreement</a:t>
            </a:r>
            <a:r>
              <a:rPr lang="en-US" sz="1100" i="1" kern="0" dirty="0"/>
              <a:t>, and </a:t>
            </a:r>
            <a:r>
              <a:rPr lang="en-US" sz="1100" i="1" kern="0" dirty="0">
                <a:solidFill>
                  <a:srgbClr val="FF0000"/>
                </a:solidFill>
              </a:rPr>
              <a:t>max 1 DL MIMO layer for 2Rx UEs</a:t>
            </a:r>
            <a:r>
              <a:rPr lang="en-US" sz="1100" i="1" kern="0" dirty="0"/>
              <a:t>) to the combination of components considered in the TR.</a:t>
            </a:r>
          </a:p>
          <a:p>
            <a:pPr hangingPunct="0"/>
            <a:r>
              <a:rPr lang="en-US" sz="1900" b="1" kern="0" dirty="0"/>
              <a:t>Observations:</a:t>
            </a:r>
          </a:p>
          <a:p>
            <a:pPr lvl="1" hangingPunct="0"/>
            <a:r>
              <a:rPr lang="en-US" sz="1500" b="1" kern="0" dirty="0"/>
              <a:t>For FR1 FDD</a:t>
            </a:r>
          </a:p>
          <a:p>
            <a:pPr lvl="2" hangingPunct="0"/>
            <a:r>
              <a:rPr lang="en-US" sz="1200" kern="0" dirty="0"/>
              <a:t>In addition to [20 MHz, 1 layer, 1Rx and max DL modulation of 64QAM], </a:t>
            </a:r>
            <a:r>
              <a:rPr lang="en-US" sz="1200" kern="0" dirty="0">
                <a:solidFill>
                  <a:srgbClr val="00B0F0"/>
                </a:solidFill>
              </a:rPr>
              <a:t>doubled N1/N2 and HD-FDD type A </a:t>
            </a:r>
            <a:r>
              <a:rPr lang="en-US" sz="1200" kern="0" dirty="0"/>
              <a:t>provides </a:t>
            </a:r>
            <a:r>
              <a:rPr lang="en-US" sz="1200" b="1" kern="0" dirty="0"/>
              <a:t>~7% </a:t>
            </a:r>
            <a:r>
              <a:rPr lang="en-US" sz="1200" kern="0" dirty="0"/>
              <a:t>additional cost reduction</a:t>
            </a:r>
          </a:p>
          <a:p>
            <a:pPr lvl="1" hangingPunct="0"/>
            <a:r>
              <a:rPr lang="en-US" sz="1500" b="1" kern="0" dirty="0"/>
              <a:t>For FR1 TDD</a:t>
            </a:r>
          </a:p>
          <a:p>
            <a:pPr lvl="2" hangingPunct="0"/>
            <a:r>
              <a:rPr lang="en-US" sz="1200" kern="0" dirty="0"/>
              <a:t>Compared to [20 MHz, 2 layers, 2Rx and max DL modulation of 64QAM], the combination [20 MHz, </a:t>
            </a:r>
            <a:r>
              <a:rPr lang="en-US" sz="1200" kern="0" dirty="0">
                <a:solidFill>
                  <a:srgbClr val="00B0F0"/>
                </a:solidFill>
              </a:rPr>
              <a:t>1 layer</a:t>
            </a:r>
            <a:r>
              <a:rPr lang="en-US" sz="1200" kern="0" dirty="0"/>
              <a:t>, 2Rx, max DL modulation of 64QAM, </a:t>
            </a:r>
            <a:r>
              <a:rPr lang="en-US" sz="1200" kern="0" dirty="0">
                <a:solidFill>
                  <a:srgbClr val="00B0F0"/>
                </a:solidFill>
              </a:rPr>
              <a:t>and doubled N1/N2</a:t>
            </a:r>
            <a:r>
              <a:rPr lang="en-US" sz="1200" kern="0" dirty="0"/>
              <a:t>] provides </a:t>
            </a:r>
            <a:r>
              <a:rPr lang="en-US" sz="1200" b="1" kern="0" dirty="0"/>
              <a:t>more than 4% </a:t>
            </a:r>
            <a:r>
              <a:rPr lang="en-US" sz="1200" kern="0" dirty="0"/>
              <a:t>additional cost reduction. </a:t>
            </a:r>
          </a:p>
          <a:p>
            <a:pPr lvl="1" hangingPunct="0"/>
            <a:r>
              <a:rPr lang="en-US" sz="1500" b="1" kern="0" dirty="0"/>
              <a:t>For FR2</a:t>
            </a:r>
          </a:p>
          <a:p>
            <a:pPr lvl="2" hangingPunct="0"/>
            <a:r>
              <a:rPr lang="en-US" sz="1200" kern="0" dirty="0"/>
              <a:t>In addition to [100 MHz, 1 layer, 1Rx], </a:t>
            </a:r>
            <a:r>
              <a:rPr lang="en-US" sz="1200" kern="0" dirty="0">
                <a:solidFill>
                  <a:srgbClr val="00B0F0"/>
                </a:solidFill>
              </a:rPr>
              <a:t>doubled N1/N2 </a:t>
            </a:r>
            <a:r>
              <a:rPr lang="en-US" sz="1200" kern="0" dirty="0"/>
              <a:t>provides </a:t>
            </a:r>
            <a:r>
              <a:rPr lang="en-US" sz="1200" b="1" kern="0" dirty="0"/>
              <a:t>~3% </a:t>
            </a:r>
            <a:r>
              <a:rPr lang="en-US" sz="1200" kern="0" dirty="0"/>
              <a:t>additional cost reduction.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5510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AD16F-566B-41AE-AF19-B1A112688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RedCap UE cost/complexity reduction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D27E2-204C-400B-B7B6-A7492B275496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In addition to the existing recommendations from RAN1, following aspects need to be resolved for WI scoping:</a:t>
            </a:r>
          </a:p>
          <a:p>
            <a:pPr lvl="1"/>
            <a:r>
              <a:rPr lang="en-US" dirty="0"/>
              <a:t># of Rx/MIMO layers</a:t>
            </a:r>
          </a:p>
          <a:p>
            <a:pPr lvl="2"/>
            <a:r>
              <a:rPr lang="en-US" dirty="0"/>
              <a:t>In bands where NR UE is required to support 4 Rx, max # Rx branches = 1 or 2?</a:t>
            </a:r>
          </a:p>
          <a:p>
            <a:pPr lvl="3"/>
            <a:r>
              <a:rPr lang="en-US" b="1" i="1" u="sng" dirty="0"/>
              <a:t>Proposal</a:t>
            </a:r>
            <a:r>
              <a:rPr lang="en-US" b="1" i="1" dirty="0"/>
              <a:t>: </a:t>
            </a:r>
            <a:r>
              <a:rPr lang="en-US" b="1" i="1" u="sng" dirty="0"/>
              <a:t>Max # of Rx branches = 2</a:t>
            </a:r>
          </a:p>
          <a:p>
            <a:pPr lvl="4"/>
            <a:r>
              <a:rPr lang="en-US" b="1" i="1" dirty="0"/>
              <a:t>Justification: Significant impact to link performance coverage/reliability and spectral efficiency (link and cell-level) in going from 4Rx to 1Rx</a:t>
            </a:r>
            <a:endParaRPr lang="en-US" b="1" i="1" u="sng" dirty="0"/>
          </a:p>
          <a:p>
            <a:pPr lvl="2"/>
            <a:r>
              <a:rPr lang="en-US" dirty="0"/>
              <a:t>MIMO layers for cases with 2Rx?</a:t>
            </a:r>
          </a:p>
          <a:p>
            <a:pPr lvl="3"/>
            <a:r>
              <a:rPr lang="en-US" b="1" i="1" u="sng" dirty="0"/>
              <a:t>Proposal</a:t>
            </a:r>
            <a:r>
              <a:rPr lang="en-US" b="1" i="1" dirty="0"/>
              <a:t>: </a:t>
            </a:r>
            <a:r>
              <a:rPr lang="en-US" b="1" i="1" u="sng" dirty="0"/>
              <a:t>1 layer is mandatory; 2 layers can be optional</a:t>
            </a:r>
          </a:p>
          <a:p>
            <a:pPr lvl="3"/>
            <a:r>
              <a:rPr lang="en-US" b="1" i="1" dirty="0"/>
              <a:t>Justification: 2 DL MIMO layers is not necessary for most use-cases targeted for RedCap; 1 MIMO layer can further help reduce baseband cost/complexity while 2Rx branches can provide robust reliability/coverage performance </a:t>
            </a:r>
            <a:r>
              <a:rPr lang="en-US" b="1" i="1" u="sng" dirty="0"/>
              <a:t>(see previous slide for cost comparisons)</a:t>
            </a:r>
            <a:r>
              <a:rPr lang="en-US" b="1" i="1" u="sng" dirty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en-US" dirty="0"/>
              <a:t>Whether to support relaxed UE min. processing times for PDSCH/PUSCH processing</a:t>
            </a:r>
          </a:p>
          <a:p>
            <a:pPr lvl="2"/>
            <a:r>
              <a:rPr lang="en-US" b="1" i="1" u="sng" dirty="0"/>
              <a:t>Proposal</a:t>
            </a:r>
            <a:r>
              <a:rPr lang="en-US" b="1" i="1" dirty="0"/>
              <a:t>: </a:t>
            </a:r>
            <a:r>
              <a:rPr lang="en-US" b="1" i="1" u="sng" dirty="0"/>
              <a:t>Support relaxed UE min. processing times for PDSCH/PUSCH processing, preferably also including relaxation of CSI processing timelines</a:t>
            </a:r>
          </a:p>
          <a:p>
            <a:pPr lvl="2"/>
            <a:r>
              <a:rPr lang="en-US" b="1" i="1" dirty="0"/>
              <a:t>Justification: Relaxes demands on baseband processing and parallelization; allows for lower UE power consumption; can satisfy QoS requirements for RedCap use-cases; minimal impact to NW operations or coexistence. Relaxing requirements on CSI processing timelines help realize full benefit of PDSCH/PUSCH processing time relaxations (e.g., PDCCH processing time can be relaxed for all cases) and allows for simplified MIMO processing blocks </a:t>
            </a:r>
            <a:r>
              <a:rPr lang="en-US" b="1" i="1" u="sng" dirty="0"/>
              <a:t>(see previous slide for cost comparisons).</a:t>
            </a:r>
          </a:p>
          <a:p>
            <a:pPr lvl="1"/>
            <a:r>
              <a:rPr lang="en-US" dirty="0"/>
              <a:t>Whether to support HD-FDD Type A or FD-FDD or both from spec perspective for FR1 RedCap UEs</a:t>
            </a:r>
          </a:p>
          <a:p>
            <a:pPr lvl="2"/>
            <a:r>
              <a:rPr lang="en-US" b="1" i="1" u="sng" dirty="0"/>
              <a:t>Proposal</a:t>
            </a:r>
            <a:r>
              <a:rPr lang="en-US" b="1" i="1" dirty="0"/>
              <a:t>: </a:t>
            </a:r>
            <a:r>
              <a:rPr lang="en-US" b="1" i="1" u="sng" dirty="0"/>
              <a:t>Both FD-FDD and HD-FDD Type A can be supported from specifications perspective </a:t>
            </a:r>
          </a:p>
          <a:p>
            <a:pPr lvl="3"/>
            <a:r>
              <a:rPr lang="en-US" b="1" i="1" u="sng" dirty="0"/>
              <a:t>See previous slide for cost comparisons</a:t>
            </a:r>
          </a:p>
        </p:txBody>
      </p:sp>
    </p:spTree>
    <p:extLst>
      <p:ext uri="{BB962C8B-B14F-4D97-AF65-F5344CB8AC3E}">
        <p14:creationId xmlns:p14="http://schemas.microsoft.com/office/powerpoint/2010/main" val="16258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0BEB3-31E7-42BE-89BE-202A56A90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RedCap UE power savings via reduced PDCCH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35BDA-2A77-43B7-9669-89FCA2C99DF3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Whether and which UE PS schemes to introduce for RedCap UEs of the following:</a:t>
            </a:r>
          </a:p>
          <a:p>
            <a:pPr lvl="1"/>
            <a:r>
              <a:rPr lang="en-US" b="1" dirty="0"/>
              <a:t>Scheme #1: </a:t>
            </a:r>
            <a:r>
              <a:rPr lang="en-US" dirty="0"/>
              <a:t>Reducing limits of BDs per slot and/or reducing max number of DCI format sizes</a:t>
            </a:r>
          </a:p>
          <a:p>
            <a:pPr lvl="1"/>
            <a:r>
              <a:rPr lang="en-US" b="1" dirty="0"/>
              <a:t>Scheme #2: </a:t>
            </a:r>
            <a:r>
              <a:rPr lang="en-US" dirty="0"/>
              <a:t>Sparse (in time) PDCCH monitoring</a:t>
            </a:r>
          </a:p>
          <a:p>
            <a:pPr lvl="1"/>
            <a:r>
              <a:rPr lang="en-US" b="1" dirty="0"/>
              <a:t>Scheme #3: </a:t>
            </a:r>
            <a:r>
              <a:rPr lang="en-US" dirty="0"/>
              <a:t>Dynamic adaptation of PDCCH SS sets and monitoring configurations</a:t>
            </a:r>
          </a:p>
          <a:p>
            <a:r>
              <a:rPr lang="en-US" b="1" i="1" u="sng" dirty="0"/>
              <a:t>Proposal</a:t>
            </a:r>
            <a:r>
              <a:rPr lang="en-US" b="1" i="1" dirty="0"/>
              <a:t>: </a:t>
            </a:r>
            <a:r>
              <a:rPr lang="en-US" b="1" i="1" u="sng" dirty="0"/>
              <a:t>Specify reduced limits for BDs per slot by approximately 50% of the Rel-15 values (under Scheme 1)</a:t>
            </a:r>
          </a:p>
          <a:p>
            <a:pPr lvl="1"/>
            <a:r>
              <a:rPr lang="en-US" b="1" i="1" u="sng" dirty="0"/>
              <a:t>Reduction on max number of DCI format sizes can be further considered</a:t>
            </a:r>
          </a:p>
          <a:p>
            <a:pPr lvl="1"/>
            <a:r>
              <a:rPr lang="en-US" b="1" i="1" dirty="0"/>
              <a:t>Justification: </a:t>
            </a:r>
          </a:p>
          <a:p>
            <a:pPr lvl="2"/>
            <a:r>
              <a:rPr lang="en-US" b="1" i="1" dirty="0"/>
              <a:t>Reducing the limits on # of BDs per slot by about 50% (under Scheme #1) provides reduced UE power consumption as well as allows for relaxed dimensioning of the UE (lower complexity)</a:t>
            </a:r>
          </a:p>
          <a:p>
            <a:pPr lvl="3"/>
            <a:r>
              <a:rPr lang="en-US" b="1" i="1" dirty="0"/>
              <a:t>No significant impact on PDCCH blocking performance or any other latency/reliability/co-existence issues observed</a:t>
            </a:r>
          </a:p>
          <a:p>
            <a:pPr lvl="2"/>
            <a:r>
              <a:rPr lang="en-US" b="1" i="1" dirty="0"/>
              <a:t>Schemes #2 and #3 are not aligned with RedCap SI objective (see below) and better suited for potential consideration as part of Rel-17 WI on UE power saving enhancements.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1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30D2D-3F14-4F52-A5C0-666119F0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RedCap coverage recovery objectives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915CE-9997-4B09-B0A2-686B6D160B79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/>
          </a:bodyPr>
          <a:lstStyle/>
          <a:p>
            <a:r>
              <a:rPr lang="en-US" dirty="0"/>
              <a:t>Observations from RAN1 studies on RedCap coverage recovery:</a:t>
            </a:r>
          </a:p>
          <a:p>
            <a:pPr lvl="1"/>
            <a:r>
              <a:rPr lang="en-US" dirty="0"/>
              <a:t>For FR1, coverage recovery (</a:t>
            </a:r>
            <a:r>
              <a:rPr lang="en-US" i="1" dirty="0"/>
              <a:t>up to 3 dB to compensate for UE antenna efficiency loss</a:t>
            </a:r>
            <a:r>
              <a:rPr lang="en-US" dirty="0"/>
              <a:t>) may be needed for PUSCH and Msg3.</a:t>
            </a:r>
          </a:p>
          <a:p>
            <a:pPr lvl="1"/>
            <a:r>
              <a:rPr lang="en-US" dirty="0"/>
              <a:t>For FR1, </a:t>
            </a:r>
            <a:r>
              <a:rPr lang="en-US" i="1" dirty="0"/>
              <a:t>if RedCap UEs with 1Rx branch are supported for bands requiring NR reference UE to support 4Rx branches, </a:t>
            </a:r>
            <a:r>
              <a:rPr lang="en-US" dirty="0"/>
              <a:t>coverage recovery may be necessary for PDCCH CSS and Msg4 for such RedCap UEs.</a:t>
            </a:r>
          </a:p>
          <a:p>
            <a:pPr lvl="1"/>
            <a:r>
              <a:rPr lang="en-US" dirty="0"/>
              <a:t>For FR2, coverage recovery may be necessary for Msg2/Msg4/PDSCH for RedCap UEs with 1Rx </a:t>
            </a:r>
            <a:r>
              <a:rPr lang="en-US" i="1" dirty="0"/>
              <a:t>when max TRP 23 dBm is assumed for the reference NR (and RedCap) UE</a:t>
            </a:r>
          </a:p>
          <a:p>
            <a:r>
              <a:rPr lang="en-US" dirty="0"/>
              <a:t>Relationship to Rel-17 WI on Coverage Enhancements (CE)</a:t>
            </a:r>
          </a:p>
        </p:txBody>
      </p:sp>
    </p:spTree>
    <p:extLst>
      <p:ext uri="{BB962C8B-B14F-4D97-AF65-F5344CB8AC3E}">
        <p14:creationId xmlns:p14="http://schemas.microsoft.com/office/powerpoint/2010/main" val="311324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ED62E-4CFC-4F8F-9E7D-B4D120761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RedCap coverage recovery objectives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C19AF-57A7-45DA-BDEE-9BA3F7C70213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lnSpcReduction="10000"/>
          </a:bodyPr>
          <a:lstStyle/>
          <a:p>
            <a:r>
              <a:rPr lang="en-US" b="1" i="1" u="sng" dirty="0"/>
              <a:t>Proposal</a:t>
            </a:r>
            <a:r>
              <a:rPr lang="en-US" b="1" dirty="0"/>
              <a:t>: </a:t>
            </a:r>
          </a:p>
          <a:p>
            <a:pPr lvl="1"/>
            <a:r>
              <a:rPr lang="en-US" dirty="0"/>
              <a:t>Coverage recovery objectives for Rel-17 RedCap WI:</a:t>
            </a:r>
          </a:p>
          <a:p>
            <a:pPr lvl="2"/>
            <a:r>
              <a:rPr lang="en-US" b="1" i="1" u="sng" dirty="0"/>
              <a:t>For FR1, specify coverage recovery (up to 3 dB to compensate for UE antenna efficiency loss) mechanism(s) for PUSCH and Msg3.</a:t>
            </a:r>
          </a:p>
          <a:p>
            <a:pPr lvl="3"/>
            <a:r>
              <a:rPr lang="en-US" b="1" i="1" u="sng" dirty="0"/>
              <a:t>Mechanisms considered as part of Rel-17 WI on CE serve as the starting point, while detailed solution and applicability to RedCap UEs to be specified as part of Rel-17 WI on RedCap</a:t>
            </a:r>
          </a:p>
          <a:p>
            <a:pPr lvl="3"/>
            <a:r>
              <a:rPr lang="en-US" b="1" i="1" dirty="0"/>
              <a:t>Justification: Allow for support of small form factor devices (following original target of the SI) in FR1 bands by accommodating RedCap UEs with antenna efficiency losses (up to 3 dB). </a:t>
            </a:r>
          </a:p>
          <a:p>
            <a:pPr lvl="2"/>
            <a:r>
              <a:rPr lang="en-US" b="1" i="1" u="sng" dirty="0"/>
              <a:t>For FR2, specify coverage recovery mechanism(s) for Msg2/Msg4/PDSCH for RedCap UEs with 1Rx to address (reference NR and RedCap) UEs with max TRP of 23 dBm</a:t>
            </a:r>
          </a:p>
          <a:p>
            <a:pPr lvl="3"/>
            <a:r>
              <a:rPr lang="en-US" b="1" i="1" dirty="0"/>
              <a:t>Justification: Otherwise, in deployments with (reference NR and RedCap) UEs with max TRP of 23 dBm, the cell coverage would be limited by the reduced coverage for RedCap UEs, which is undesirable</a:t>
            </a:r>
          </a:p>
        </p:txBody>
      </p:sp>
    </p:spTree>
    <p:extLst>
      <p:ext uri="{BB962C8B-B14F-4D97-AF65-F5344CB8AC3E}">
        <p14:creationId xmlns:p14="http://schemas.microsoft.com/office/powerpoint/2010/main" val="30876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2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Intel2020">
    <a:dk1>
      <a:srgbClr val="000000"/>
    </a:dk1>
    <a:lt1>
      <a:srgbClr val="FFFFFF"/>
    </a:lt1>
    <a:dk2>
      <a:srgbClr val="004A86"/>
    </a:dk2>
    <a:lt2>
      <a:srgbClr val="525252"/>
    </a:lt2>
    <a:accent1>
      <a:srgbClr val="0068B5"/>
    </a:accent1>
    <a:accent2>
      <a:srgbClr val="00C7FD"/>
    </a:accent2>
    <a:accent3>
      <a:srgbClr val="F6CB4B"/>
    </a:accent3>
    <a:accent4>
      <a:srgbClr val="D96930"/>
    </a:accent4>
    <a:accent5>
      <a:srgbClr val="8F5DA2"/>
    </a:accent5>
    <a:accent6>
      <a:srgbClr val="8BAE46"/>
    </a:accent6>
    <a:hlink>
      <a:srgbClr val="0068B5"/>
    </a:hlink>
    <a:folHlink>
      <a:srgbClr val="0068B5"/>
    </a:folHlink>
  </a:clrScheme>
</a:themeOverride>
</file>

<file path=ppt/theme/themeOverride2.xml><?xml version="1.0" encoding="utf-8"?>
<a:themeOverride xmlns:a="http://schemas.openxmlformats.org/drawingml/2006/main">
  <a:clrScheme name="Intel2020">
    <a:dk1>
      <a:srgbClr val="000000"/>
    </a:dk1>
    <a:lt1>
      <a:srgbClr val="FFFFFF"/>
    </a:lt1>
    <a:dk2>
      <a:srgbClr val="004A86"/>
    </a:dk2>
    <a:lt2>
      <a:srgbClr val="525252"/>
    </a:lt2>
    <a:accent1>
      <a:srgbClr val="0068B5"/>
    </a:accent1>
    <a:accent2>
      <a:srgbClr val="00C7FD"/>
    </a:accent2>
    <a:accent3>
      <a:srgbClr val="F6CB4B"/>
    </a:accent3>
    <a:accent4>
      <a:srgbClr val="D96930"/>
    </a:accent4>
    <a:accent5>
      <a:srgbClr val="8F5DA2"/>
    </a:accent5>
    <a:accent6>
      <a:srgbClr val="8BAE46"/>
    </a:accent6>
    <a:hlink>
      <a:srgbClr val="0068B5"/>
    </a:hlink>
    <a:folHlink>
      <a:srgbClr val="0068B5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0A1F471712B746BF10BD51BE7B75C6" ma:contentTypeVersion="13" ma:contentTypeDescription="Create a new document." ma:contentTypeScope="" ma:versionID="b196ba41bf625b4774556955b665703a">
  <xsd:schema xmlns:xsd="http://www.w3.org/2001/XMLSchema" xmlns:xs="http://www.w3.org/2001/XMLSchema" xmlns:p="http://schemas.microsoft.com/office/2006/metadata/properties" xmlns:ns3="8c5f69da-4e09-4fb7-9d75-fde273378258" xmlns:ns4="48d02fb8-8851-4923-9c9e-0de447319aa5" targetNamespace="http://schemas.microsoft.com/office/2006/metadata/properties" ma:root="true" ma:fieldsID="75f70b05cb98ca48780ff99e47f85116" ns3:_="" ns4:_="">
    <xsd:import namespace="8c5f69da-4e09-4fb7-9d75-fde273378258"/>
    <xsd:import namespace="48d02fb8-8851-4923-9c9e-0de447319aa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5f69da-4e09-4fb7-9d75-fde2733782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02fb8-8851-4923-9c9e-0de447319aa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EB1993-207A-42AF-A2D6-3B709323C78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8C4724C-FE47-4075-8AF9-E1B0974432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BB66D6-25AE-4360-A294-4F39494219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5f69da-4e09-4fb7-9d75-fde273378258"/>
    <ds:schemaRef ds:uri="48d02fb8-8851-4923-9c9e-0de447319aa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2401</Words>
  <Application>Microsoft Office PowerPoint</Application>
  <PresentationFormat>Widescreen</PresentationFormat>
  <Paragraphs>210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Helvetica</vt:lpstr>
      <vt:lpstr>Helvetica Neue Medium</vt:lpstr>
      <vt:lpstr>Intel Clear</vt:lpstr>
      <vt:lpstr>Intel Clear Light</vt:lpstr>
      <vt:lpstr>Times New Roman</vt:lpstr>
      <vt:lpstr>Wingdings</vt:lpstr>
      <vt:lpstr>21_BasicWhite</vt:lpstr>
      <vt:lpstr>22_BasicWhite</vt:lpstr>
      <vt:lpstr>Views on Reduced Capability NR device WI</vt:lpstr>
      <vt:lpstr>Rel-17 RedCap: Motivation &amp; target use-cases</vt:lpstr>
      <vt:lpstr>Rel-17 SI on RedCap: Summary (1/2)</vt:lpstr>
      <vt:lpstr>Rel-17 SI on RedCap: Summary (2/2)</vt:lpstr>
      <vt:lpstr>Summary of cost estimates for combinations of cost/complexity reduction features</vt:lpstr>
      <vt:lpstr>RedCap UE cost/complexity reduction features</vt:lpstr>
      <vt:lpstr>RedCap UE power savings via reduced PDCCH monitoring</vt:lpstr>
      <vt:lpstr>RedCap coverage recovery objectives (1/2)</vt:lpstr>
      <vt:lpstr>RedCap coverage recovery objectives (2/2)</vt:lpstr>
      <vt:lpstr>On RAN2-led items for Rel-17 RedCap</vt:lpstr>
      <vt:lpstr>Summary of Proposals</vt:lpstr>
      <vt:lpstr>Rel-17 WI on RedCap: RAN1-led objectives (1/2)</vt:lpstr>
      <vt:lpstr>Rel-17 WI on RedCap: RAN1-led objectives (2/2)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Release 17</dc:title>
  <dc:creator>Chatterjee, Debdeep</dc:creator>
  <cp:lastModifiedBy>Chatterjee, Debdeep</cp:lastModifiedBy>
  <cp:revision>3</cp:revision>
  <dcterms:created xsi:type="dcterms:W3CDTF">2020-11-27T20:03:47Z</dcterms:created>
  <dcterms:modified xsi:type="dcterms:W3CDTF">2020-11-30T20:11:34Z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0x0101001A0A1F471712B746BF10BD51BE7B75C6</vt:lpwstr>
  </property>
</Properties>
</file>