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447" r:id="rId4"/>
    <p:sldId id="448" r:id="rId5"/>
    <p:sldId id="1000" r:id="rId6"/>
    <p:sldId id="998" r:id="rId7"/>
    <p:sldId id="999" r:id="rId8"/>
    <p:sldId id="452" r:id="rId9"/>
  </p:sldIdLst>
  <p:sldSz cx="132588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7A7"/>
    <a:srgbClr val="C800BE"/>
    <a:srgbClr val="FA7100"/>
    <a:srgbClr val="53FFA1"/>
    <a:srgbClr val="92D050"/>
    <a:srgbClr val="0066FF"/>
    <a:srgbClr val="FF5B5B"/>
    <a:srgbClr val="663300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00A7F4-97F5-4C94-A4C3-BFEF85B69AFE}" v="1" dt="2020-12-01T18:48:58.3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200" d="100"/>
          <a:sy n="200" d="100"/>
        </p:scale>
        <p:origin x="45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143000"/>
            <a:ext cx="596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4"/>
            <a:ext cx="1204776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928" y="6198577"/>
            <a:ext cx="1463271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9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80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007067" y="6319707"/>
            <a:ext cx="2226020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3" y="5"/>
            <a:ext cx="5595857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5"/>
            <a:ext cx="2532062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473" y="52922"/>
            <a:ext cx="171950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411" y="2130434"/>
            <a:ext cx="1126998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422" y="3839308"/>
            <a:ext cx="928116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49992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89488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05102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892013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747125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620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0688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90756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07699" y="6421388"/>
            <a:ext cx="365401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903654" y="228600"/>
            <a:ext cx="870569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4375" y="1454152"/>
            <a:ext cx="12163108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5027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Release 17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Chairman, RAN1 Chairman, 	RAN2 Chairman, RAN3 Chairman, </a:t>
            </a:r>
            <a:br>
              <a:rPr lang="en-US" dirty="0"/>
            </a:br>
            <a:r>
              <a:rPr lang="en-US" dirty="0"/>
              <a:t>	</a:t>
            </a:r>
            <a:r>
              <a:rPr lang="en-US"/>
              <a:t>RAN4 Chairman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35574-B5A7-4C6E-BA23-F668BA985190}"/>
              </a:ext>
            </a:extLst>
          </p:cNvPr>
          <p:cNvSpPr txBox="1"/>
          <p:nvPr/>
        </p:nvSpPr>
        <p:spPr>
          <a:xfrm>
            <a:off x="9641457" y="595223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RP-202178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F02DD00D-F20E-4EF7-B5B3-217F8F824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6776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D5FA4B6C-3433-40FB-A1D7-0556728CAB0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91376" y="1819759"/>
            <a:ext cx="0" cy="201453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87" y="-83820"/>
            <a:ext cx="8005233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775" y="4487564"/>
            <a:ext cx="12055845" cy="1102358"/>
          </a:xfrm>
        </p:spPr>
        <p:txBody>
          <a:bodyPr/>
          <a:lstStyle/>
          <a:p>
            <a:pPr marL="1219170" lvl="2" indent="0">
              <a:buNone/>
            </a:pPr>
            <a:endParaRPr lang="en-US" sz="1200" dirty="0"/>
          </a:p>
          <a:p>
            <a:r>
              <a:rPr lang="en-US" sz="2000" dirty="0"/>
              <a:t>The leadership is committed to facilitate delivering Rel-17 with minimal additional delay</a:t>
            </a:r>
            <a:endParaRPr lang="en-US" sz="1600" dirty="0"/>
          </a:p>
          <a:p>
            <a:pPr lvl="1"/>
            <a:r>
              <a:rPr lang="en-US" sz="1600" dirty="0"/>
              <a:t>Detailed analysis of TUs is presented in the following slides for endorsement</a:t>
            </a:r>
          </a:p>
          <a:p>
            <a:r>
              <a:rPr lang="en-US" sz="2000" dirty="0"/>
              <a:t>It is proposed to discuss and endorse the new timeline with the full Release 17 TU planning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F9EE4-B4E5-4550-8534-27840D3A1A4C}"/>
              </a:ext>
            </a:extLst>
          </p:cNvPr>
          <p:cNvSpPr/>
          <p:nvPr/>
        </p:nvSpPr>
        <p:spPr>
          <a:xfrm>
            <a:off x="300355" y="1192700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76B6BD-8DDC-4A1C-B0A9-1E8874A62C31}"/>
              </a:ext>
            </a:extLst>
          </p:cNvPr>
          <p:cNvSpPr/>
          <p:nvPr/>
        </p:nvSpPr>
        <p:spPr>
          <a:xfrm>
            <a:off x="14068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847F31-DB1D-4C50-A97C-36A4AE4D808F}"/>
              </a:ext>
            </a:extLst>
          </p:cNvPr>
          <p:cNvSpPr/>
          <p:nvPr/>
        </p:nvSpPr>
        <p:spPr>
          <a:xfrm>
            <a:off x="25117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3901E-216B-460B-A28C-D3EDB2B1A4BE}"/>
              </a:ext>
            </a:extLst>
          </p:cNvPr>
          <p:cNvSpPr/>
          <p:nvPr/>
        </p:nvSpPr>
        <p:spPr>
          <a:xfrm>
            <a:off x="3618226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8C010E-FE73-4BDA-9636-80892212DF64}"/>
              </a:ext>
            </a:extLst>
          </p:cNvPr>
          <p:cNvSpPr/>
          <p:nvPr/>
        </p:nvSpPr>
        <p:spPr>
          <a:xfrm>
            <a:off x="300355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59D8E-0217-4C61-8016-175352D48F37}"/>
              </a:ext>
            </a:extLst>
          </p:cNvPr>
          <p:cNvSpPr/>
          <p:nvPr/>
        </p:nvSpPr>
        <p:spPr>
          <a:xfrm>
            <a:off x="4724717" y="1183175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5876E3-F735-475B-B5CB-250088E6EE5B}"/>
              </a:ext>
            </a:extLst>
          </p:cNvPr>
          <p:cNvSpPr/>
          <p:nvPr/>
        </p:nvSpPr>
        <p:spPr>
          <a:xfrm>
            <a:off x="4724717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283A872-62C3-45C9-B089-949E184DB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84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4AD7A686-2E02-410C-9FA7-E165EED934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35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520254D0-8C79-4FF4-8FBD-A316E545F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8063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DD9C66FB-10E7-4D03-96BF-B2036C58A398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468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C3384E-76E6-40FE-8206-0EF6CD8B4948}"/>
              </a:ext>
            </a:extLst>
          </p:cNvPr>
          <p:cNvSpPr/>
          <p:nvPr/>
        </p:nvSpPr>
        <p:spPr>
          <a:xfrm>
            <a:off x="2038663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4C7443-44B7-4DAB-BAE7-E963D34B2BAF}"/>
              </a:ext>
            </a:extLst>
          </p:cNvPr>
          <p:cNvSpPr/>
          <p:nvPr/>
        </p:nvSpPr>
        <p:spPr>
          <a:xfrm>
            <a:off x="3145155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F01ECA-0DB3-4F8B-A14A-6A56A8D0EED0}"/>
              </a:ext>
            </a:extLst>
          </p:cNvPr>
          <p:cNvSpPr/>
          <p:nvPr/>
        </p:nvSpPr>
        <p:spPr>
          <a:xfrm>
            <a:off x="4192905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76787A1-BF25-4D22-9D81-5C7E65E53634}"/>
              </a:ext>
            </a:extLst>
          </p:cNvPr>
          <p:cNvSpPr/>
          <p:nvPr/>
        </p:nvSpPr>
        <p:spPr>
          <a:xfrm>
            <a:off x="5277167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34">
            <a:extLst>
              <a:ext uri="{FF2B5EF4-FFF2-40B4-BE49-F238E27FC236}">
                <a16:creationId xmlns:a16="http://schemas.microsoft.com/office/drawing/2014/main" id="{B31DD221-6A10-44D6-8CB0-5F5DE7E0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CFF01-8102-4EE9-8038-21E4F42CEEAF}"/>
              </a:ext>
            </a:extLst>
          </p:cNvPr>
          <p:cNvSpPr txBox="1"/>
          <p:nvPr/>
        </p:nvSpPr>
        <p:spPr>
          <a:xfrm>
            <a:off x="392430" y="3734284"/>
            <a:ext cx="4600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FF0000"/>
                </a:solidFill>
                <a:latin typeface="Calibri"/>
              </a:rPr>
              <a:t>Current Release 17 timeline as per RAN#87E decision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4DF7B6-94DE-4F59-AE0B-22B2DCCCE5F5}"/>
              </a:ext>
            </a:extLst>
          </p:cNvPr>
          <p:cNvSpPr/>
          <p:nvPr/>
        </p:nvSpPr>
        <p:spPr>
          <a:xfrm>
            <a:off x="6973890" y="1192700"/>
            <a:ext cx="2181214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A0B24E-AA2A-48C8-A6DF-F0340CCF5405}"/>
              </a:ext>
            </a:extLst>
          </p:cNvPr>
          <p:cNvSpPr/>
          <p:nvPr/>
        </p:nvSpPr>
        <p:spPr>
          <a:xfrm>
            <a:off x="80835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4B7A7C-19CE-4AFC-825F-F0A0A09EDFF9}"/>
              </a:ext>
            </a:extLst>
          </p:cNvPr>
          <p:cNvSpPr/>
          <p:nvPr/>
        </p:nvSpPr>
        <p:spPr>
          <a:xfrm>
            <a:off x="91884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E6486A-51F8-43F8-BA47-F2A8D7A76EDF}"/>
              </a:ext>
            </a:extLst>
          </p:cNvPr>
          <p:cNvSpPr/>
          <p:nvPr/>
        </p:nvSpPr>
        <p:spPr>
          <a:xfrm>
            <a:off x="10294935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DAE31A-53FA-4A4C-AC16-89A119C93054}"/>
              </a:ext>
            </a:extLst>
          </p:cNvPr>
          <p:cNvSpPr/>
          <p:nvPr/>
        </p:nvSpPr>
        <p:spPr>
          <a:xfrm>
            <a:off x="6977064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CA20E8-C8C1-4E57-A32E-B3F5984A91AC}"/>
              </a:ext>
            </a:extLst>
          </p:cNvPr>
          <p:cNvSpPr/>
          <p:nvPr/>
        </p:nvSpPr>
        <p:spPr>
          <a:xfrm>
            <a:off x="9188452" y="1183175"/>
            <a:ext cx="328295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30B23A-DA34-4A48-8642-0410FA5C3EC6}"/>
              </a:ext>
            </a:extLst>
          </p:cNvPr>
          <p:cNvSpPr/>
          <p:nvPr/>
        </p:nvSpPr>
        <p:spPr>
          <a:xfrm>
            <a:off x="11401426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F5E05A1B-AE3E-4595-BA5C-730C5B383DA1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0210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60BF2843-E89B-48E8-BCBF-A0BC039934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64772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1">
            <a:extLst>
              <a:ext uri="{FF2B5EF4-FFF2-40B4-BE49-F238E27FC236}">
                <a16:creationId xmlns:a16="http://schemas.microsoft.com/office/drawing/2014/main" id="{BCC9B0AA-D549-473C-803E-62BF955FC0FD}"/>
              </a:ext>
            </a:extLst>
          </p:cNvPr>
          <p:cNvCxnSpPr>
            <a:cxnSpLocks/>
          </p:cNvCxnSpPr>
          <p:nvPr/>
        </p:nvCxnSpPr>
        <p:spPr bwMode="auto">
          <a:xfrm flipV="1">
            <a:off x="9155104" y="1819759"/>
            <a:ext cx="0" cy="183927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6F5B1626-8B71-47F1-906F-4FAB833177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1397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16A8489-336E-4B16-BB23-E3B62C48CCB7}"/>
              </a:ext>
            </a:extLst>
          </p:cNvPr>
          <p:cNvSpPr/>
          <p:nvPr/>
        </p:nvSpPr>
        <p:spPr>
          <a:xfrm>
            <a:off x="8715372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4E731A-CE97-46DD-95F7-3E569CDD372F}"/>
              </a:ext>
            </a:extLst>
          </p:cNvPr>
          <p:cNvSpPr/>
          <p:nvPr/>
        </p:nvSpPr>
        <p:spPr>
          <a:xfrm>
            <a:off x="9821864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B3FC549-7429-4BA7-8887-8E43AFE6CFEB}"/>
              </a:ext>
            </a:extLst>
          </p:cNvPr>
          <p:cNvSpPr/>
          <p:nvPr/>
        </p:nvSpPr>
        <p:spPr>
          <a:xfrm>
            <a:off x="10869614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C24D7B-F9A1-4AD9-8958-1FA4433A62B3}"/>
              </a:ext>
            </a:extLst>
          </p:cNvPr>
          <p:cNvSpPr/>
          <p:nvPr/>
        </p:nvSpPr>
        <p:spPr>
          <a:xfrm>
            <a:off x="11953876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34">
            <a:extLst>
              <a:ext uri="{FF2B5EF4-FFF2-40B4-BE49-F238E27FC236}">
                <a16:creationId xmlns:a16="http://schemas.microsoft.com/office/drawing/2014/main" id="{B75876B0-8E9E-4CB5-BA1E-D8BD0022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F036C9-2779-4DC0-86A7-C180AF7C228E}"/>
              </a:ext>
            </a:extLst>
          </p:cNvPr>
          <p:cNvSpPr txBox="1"/>
          <p:nvPr/>
        </p:nvSpPr>
        <p:spPr>
          <a:xfrm>
            <a:off x="7069139" y="3734284"/>
            <a:ext cx="423718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New timeline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as per expected RAN#90E decision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CE7B669-9458-444C-8B36-BA73EC5C9075}"/>
              </a:ext>
            </a:extLst>
          </p:cNvPr>
          <p:cNvSpPr/>
          <p:nvPr/>
        </p:nvSpPr>
        <p:spPr bwMode="auto">
          <a:xfrm>
            <a:off x="5977890" y="1761656"/>
            <a:ext cx="826763" cy="35433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32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RAN1 TU Management for Release 17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26F7EE-3809-4CA9-A714-D9F1CCF83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487" y="946688"/>
            <a:ext cx="11202305" cy="552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137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TU Management for Release 17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28295" y="1371600"/>
          <a:ext cx="7617041" cy="5150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58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1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5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1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4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59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14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 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20Q4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21Q1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21Q2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21Q3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21Q4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</a:rPr>
                        <a:t>22Q1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9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u="none" strike="noStrike">
                          <a:effectLst/>
                        </a:rPr>
                        <a:t>Rel 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112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113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113B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114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115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115B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>
                          <a:effectLst/>
                        </a:rPr>
                        <a:t>116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1" u="none" strike="noStrike" dirty="0">
                          <a:effectLst/>
                        </a:rPr>
                        <a:t>117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nn-NO" sz="1100" u="none" strike="noStrike">
                          <a:effectLst/>
                        </a:rPr>
                        <a:t>NR Sidelink relay SI + WI</a:t>
                      </a:r>
                      <a:endParaRPr lang="nn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[R1] NR positioning enhancements SI + WI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[R1] Reduced Capability SI + WI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RAN slicing SI + WI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Multicast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Non-Terrestrial Networks (NTN)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UE Power Saving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MR DC/CA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Small Data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IIoT/URLLC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NB-IoT / eMTC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[R3] SON/MDT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9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NR IAB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Multi SIM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Non-Public Networks (NPN)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IoT NTN SI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Sidelink enhancements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MIMO fe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[R3] NR QoE SI and WI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0.5*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NR up to 71GHz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604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[R1] Misc R1 items, Cov Enh, DSS sched enh etc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R17 Other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TEI17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R17 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22.5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25.5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effectLst/>
                        </a:rPr>
                        <a:t>Rel 16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15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14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7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6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effectLst/>
                        </a:rPr>
                        <a:t>NR Rel 15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2.5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2.5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effectLst/>
                        </a:rPr>
                        <a:t>EUTRA R15 and earlier Total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6443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effectLst/>
                        </a:rPr>
                        <a:t>RAN2 Total (40)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40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40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>
                          <a:effectLst/>
                        </a:rPr>
                        <a:t>28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>
                          <a:effectLst/>
                        </a:rPr>
                        <a:t>40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0582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RAN3 TU Management for Release 17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810695-B168-4BF3-9E94-D33D6EAEF06D}"/>
              </a:ext>
            </a:extLst>
          </p:cNvPr>
          <p:cNvSpPr txBox="1"/>
          <p:nvPr/>
        </p:nvSpPr>
        <p:spPr>
          <a:xfrm>
            <a:off x="44981" y="5820139"/>
            <a:ext cx="2514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Black	WI</a:t>
            </a:r>
          </a:p>
          <a:p>
            <a:r>
              <a:rPr lang="en-US" dirty="0">
                <a:solidFill>
                  <a:srgbClr val="00B0F0"/>
                </a:solidFill>
              </a:rPr>
              <a:t>Blue	SI</a:t>
            </a:r>
          </a:p>
          <a:p>
            <a:r>
              <a:rPr lang="en-US" dirty="0"/>
              <a:t>*	RAN3-led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270B4F-D482-46E6-89FC-49A938DF0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026" y="915810"/>
            <a:ext cx="9651333" cy="569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62688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RAN4 TU Management for Release 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21B83-9E31-4911-8E36-FF8341934F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RAN4 TU planning presented in a separate attached Excel</a:t>
            </a:r>
          </a:p>
        </p:txBody>
      </p:sp>
    </p:spTree>
    <p:extLst>
      <p:ext uri="{BB962C8B-B14F-4D97-AF65-F5344CB8AC3E}">
        <p14:creationId xmlns:p14="http://schemas.microsoft.com/office/powerpoint/2010/main" val="82584498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CC67-0E8F-44C6-9720-DD1B7839C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4530853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31762</TotalTime>
  <Words>583</Words>
  <Application>Microsoft Office PowerPoint</Application>
  <PresentationFormat>Custom</PresentationFormat>
  <Paragraphs>311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Release 17 planning</vt:lpstr>
      <vt:lpstr>Proposal</vt:lpstr>
      <vt:lpstr>RAN1 TU Management for Release 17</vt:lpstr>
      <vt:lpstr>RAN2 TU Management for Release 17</vt:lpstr>
      <vt:lpstr>RAN3 TU Management for Release 17</vt:lpstr>
      <vt:lpstr>RAN4 TU Management for Release 17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562</cp:revision>
  <dcterms:created xsi:type="dcterms:W3CDTF">2018-05-24T11:49:12Z</dcterms:created>
  <dcterms:modified xsi:type="dcterms:W3CDTF">2020-12-05T07:20:25Z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