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3" r:id="rId3"/>
    <p:sldId id="287" r:id="rId4"/>
    <p:sldId id="285" r:id="rId5"/>
    <p:sldId id="286" r:id="rId6"/>
    <p:sldId id="28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1" autoAdjust="0"/>
    <p:restoredTop sz="94660"/>
  </p:normalViewPr>
  <p:slideViewPr>
    <p:cSldViewPr snapToGrid="0">
      <p:cViewPr varScale="1">
        <p:scale>
          <a:sx n="127" d="100"/>
          <a:sy n="127" d="100"/>
        </p:scale>
        <p:origin x="1758"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C492-1F6A-4BFF-9B95-DC657D594A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53E51A-96B1-4915-85F0-A5587B3F65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757621-05AD-4CF4-B660-8F7D8C0A3454}"/>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BAC4F322-0E20-4E70-881F-AF5A00A44A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C4DA46-DD99-4FA2-B56E-65D2784202B4}"/>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3787608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FUTUREWEI </a:t>
            </a:r>
          </a:p>
        </p:txBody>
      </p:sp>
      <p:sp>
        <p:nvSpPr>
          <p:cNvPr id="5" name="Slide Number Placeholder 4"/>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990321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FUTUREWEI </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4264981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otal 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3CCE0D-422C-4606-BBE4-D6405DB93225}"/>
              </a:ext>
            </a:extLst>
          </p:cNvPr>
          <p:cNvSpPr/>
          <p:nvPr userDrawn="1"/>
        </p:nvSpPr>
        <p:spPr>
          <a:xfrm>
            <a:off x="10077651" y="6246795"/>
            <a:ext cx="1561901" cy="402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dirty="0"/>
              <a:t>FUTUREWEI </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1375195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6" name="Picture 5">
            <a:extLst>
              <a:ext uri="{FF2B5EF4-FFF2-40B4-BE49-F238E27FC236}">
                <a16:creationId xmlns:a16="http://schemas.microsoft.com/office/drawing/2014/main" id="{AE3B95E3-A4E3-4180-ACF7-9602855676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0095" y="4851326"/>
            <a:ext cx="2587422" cy="962551"/>
          </a:xfrm>
          <a:prstGeom prst="rect">
            <a:avLst/>
          </a:prstGeom>
        </p:spPr>
      </p:pic>
    </p:spTree>
    <p:extLst>
      <p:ext uri="{BB962C8B-B14F-4D97-AF65-F5344CB8AC3E}">
        <p14:creationId xmlns:p14="http://schemas.microsoft.com/office/powerpoint/2010/main" val="317737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AA39-A7A4-4498-9134-6B3074E195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D3C06A-2D17-46CA-8C70-CB186337B5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4CF6B5-6BAD-45CC-AEEF-D643D25A3CBD}"/>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87C90C07-C060-45AF-B6BF-CA82DAA411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B862E7-B8DD-4E02-A257-5FA329D216EB}"/>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2395675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17983-76F4-4236-9124-AEA9616CF6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2C3C75-A0D3-41BC-80D8-127C46E4BB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9F5825-3285-4D44-B582-3F05DCFB41C0}"/>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70EF504A-8E30-418C-972C-D81160BDDC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E6D02A-DD13-4560-BABE-B929B5067185}"/>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16139606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387DE-C8E6-446E-A410-3EC67B71356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F252661-A87A-47AB-8FB1-606365667C86}"/>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4" name="Footer Placeholder 3">
            <a:extLst>
              <a:ext uri="{FF2B5EF4-FFF2-40B4-BE49-F238E27FC236}">
                <a16:creationId xmlns:a16="http://schemas.microsoft.com/office/drawing/2014/main" id="{F651E8ED-B76C-430F-86CA-EC76A61582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D87D34-D4AD-4C4A-8769-6591F50664A0}"/>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3093183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4F96CC-EE4C-4FE4-9B34-1201466288DC}"/>
              </a:ext>
            </a:extLst>
          </p:cNvPr>
          <p:cNvSpPr>
            <a:spLocks noGrp="1"/>
          </p:cNvSpPr>
          <p:nvPr>
            <p:ph type="dt" sz="half" idx="10"/>
          </p:nvPr>
        </p:nvSpPr>
        <p:spPr/>
        <p:txBody>
          <a:bodyPr/>
          <a:lstStyle/>
          <a:p>
            <a:fld id="{8D6CD4B5-A6BA-4786-9F48-85B134ECCEBB}" type="datetimeFigureOut">
              <a:rPr lang="en-US" smtClean="0"/>
              <a:t>9/7/2020</a:t>
            </a:fld>
            <a:endParaRPr lang="en-US"/>
          </a:p>
        </p:txBody>
      </p:sp>
      <p:sp>
        <p:nvSpPr>
          <p:cNvPr id="3" name="Footer Placeholder 2">
            <a:extLst>
              <a:ext uri="{FF2B5EF4-FFF2-40B4-BE49-F238E27FC236}">
                <a16:creationId xmlns:a16="http://schemas.microsoft.com/office/drawing/2014/main" id="{8797DECB-E453-4523-B1D7-13B03023A3C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79BA310-FF11-42FD-936E-4CF0B5129D0E}"/>
              </a:ext>
            </a:extLst>
          </p:cNvPr>
          <p:cNvSpPr>
            <a:spLocks noGrp="1"/>
          </p:cNvSpPr>
          <p:nvPr>
            <p:ph type="sldNum" sz="quarter" idx="12"/>
          </p:nvPr>
        </p:nvSpPr>
        <p:spPr/>
        <p:txBody>
          <a:bodyPr/>
          <a:lstStyle/>
          <a:p>
            <a:fld id="{213C2504-98DC-4E7E-9731-D8008B3F2A77}" type="slidenum">
              <a:rPr lang="en-US" smtClean="0"/>
              <a:t>‹#›</a:t>
            </a:fld>
            <a:endParaRPr lang="en-US"/>
          </a:p>
        </p:txBody>
      </p:sp>
    </p:spTree>
    <p:extLst>
      <p:ext uri="{BB962C8B-B14F-4D97-AF65-F5344CB8AC3E}">
        <p14:creationId xmlns:p14="http://schemas.microsoft.com/office/powerpoint/2010/main" val="427335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9DDC7-2BB8-4443-A3BF-5B037CF51F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99" y="714597"/>
            <a:ext cx="3172967" cy="1180380"/>
          </a:xfrm>
          <a:prstGeom prst="rect">
            <a:avLst/>
          </a:prstGeom>
        </p:spPr>
      </p:pic>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Tree>
    <p:extLst>
      <p:ext uri="{BB962C8B-B14F-4D97-AF65-F5344CB8AC3E}">
        <p14:creationId xmlns:p14="http://schemas.microsoft.com/office/powerpoint/2010/main" val="141203708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ontents Slide">
    <p:bg>
      <p:bgPr>
        <a:solidFill>
          <a:srgbClr val="EBEBE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70A5EE-C4AE-4F08-8E29-73B7F72E7B65}"/>
              </a:ext>
            </a:extLst>
          </p:cNvPr>
          <p:cNvSpPr/>
          <p:nvPr userDrawn="1"/>
        </p:nvSpPr>
        <p:spPr>
          <a:xfrm>
            <a:off x="10077651" y="6246795"/>
            <a:ext cx="1561901" cy="402927"/>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1134161"/>
          </a:xfrm>
        </p:spPr>
        <p:txBody>
          <a:bodyPr anchor="b">
            <a:normAutofit/>
          </a:bodyPr>
          <a:lstStyle>
            <a:lvl1pPr>
              <a:defRPr sz="3600" u="sng" baseline="0">
                <a:solidFill>
                  <a:schemeClr val="tx2"/>
                </a:solidFill>
                <a:uFill>
                  <a:solidFill>
                    <a:schemeClr val="accent1"/>
                  </a:solidFill>
                </a:uFill>
              </a:defRPr>
            </a:lvl1pPr>
          </a:lstStyle>
          <a:p>
            <a:r>
              <a:rPr lang="en-US" dirty="0"/>
              <a:t>Click to Add Contents Page Title</a:t>
            </a:r>
          </a:p>
        </p:txBody>
      </p:sp>
      <p:sp>
        <p:nvSpPr>
          <p:cNvPr id="3" name="Content Placeholder 2"/>
          <p:cNvSpPr>
            <a:spLocks noGrp="1"/>
          </p:cNvSpPr>
          <p:nvPr>
            <p:ph idx="1"/>
          </p:nvPr>
        </p:nvSpPr>
        <p:spPr/>
        <p:txBody>
          <a:bodyPr/>
          <a:lstStyle>
            <a:lvl1pPr marL="457200" indent="-457200">
              <a:buFont typeface="+mj-lt"/>
              <a:buAutoNum type="arabicPeriod"/>
              <a:defRPr>
                <a:solidFill>
                  <a:schemeClr val="tx2"/>
                </a:solidFill>
              </a:defRPr>
            </a:lvl1pPr>
            <a:lvl2pPr marL="914400" indent="-457200">
              <a:buFont typeface="+mj-lt"/>
              <a:buAutoNum type="alphaLcParen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3B917CB5-27BD-4ECA-9D86-80D4B900A204}" type="slidenum">
              <a:rPr lang="en-US" smtClean="0"/>
              <a:pPr/>
              <a:t>‹#›</a:t>
            </a:fld>
            <a:endParaRPr lang="en-US"/>
          </a:p>
        </p:txBody>
      </p:sp>
    </p:spTree>
    <p:extLst>
      <p:ext uri="{BB962C8B-B14F-4D97-AF65-F5344CB8AC3E}">
        <p14:creationId xmlns:p14="http://schemas.microsoft.com/office/powerpoint/2010/main" val="4228029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2272010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FUTUREWEI </a:t>
            </a:r>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3979975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10" Type="http://schemas.openxmlformats.org/officeDocument/2006/relationships/image" Target="../media/image1.png"/><Relationship Id="rId4" Type="http://schemas.openxmlformats.org/officeDocument/2006/relationships/slideLayout" Target="../slideLayouts/slideLayout9.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68AB8F-914F-4727-80E4-B4B44E009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1F8423-AE5F-459D-A69C-CD83AB8B6A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65F4AA-3980-4A79-A1C3-20FE1AAD6B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6CD4B5-A6BA-4786-9F48-85B134ECCEBB}" type="datetimeFigureOut">
              <a:rPr lang="en-US" smtClean="0"/>
              <a:t>9/7/2020</a:t>
            </a:fld>
            <a:endParaRPr lang="en-US"/>
          </a:p>
        </p:txBody>
      </p:sp>
      <p:sp>
        <p:nvSpPr>
          <p:cNvPr id="5" name="Footer Placeholder 4">
            <a:extLst>
              <a:ext uri="{FF2B5EF4-FFF2-40B4-BE49-F238E27FC236}">
                <a16:creationId xmlns:a16="http://schemas.microsoft.com/office/drawing/2014/main" id="{E6983CD3-E56F-4E72-B6E7-1F3334AEF9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BA15B3-6B6E-4F54-AA31-DA6335DDDF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C2504-98DC-4E7E-9731-D8008B3F2A77}" type="slidenum">
              <a:rPr lang="en-US" smtClean="0"/>
              <a:t>‹#›</a:t>
            </a:fld>
            <a:endParaRPr lang="en-US"/>
          </a:p>
        </p:txBody>
      </p:sp>
    </p:spTree>
    <p:extLst>
      <p:ext uri="{BB962C8B-B14F-4D97-AF65-F5344CB8AC3E}">
        <p14:creationId xmlns:p14="http://schemas.microsoft.com/office/powerpoint/2010/main" val="949002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57941" y="6336902"/>
            <a:ext cx="4114800" cy="290983"/>
          </a:xfrm>
          <a:prstGeom prst="rect">
            <a:avLst/>
          </a:prstGeom>
        </p:spPr>
        <p:txBody>
          <a:bodyPr vert="horz" lIns="91440" tIns="45720" rIns="91440" bIns="45720" rtlCol="0" anchor="ctr"/>
          <a:lstStyle>
            <a:lvl1pPr algn="l">
              <a:defRPr sz="1000">
                <a:solidFill>
                  <a:schemeClr val="tx1"/>
                </a:solidFill>
              </a:defRPr>
            </a:lvl1pPr>
          </a:lstStyle>
          <a:p>
            <a:r>
              <a:rPr lang="en-US" dirty="0"/>
              <a:t>FUTUREWEI </a:t>
            </a:r>
          </a:p>
        </p:txBody>
      </p:sp>
      <p:sp>
        <p:nvSpPr>
          <p:cNvPr id="6" name="Slide Number Placeholder 5"/>
          <p:cNvSpPr>
            <a:spLocks noGrp="1"/>
          </p:cNvSpPr>
          <p:nvPr>
            <p:ph type="sldNum" sz="quarter" idx="4"/>
          </p:nvPr>
        </p:nvSpPr>
        <p:spPr>
          <a:xfrm>
            <a:off x="719264" y="6336902"/>
            <a:ext cx="512806" cy="300257"/>
          </a:xfrm>
          <a:prstGeom prst="rect">
            <a:avLst/>
          </a:prstGeom>
        </p:spPr>
        <p:txBody>
          <a:bodyPr vert="horz" lIns="91440" tIns="45720" rIns="91440" bIns="45720" rtlCol="0" anchor="ctr"/>
          <a:lstStyle>
            <a:lvl1pPr algn="ctr">
              <a:defRPr sz="1000">
                <a:solidFill>
                  <a:schemeClr val="tx1"/>
                </a:solidFill>
              </a:defRPr>
            </a:lvl1pPr>
          </a:lstStyle>
          <a:p>
            <a:fld id="{3B917CB5-27BD-4ECA-9D86-80D4B900A204}" type="slidenum">
              <a:rPr lang="en-US" smtClean="0"/>
              <a:pPr/>
              <a:t>‹#›</a:t>
            </a:fld>
            <a:endParaRPr lang="en-US"/>
          </a:p>
        </p:txBody>
      </p:sp>
      <p:pic>
        <p:nvPicPr>
          <p:cNvPr id="7" name="Picture 6">
            <a:extLst>
              <a:ext uri="{FF2B5EF4-FFF2-40B4-BE49-F238E27FC236}">
                <a16:creationId xmlns:a16="http://schemas.microsoft.com/office/drawing/2014/main" id="{10CF3E4E-23D5-413E-AB9B-AD98EAEF5906}"/>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9990654" y="6166487"/>
            <a:ext cx="1482082" cy="551352"/>
          </a:xfrm>
          <a:prstGeom prst="rect">
            <a:avLst/>
          </a:prstGeom>
        </p:spPr>
      </p:pic>
    </p:spTree>
    <p:extLst>
      <p:ext uri="{BB962C8B-B14F-4D97-AF65-F5344CB8AC3E}">
        <p14:creationId xmlns:p14="http://schemas.microsoft.com/office/powerpoint/2010/main" val="1107778866"/>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71" r:id="rId3"/>
    <p:sldLayoutId id="2147483672" r:id="rId4"/>
    <p:sldLayoutId id="2147483675" r:id="rId5"/>
    <p:sldLayoutId id="2147483676" r:id="rId6"/>
    <p:sldLayoutId id="2147483677" r:id="rId7"/>
    <p:sldLayoutId id="2147483680" r:id="rId8"/>
  </p:sldLayoutIdLst>
  <p:hf hd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9E1816E-136A-4703-A52E-02E9968C5AC1}"/>
              </a:ext>
            </a:extLst>
          </p:cNvPr>
          <p:cNvSpPr>
            <a:spLocks noGrp="1"/>
          </p:cNvSpPr>
          <p:nvPr>
            <p:ph type="ctrTitle"/>
          </p:nvPr>
        </p:nvSpPr>
        <p:spPr>
          <a:xfrm>
            <a:off x="559293" y="2539533"/>
            <a:ext cx="8155447" cy="1203582"/>
          </a:xfrm>
        </p:spPr>
        <p:txBody>
          <a:bodyPr/>
          <a:lstStyle/>
          <a:p>
            <a:r>
              <a:rPr lang="en-US" sz="3600" dirty="0"/>
              <a:t>Clarification of supporting SRS transmission in </a:t>
            </a:r>
            <a:r>
              <a:rPr lang="en-US" sz="3600" dirty="0" err="1"/>
              <a:t>Scell</a:t>
            </a:r>
            <a:r>
              <a:rPr lang="en-US" sz="3600" dirty="0"/>
              <a:t> Dormancy in Rel-17 further MR-DC enhancements WI</a:t>
            </a:r>
          </a:p>
        </p:txBody>
      </p:sp>
      <p:sp>
        <p:nvSpPr>
          <p:cNvPr id="13" name="Subtitle 12">
            <a:extLst>
              <a:ext uri="{FF2B5EF4-FFF2-40B4-BE49-F238E27FC236}">
                <a16:creationId xmlns:a16="http://schemas.microsoft.com/office/drawing/2014/main" id="{530E1D90-A70F-4287-9EE1-0BACFB566B25}"/>
              </a:ext>
            </a:extLst>
          </p:cNvPr>
          <p:cNvSpPr>
            <a:spLocks noGrp="1"/>
          </p:cNvSpPr>
          <p:nvPr>
            <p:ph type="subTitle" idx="1"/>
          </p:nvPr>
        </p:nvSpPr>
        <p:spPr/>
        <p:txBody>
          <a:bodyPr/>
          <a:lstStyle/>
          <a:p>
            <a:r>
              <a:rPr lang="en-US" dirty="0"/>
              <a:t>Futurewei, MediaTek</a:t>
            </a:r>
          </a:p>
          <a:p>
            <a:r>
              <a:rPr lang="en-US" dirty="0"/>
              <a:t>RAN 89e</a:t>
            </a:r>
          </a:p>
          <a:p>
            <a:r>
              <a:rPr lang="en-US" dirty="0"/>
              <a:t>2020/09/14 - 2020/09/18</a:t>
            </a:r>
          </a:p>
        </p:txBody>
      </p:sp>
      <p:sp>
        <p:nvSpPr>
          <p:cNvPr id="2" name="TextBox 1">
            <a:extLst>
              <a:ext uri="{FF2B5EF4-FFF2-40B4-BE49-F238E27FC236}">
                <a16:creationId xmlns:a16="http://schemas.microsoft.com/office/drawing/2014/main" id="{90001F4E-AD39-49EC-8616-C87D024716F6}"/>
              </a:ext>
            </a:extLst>
          </p:cNvPr>
          <p:cNvSpPr txBox="1"/>
          <p:nvPr/>
        </p:nvSpPr>
        <p:spPr>
          <a:xfrm>
            <a:off x="7311330" y="414838"/>
            <a:ext cx="4557658" cy="923330"/>
          </a:xfrm>
          <a:prstGeom prst="rect">
            <a:avLst/>
          </a:prstGeom>
          <a:noFill/>
        </p:spPr>
        <p:txBody>
          <a:bodyPr wrap="none" rtlCol="0">
            <a:spAutoFit/>
          </a:bodyPr>
          <a:lstStyle/>
          <a:p>
            <a:r>
              <a:rPr lang="en-US" b="1" dirty="0">
                <a:solidFill>
                  <a:schemeClr val="tx2"/>
                </a:solidFill>
              </a:rPr>
              <a:t>RP-201894 </a:t>
            </a:r>
          </a:p>
          <a:p>
            <a:r>
              <a:rPr lang="en-US" b="1" dirty="0">
                <a:solidFill>
                  <a:schemeClr val="tx2"/>
                </a:solidFill>
              </a:rPr>
              <a:t>Agenda Item: 9.8.9</a:t>
            </a:r>
          </a:p>
          <a:p>
            <a:r>
              <a:rPr lang="en-US" b="1" dirty="0">
                <a:solidFill>
                  <a:schemeClr val="tx2"/>
                </a:solidFill>
              </a:rPr>
              <a:t>Document for: Discussion and Decision</a:t>
            </a:r>
          </a:p>
        </p:txBody>
      </p:sp>
    </p:spTree>
    <p:extLst>
      <p:ext uri="{BB962C8B-B14F-4D97-AF65-F5344CB8AC3E}">
        <p14:creationId xmlns:p14="http://schemas.microsoft.com/office/powerpoint/2010/main" val="408149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62125" y="0"/>
            <a:ext cx="11208391" cy="540886"/>
          </a:xfrm>
        </p:spPr>
        <p:txBody>
          <a:bodyPr>
            <a:normAutofit fontScale="90000"/>
          </a:bodyPr>
          <a:lstStyle/>
          <a:p>
            <a:r>
              <a:rPr lang="en-US" b="1" dirty="0"/>
              <a:t>R16 SRS in dormancy: RAN1/2/4 LS and replies</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17446" y="838830"/>
            <a:ext cx="11887200" cy="5879019"/>
          </a:xfrm>
        </p:spPr>
        <p:txBody>
          <a:bodyPr>
            <a:normAutofit lnSpcReduction="10000"/>
          </a:bodyPr>
          <a:lstStyle/>
          <a:p>
            <a:pPr>
              <a:spcBef>
                <a:spcPts val="0"/>
              </a:spcBef>
            </a:pPr>
            <a:r>
              <a:rPr lang="en-US" sz="2400" dirty="0">
                <a:latin typeface="Arial" panose="020B0604020202020204" pitchFamily="34" charset="0"/>
                <a:ea typeface="SimSun" panose="02010600030101010101" pitchFamily="2" charset="-122"/>
                <a:cs typeface="Arial" panose="020B0604020202020204" pitchFamily="34" charset="0"/>
              </a:rPr>
              <a:t>RAN2 LS (</a:t>
            </a:r>
            <a:r>
              <a:rPr lang="en-GB" sz="2400" dirty="0">
                <a:latin typeface="Arial" panose="020B0604020202020204" pitchFamily="34" charset="0"/>
                <a:cs typeface="Arial" panose="020B0604020202020204" pitchFamily="34" charset="0"/>
              </a:rPr>
              <a:t>R2-2002381, R1-2001514, R4-2003371 </a:t>
            </a:r>
            <a:r>
              <a:rPr lang="en-US" sz="2400" dirty="0">
                <a:latin typeface="Arial" panose="020B0604020202020204" pitchFamily="34" charset="0"/>
                <a:ea typeface="SimSun" panose="02010600030101010101" pitchFamily="2" charset="-122"/>
                <a:cs typeface="Arial" panose="020B0604020202020204" pitchFamily="34" charset="0"/>
              </a:rPr>
              <a:t>)</a:t>
            </a:r>
          </a:p>
          <a:p>
            <a:pPr lvl="1">
              <a:spcBef>
                <a:spcPts val="0"/>
              </a:spcBef>
            </a:pPr>
            <a:r>
              <a:rPr lang="en-US" sz="1800" dirty="0">
                <a:latin typeface="Arial" panose="020B0604020202020204" pitchFamily="34" charset="0"/>
                <a:ea typeface="SimSun" panose="02010600030101010101" pitchFamily="2" charset="-122"/>
                <a:cs typeface="Arial" panose="020B0604020202020204" pitchFamily="34" charset="0"/>
              </a:rPr>
              <a:t>Supporting of AP CSI trigger and reporting for dormant BWP is discussed in RAN2, RAN2 concluded that the AP CSI is not supported due to UE power saving concern.</a:t>
            </a:r>
          </a:p>
          <a:p>
            <a:pPr lvl="1">
              <a:spcBef>
                <a:spcPts val="0"/>
              </a:spcBef>
            </a:pPr>
            <a:r>
              <a:rPr lang="en-US" sz="1800" dirty="0">
                <a:latin typeface="Arial" panose="020B0604020202020204" pitchFamily="34" charset="0"/>
                <a:ea typeface="SimSun" panose="02010600030101010101" pitchFamily="2" charset="-122"/>
                <a:cs typeface="Arial" panose="020B0604020202020204" pitchFamily="34" charset="0"/>
              </a:rPr>
              <a:t>For supporting of (periodic, semi-persistent, aperiodic) SRS transmission, RAN2 concluded that SRS transmission is not supported in case the DL BWP is switched to dormant BWP. </a:t>
            </a:r>
          </a:p>
          <a:p>
            <a:pPr lvl="1">
              <a:spcBef>
                <a:spcPts val="0"/>
              </a:spcBef>
            </a:pP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Q3: Are there any issues due to RAN2 agreements on</a:t>
            </a:r>
            <a:r>
              <a:rPr lang="en-US" sz="1800" dirty="0">
                <a:latin typeface="Arial" panose="020B0604020202020204" pitchFamily="34" charset="0"/>
                <a:ea typeface="SimSun" panose="02010600030101010101" pitchFamily="2" charset="-122"/>
                <a:cs typeface="Arial" panose="020B0604020202020204" pitchFamily="34" charset="0"/>
              </a:rPr>
              <a:t> CSI reporting and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SRS transmission, i.e.</a:t>
            </a:r>
            <a:r>
              <a:rPr lang="en-US" sz="1800" dirty="0">
                <a:latin typeface="Arial" panose="020B0604020202020204" pitchFamily="34" charset="0"/>
                <a:ea typeface="SimSun" panose="02010600030101010101" pitchFamily="2" charset="-122"/>
                <a:cs typeface="Arial" panose="020B0604020202020204" pitchFamily="34" charset="0"/>
              </a:rPr>
              <a:t> not support aperiodic CSI reporting for dormant BWP and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not support SRS transmission on dormant BWP?</a:t>
            </a:r>
          </a:p>
          <a:p>
            <a:pPr lvl="1">
              <a:spcBef>
                <a:spcPts val="0"/>
              </a:spcBef>
            </a:pPr>
            <a:endParaRPr lang="en-US" sz="1800" dirty="0">
              <a:solidFill>
                <a:srgbClr val="FF0000"/>
              </a:solidFill>
              <a:latin typeface="Arial" panose="020B0604020202020204" pitchFamily="34" charset="0"/>
              <a:ea typeface="SimSun" panose="02010600030101010101" pitchFamily="2" charset="-122"/>
              <a:cs typeface="Arial" panose="020B0604020202020204" pitchFamily="34" charset="0"/>
            </a:endParaRPr>
          </a:p>
          <a:p>
            <a:pPr>
              <a:spcBef>
                <a:spcPts val="0"/>
              </a:spcBef>
            </a:pPr>
            <a:r>
              <a:rPr lang="en-US" sz="2400" dirty="0">
                <a:latin typeface="Arial" panose="020B0604020202020204" pitchFamily="34" charset="0"/>
                <a:ea typeface="SimSun" panose="02010600030101010101" pitchFamily="2" charset="-122"/>
                <a:cs typeface="Arial" panose="020B0604020202020204" pitchFamily="34" charset="0"/>
              </a:rPr>
              <a:t>RAN1 LS reply (R1-2003075, R2-2004360)</a:t>
            </a:r>
          </a:p>
          <a:p>
            <a:pPr lvl="1">
              <a:spcBef>
                <a:spcPts val="0"/>
              </a:spcBef>
            </a:pPr>
            <a:r>
              <a:rPr lang="en-GB" sz="1800" dirty="0">
                <a:latin typeface="Arial" panose="020B0604020202020204" pitchFamily="34" charset="0"/>
                <a:cs typeface="Arial" panose="020B0604020202020204" pitchFamily="34" charset="0"/>
              </a:rPr>
              <a:t>RAN1 could not reach a consensus on the support of A-CSI measurement in dormant BWP (with report triggered by another cell e.g. </a:t>
            </a:r>
            <a:r>
              <a:rPr lang="en-GB" sz="1800" dirty="0" err="1">
                <a:latin typeface="Arial" panose="020B0604020202020204" pitchFamily="34" charset="0"/>
                <a:cs typeface="Arial" panose="020B0604020202020204" pitchFamily="34" charset="0"/>
              </a:rPr>
              <a:t>PCell</a:t>
            </a:r>
            <a:r>
              <a:rPr lang="en-GB" sz="1800" dirty="0">
                <a:latin typeface="Arial" panose="020B0604020202020204" pitchFamily="34" charset="0"/>
                <a:cs typeface="Arial" panose="020B0604020202020204" pitchFamily="34" charset="0"/>
              </a:rPr>
              <a:t>) or SP/A-SRS transmission in dormant BWP. </a:t>
            </a:r>
            <a:r>
              <a:rPr lang="en-GB" sz="1800" dirty="0">
                <a:solidFill>
                  <a:srgbClr val="FF0000"/>
                </a:solidFill>
                <a:latin typeface="Arial" panose="020B0604020202020204" pitchFamily="34" charset="0"/>
                <a:cs typeface="Arial" panose="020B0604020202020204" pitchFamily="34" charset="0"/>
              </a:rPr>
              <a:t>RAN1 sees no issue with supporting at least long periodicity P-SRS (e.g. &gt;100ms).</a:t>
            </a:r>
          </a:p>
          <a:p>
            <a:pPr lvl="1">
              <a:spcBef>
                <a:spcPts val="0"/>
              </a:spcBef>
            </a:pPr>
            <a:endParaRPr lang="en-US" sz="1800" dirty="0">
              <a:solidFill>
                <a:srgbClr val="FF0000"/>
              </a:solidFill>
              <a:latin typeface="Arial" panose="020B0604020202020204" pitchFamily="34" charset="0"/>
              <a:ea typeface="SimSun" panose="02010600030101010101" pitchFamily="2" charset="-122"/>
              <a:cs typeface="Arial" panose="020B0604020202020204" pitchFamily="34" charset="0"/>
            </a:endParaRPr>
          </a:p>
          <a:p>
            <a:pPr>
              <a:spcBef>
                <a:spcPts val="0"/>
              </a:spcBef>
            </a:pPr>
            <a:r>
              <a:rPr lang="en-US" sz="2400" dirty="0">
                <a:latin typeface="Arial" panose="020B0604020202020204" pitchFamily="34" charset="0"/>
                <a:ea typeface="SimSun" panose="02010600030101010101" pitchFamily="2" charset="-122"/>
                <a:cs typeface="Arial" panose="020B0604020202020204" pitchFamily="34" charset="0"/>
              </a:rPr>
              <a:t>RAN4 LS reply (R4-2009245, R2-2006135)</a:t>
            </a:r>
          </a:p>
          <a:p>
            <a:pPr lvl="1">
              <a:spcBef>
                <a:spcPts val="0"/>
              </a:spcBef>
            </a:pPr>
            <a:r>
              <a:rPr lang="en-GB" sz="1800" dirty="0">
                <a:latin typeface="Arial" panose="020B0604020202020204" pitchFamily="34" charset="0"/>
                <a:cs typeface="Arial" panose="020B0604020202020204" pitchFamily="34" charset="0"/>
              </a:rPr>
              <a:t>RAN4 discussed the impact of not supporting CSI reporting and SRS transmission.  Not supporting UL P-SRS transmissions risks performance losses on UL/DL performance in TDD systems, UL PC, BFR/Beam management and Timing Advance. </a:t>
            </a:r>
            <a:r>
              <a:rPr lang="en-GB" sz="1800" dirty="0">
                <a:solidFill>
                  <a:srgbClr val="FF0000"/>
                </a:solidFill>
                <a:latin typeface="Arial" panose="020B0604020202020204" pitchFamily="34" charset="0"/>
                <a:cs typeface="Arial" panose="020B0604020202020204" pitchFamily="34" charset="0"/>
              </a:rPr>
              <a:t>RAN4 see some benefits and these performance losses can be prevented by maintaining some UL P-SRS with long periodicity while at the cost of power saving</a:t>
            </a:r>
            <a:r>
              <a:rPr lang="en-GB" sz="1800" dirty="0">
                <a:latin typeface="Arial" panose="020B0604020202020204" pitchFamily="34" charset="0"/>
                <a:cs typeface="Arial" panose="020B0604020202020204" pitchFamily="34" charset="0"/>
              </a:rPr>
              <a:t>.</a:t>
            </a:r>
          </a:p>
          <a:p>
            <a:pPr lvl="1">
              <a:spcBef>
                <a:spcPts val="0"/>
              </a:spcBef>
            </a:pPr>
            <a:endParaRPr lang="en-GB" sz="1800" dirty="0">
              <a:latin typeface="Arial" panose="020B0604020202020204" pitchFamily="34" charset="0"/>
              <a:cs typeface="Arial" panose="020B0604020202020204" pitchFamily="34" charset="0"/>
            </a:endParaRPr>
          </a:p>
          <a:p>
            <a:pPr>
              <a:spcBef>
                <a:spcPts val="0"/>
              </a:spcBef>
            </a:pPr>
            <a:r>
              <a:rPr lang="en-GB" sz="2400" dirty="0">
                <a:latin typeface="Arial" panose="020B0604020202020204" pitchFamily="34" charset="0"/>
                <a:ea typeface="SimSun" panose="02010600030101010101" pitchFamily="2" charset="-122"/>
                <a:cs typeface="Arial" panose="020B0604020202020204" pitchFamily="34" charset="0"/>
              </a:rPr>
              <a:t>RAN2 Chair note (R2-2006501)</a:t>
            </a:r>
          </a:p>
          <a:p>
            <a:pPr lvl="1">
              <a:spcBef>
                <a:spcPts val="0"/>
              </a:spcBef>
            </a:pPr>
            <a:r>
              <a:rPr lang="en-US" sz="1800" dirty="0">
                <a:latin typeface="Arial" panose="020B0604020202020204" pitchFamily="34" charset="0"/>
                <a:ea typeface="SimSun" panose="02010600030101010101" pitchFamily="2" charset="-122"/>
                <a:cs typeface="Arial" panose="020B0604020202020204" pitchFamily="34" charset="0"/>
              </a:rPr>
              <a:t>Chair: It seems this doesn’t really change the situation. R2 already </a:t>
            </a:r>
            <a:r>
              <a:rPr lang="en-US" sz="1800" dirty="0" err="1">
                <a:latin typeface="Arial" panose="020B0604020202020204" pitchFamily="34" charset="0"/>
                <a:ea typeface="SimSun" panose="02010600030101010101" pitchFamily="2" charset="-122"/>
                <a:cs typeface="Arial" panose="020B0604020202020204" pitchFamily="34" charset="0"/>
              </a:rPr>
              <a:t>acknowleged</a:t>
            </a:r>
            <a:r>
              <a:rPr lang="en-US" sz="1800" dirty="0">
                <a:latin typeface="Arial" panose="020B0604020202020204" pitchFamily="34" charset="0"/>
                <a:ea typeface="SimSun" panose="02010600030101010101" pitchFamily="2" charset="-122"/>
                <a:cs typeface="Arial" panose="020B0604020202020204" pitchFamily="34" charset="0"/>
              </a:rPr>
              <a:t> that there are benefits but anyway decided to not do this in R16. So as positions seems non-changed the current decision stays. </a:t>
            </a:r>
            <a:r>
              <a:rPr lang="en-US" sz="1800" dirty="0">
                <a:solidFill>
                  <a:srgbClr val="FF0000"/>
                </a:solidFill>
                <a:latin typeface="Arial" panose="020B0604020202020204" pitchFamily="34" charset="0"/>
                <a:ea typeface="SimSun" panose="02010600030101010101" pitchFamily="2" charset="-122"/>
                <a:cs typeface="Arial" panose="020B0604020202020204" pitchFamily="34" charset="0"/>
              </a:rPr>
              <a:t>It seems however that as R4 agreed on benefits there are indeed significant support to have this, so maybe it should be in R17</a:t>
            </a:r>
            <a:r>
              <a:rPr lang="en-US" sz="1800" dirty="0">
                <a:latin typeface="Arial" panose="020B0604020202020204" pitchFamily="34" charset="0"/>
                <a:ea typeface="SimSun" panose="02010600030101010101" pitchFamily="2" charset="-122"/>
                <a:cs typeface="Arial" panose="020B0604020202020204" pitchFamily="34" charset="0"/>
              </a:rPr>
              <a:t>.</a:t>
            </a:r>
          </a:p>
        </p:txBody>
      </p:sp>
    </p:spTree>
    <p:extLst>
      <p:ext uri="{BB962C8B-B14F-4D97-AF65-F5344CB8AC3E}">
        <p14:creationId xmlns:p14="http://schemas.microsoft.com/office/powerpoint/2010/main" val="3807428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62125" y="0"/>
            <a:ext cx="11208391" cy="540886"/>
          </a:xfrm>
        </p:spPr>
        <p:txBody>
          <a:bodyPr>
            <a:normAutofit fontScale="90000"/>
          </a:bodyPr>
          <a:lstStyle/>
          <a:p>
            <a:r>
              <a:rPr lang="en-US" b="1" dirty="0"/>
              <a:t>WID in R16/R17</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52400" y="869058"/>
            <a:ext cx="11887200" cy="5768892"/>
          </a:xfrm>
        </p:spPr>
        <p:txBody>
          <a:bodyPr>
            <a:normAutofit/>
          </a:bodyPr>
          <a:lstStyle/>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R16 DCCA </a:t>
            </a:r>
            <a:r>
              <a:rPr lang="en-US" dirty="0" err="1">
                <a:latin typeface="Arial" panose="020B0604020202020204" pitchFamily="34" charset="0"/>
                <a:ea typeface="SimSun" panose="02010600030101010101" pitchFamily="2" charset="-122"/>
                <a:cs typeface="Arial" panose="020B0604020202020204" pitchFamily="34" charset="0"/>
              </a:rPr>
              <a:t>Enh</a:t>
            </a:r>
            <a:r>
              <a:rPr lang="en-US" dirty="0">
                <a:latin typeface="Arial" panose="020B0604020202020204" pitchFamily="34" charset="0"/>
                <a:ea typeface="SimSun" panose="02010600030101010101" pitchFamily="2" charset="-122"/>
                <a:cs typeface="Arial" panose="020B0604020202020204" pitchFamily="34" charset="0"/>
              </a:rPr>
              <a:t>. (RP-192336)</a:t>
            </a:r>
          </a:p>
          <a:p>
            <a:pPr lvl="1">
              <a:lnSpc>
                <a:spcPct val="150000"/>
              </a:lnSpc>
              <a:spcBef>
                <a:spcPts val="0"/>
              </a:spcBef>
            </a:pPr>
            <a:r>
              <a:rPr lang="en-US" sz="2000" i="1" dirty="0">
                <a:latin typeface="Times New Roman" panose="02020603050405020304" pitchFamily="18" charset="0"/>
                <a:cs typeface="Times New Roman" panose="02020603050405020304" pitchFamily="18" charset="0"/>
              </a:rPr>
              <a:t>3.	Efficient and low latency serving cell configuration/activation/setup</a:t>
            </a:r>
          </a:p>
          <a:p>
            <a:pPr lvl="1">
              <a:lnSpc>
                <a:spcPct val="150000"/>
              </a:lnSpc>
              <a:spcBef>
                <a:spcPts val="0"/>
              </a:spcBef>
              <a:buFont typeface="Wingdings" panose="05000000000000000000" pitchFamily="2" charset="2"/>
              <a:buChar char="è"/>
            </a:pPr>
            <a:r>
              <a:rPr lang="en-US" sz="2000" dirty="0" err="1">
                <a:latin typeface="Arial" panose="020B0604020202020204" pitchFamily="34" charset="0"/>
                <a:ea typeface="SimSun" panose="02010600030101010101" pitchFamily="2" charset="-122"/>
                <a:cs typeface="Arial" panose="020B0604020202020204" pitchFamily="34" charset="0"/>
              </a:rPr>
              <a:t>SCell</a:t>
            </a:r>
            <a:r>
              <a:rPr lang="en-US" sz="2000" dirty="0">
                <a:latin typeface="Arial" panose="020B0604020202020204" pitchFamily="34" charset="0"/>
                <a:ea typeface="SimSun" panose="02010600030101010101" pitchFamily="2" charset="-122"/>
                <a:cs typeface="Arial" panose="020B0604020202020204" pitchFamily="34" charset="0"/>
              </a:rPr>
              <a:t> dormancy was included under this objective in R16 (and later on the dormancy discussed in Power Saving was also merged into here)</a:t>
            </a:r>
          </a:p>
          <a:p>
            <a:pPr marL="457200" lvl="1" indent="0">
              <a:lnSpc>
                <a:spcPct val="150000"/>
              </a:lnSpc>
              <a:spcBef>
                <a:spcPts val="0"/>
              </a:spcBef>
              <a:buNone/>
            </a:pPr>
            <a:endParaRPr lang="en-US" sz="1050" dirty="0">
              <a:latin typeface="Arial" panose="020B0604020202020204" pitchFamily="34" charset="0"/>
              <a:ea typeface="SimSun" panose="02010600030101010101" pitchFamily="2" charset="-122"/>
              <a:cs typeface="Arial" panose="020B0604020202020204" pitchFamily="34" charset="0"/>
            </a:endParaRPr>
          </a:p>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R17 Further MR DC </a:t>
            </a:r>
            <a:r>
              <a:rPr lang="en-US" dirty="0" err="1">
                <a:latin typeface="Arial" panose="020B0604020202020204" pitchFamily="34" charset="0"/>
                <a:ea typeface="SimSun" panose="02010600030101010101" pitchFamily="2" charset="-122"/>
                <a:cs typeface="Arial" panose="020B0604020202020204" pitchFamily="34" charset="0"/>
              </a:rPr>
              <a:t>Enh</a:t>
            </a:r>
            <a:r>
              <a:rPr lang="en-US" dirty="0">
                <a:latin typeface="Arial" panose="020B0604020202020204" pitchFamily="34" charset="0"/>
                <a:ea typeface="SimSun" panose="02010600030101010101" pitchFamily="2" charset="-122"/>
                <a:cs typeface="Arial" panose="020B0604020202020204" pitchFamily="34" charset="0"/>
              </a:rPr>
              <a:t>. (RP-201040)</a:t>
            </a:r>
          </a:p>
          <a:p>
            <a:pPr marL="800100" lvl="1" indent="-342900" algn="just" hangingPunct="0">
              <a:lnSpc>
                <a:spcPct val="160000"/>
              </a:lnSpc>
              <a:spcBef>
                <a:spcPts val="0"/>
              </a:spcBef>
              <a:buFont typeface="+mj-lt"/>
              <a:buAutoNum type="arabicPeriod"/>
            </a:pPr>
            <a:r>
              <a:rPr lang="en-US" sz="2600" i="1" dirty="0">
                <a:latin typeface="Times New Roman" panose="02020603050405020304" pitchFamily="18" charset="0"/>
                <a:ea typeface="SimSun" panose="02010600030101010101" pitchFamily="2" charset="-122"/>
                <a:cs typeface="Times New Roman" panose="02020603050405020304" pitchFamily="18" charset="0"/>
              </a:rPr>
              <a:t>Support efficient activation/de-activation mechanism for one SCG and </a:t>
            </a:r>
            <a:r>
              <a:rPr lang="en-US" sz="2600" i="1" dirty="0" err="1">
                <a:latin typeface="Times New Roman" panose="02020603050405020304" pitchFamily="18" charset="0"/>
                <a:ea typeface="SimSun" panose="02010600030101010101" pitchFamily="2" charset="-122"/>
                <a:cs typeface="Times New Roman" panose="02020603050405020304" pitchFamily="18" charset="0"/>
              </a:rPr>
              <a:t>SCells</a:t>
            </a:r>
            <a:r>
              <a:rPr lang="en-US" sz="2600" i="1" dirty="0">
                <a:latin typeface="Times New Roman" panose="02020603050405020304" pitchFamily="18" charset="0"/>
                <a:ea typeface="SimSun" panose="02010600030101010101" pitchFamily="2" charset="-122"/>
                <a:cs typeface="Times New Roman" panose="02020603050405020304" pitchFamily="18" charset="0"/>
              </a:rPr>
              <a:t> </a:t>
            </a:r>
          </a:p>
          <a:p>
            <a:pPr marL="1257300" lvl="2" indent="-342900" algn="just" hangingPunct="0">
              <a:lnSpc>
                <a:spcPct val="160000"/>
              </a:lnSpc>
              <a:spcBef>
                <a:spcPts val="0"/>
              </a:spcBef>
              <a:buFont typeface="Courier New" panose="02070309020205020404" pitchFamily="49" charset="0"/>
              <a:buChar char="o"/>
            </a:pPr>
            <a:r>
              <a:rPr lang="en-US" sz="1900" i="1" dirty="0">
                <a:latin typeface="Times New Roman" panose="02020603050405020304" pitchFamily="18" charset="0"/>
                <a:ea typeface="SimSun" panose="02010600030101010101" pitchFamily="2" charset="-122"/>
                <a:cs typeface="Times New Roman" panose="02020603050405020304" pitchFamily="18" charset="0"/>
              </a:rPr>
              <a:t>Support for one SCG  applies to (NG)EN-DC, and NR-DC [RAN2, RAN3, RAN4]</a:t>
            </a:r>
          </a:p>
          <a:p>
            <a:pPr marL="1257300" lvl="2" indent="-342900" algn="just" hangingPunct="0">
              <a:lnSpc>
                <a:spcPct val="160000"/>
              </a:lnSpc>
              <a:spcBef>
                <a:spcPts val="0"/>
              </a:spcBef>
              <a:buFont typeface="Courier New" panose="02070309020205020404" pitchFamily="49" charset="0"/>
              <a:buChar char="o"/>
            </a:pPr>
            <a:r>
              <a:rPr lang="en-US" sz="1900" i="1" dirty="0">
                <a:latin typeface="Times New Roman" panose="02020603050405020304" pitchFamily="18" charset="0"/>
                <a:ea typeface="SimSun" panose="02010600030101010101" pitchFamily="2" charset="-122"/>
                <a:cs typeface="Times New Roman" panose="02020603050405020304" pitchFamily="18" charset="0"/>
              </a:rPr>
              <a:t>Support for </a:t>
            </a:r>
            <a:r>
              <a:rPr lang="en-US" sz="1900" i="1" dirty="0" err="1">
                <a:latin typeface="Times New Roman" panose="02020603050405020304" pitchFamily="18" charset="0"/>
                <a:ea typeface="SimSun" panose="02010600030101010101" pitchFamily="2" charset="-122"/>
                <a:cs typeface="Times New Roman" panose="02020603050405020304" pitchFamily="18" charset="0"/>
              </a:rPr>
              <a:t>SCells</a:t>
            </a:r>
            <a:r>
              <a:rPr lang="en-US" sz="1900" i="1" dirty="0">
                <a:latin typeface="Times New Roman" panose="02020603050405020304" pitchFamily="18" charset="0"/>
                <a:ea typeface="SimSun" panose="02010600030101010101" pitchFamily="2" charset="-122"/>
                <a:cs typeface="Times New Roman" panose="02020603050405020304" pitchFamily="18" charset="0"/>
              </a:rPr>
              <a:t> applies to NR CA, </a:t>
            </a:r>
            <a:r>
              <a:rPr lang="en-GB" sz="1900" i="1" dirty="0">
                <a:latin typeface="Times New Roman" panose="02020603050405020304" pitchFamily="18" charset="0"/>
                <a:ea typeface="SimSun" panose="02010600030101010101" pitchFamily="2" charset="-122"/>
                <a:cs typeface="Times New Roman" panose="02020603050405020304" pitchFamily="18" charset="0"/>
              </a:rPr>
              <a:t>based on RAN1 leading mechanisms</a:t>
            </a:r>
            <a:r>
              <a:rPr lang="en-US" sz="1900" i="1" dirty="0">
                <a:latin typeface="Times New Roman" panose="02020603050405020304" pitchFamily="18" charset="0"/>
                <a:ea typeface="SimSun" panose="02010600030101010101" pitchFamily="2" charset="-122"/>
                <a:cs typeface="Times New Roman" panose="02020603050405020304" pitchFamily="18" charset="0"/>
              </a:rPr>
              <a:t> [RAN1, RAN2, RAN4]</a:t>
            </a:r>
          </a:p>
          <a:p>
            <a:pPr marL="1257300" lvl="2" indent="-342900" algn="just" hangingPunct="0">
              <a:lnSpc>
                <a:spcPct val="160000"/>
              </a:lnSpc>
              <a:spcBef>
                <a:spcPts val="0"/>
              </a:spcBef>
              <a:buFont typeface="Courier New" panose="02070309020205020404" pitchFamily="49" charset="0"/>
              <a:buChar char="o"/>
            </a:pPr>
            <a:r>
              <a:rPr lang="en-US" sz="1900" i="1" dirty="0">
                <a:latin typeface="Times New Roman" panose="02020603050405020304" pitchFamily="18" charset="0"/>
                <a:ea typeface="SimSun" panose="02010600030101010101" pitchFamily="2" charset="-122"/>
                <a:cs typeface="Times New Roman" panose="02020603050405020304" pitchFamily="18" charset="0"/>
              </a:rPr>
              <a:t>This objective applies to FR1 and FR2</a:t>
            </a:r>
          </a:p>
          <a:p>
            <a:pPr marL="457200" lvl="1" indent="0" algn="just" hangingPunct="0">
              <a:lnSpc>
                <a:spcPct val="160000"/>
              </a:lnSpc>
              <a:spcBef>
                <a:spcPts val="0"/>
              </a:spcBef>
              <a:buNone/>
            </a:pPr>
            <a:r>
              <a:rPr lang="en-US" dirty="0">
                <a:latin typeface="Arial" panose="020B0604020202020204" pitchFamily="34" charset="0"/>
                <a:ea typeface="SimSun" panose="02010600030101010101" pitchFamily="2" charset="-122"/>
                <a:cs typeface="Arial" panose="020B0604020202020204" pitchFamily="34" charset="0"/>
                <a:sym typeface="Wingdings" panose="05000000000000000000" pitchFamily="2" charset="2"/>
              </a:rPr>
              <a:t> </a:t>
            </a:r>
            <a:r>
              <a:rPr lang="en-US" dirty="0" err="1">
                <a:latin typeface="Arial" panose="020B0604020202020204" pitchFamily="34" charset="0"/>
                <a:ea typeface="SimSun" panose="02010600030101010101" pitchFamily="2" charset="-122"/>
                <a:cs typeface="Arial" panose="020B0604020202020204" pitchFamily="34" charset="0"/>
              </a:rPr>
              <a:t>SCell</a:t>
            </a:r>
            <a:r>
              <a:rPr lang="en-US" dirty="0">
                <a:latin typeface="Arial" panose="020B0604020202020204" pitchFamily="34" charset="0"/>
                <a:ea typeface="SimSun" panose="02010600030101010101" pitchFamily="2" charset="-122"/>
                <a:cs typeface="Arial" panose="020B0604020202020204" pitchFamily="34" charset="0"/>
              </a:rPr>
              <a:t> dormancy should be considered as within the scope of </a:t>
            </a:r>
            <a:r>
              <a:rPr lang="en-US" dirty="0" err="1">
                <a:latin typeface="Arial" panose="020B0604020202020204" pitchFamily="34" charset="0"/>
                <a:ea typeface="SimSun" panose="02010600030101010101" pitchFamily="2" charset="-122"/>
                <a:cs typeface="Arial" panose="020B0604020202020204" pitchFamily="34" charset="0"/>
              </a:rPr>
              <a:t>FeMRDC</a:t>
            </a:r>
            <a:endParaRPr lang="en-US" dirty="0">
              <a:latin typeface="Arial" panose="020B060402020202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1434131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362125" y="0"/>
            <a:ext cx="11208391" cy="540886"/>
          </a:xfrm>
        </p:spPr>
        <p:txBody>
          <a:bodyPr>
            <a:normAutofit fontScale="90000"/>
          </a:bodyPr>
          <a:lstStyle/>
          <a:p>
            <a:r>
              <a:rPr lang="en-US" b="1" dirty="0"/>
              <a:t>Observations and Proposal for Scope Confirmation</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17446" y="540886"/>
            <a:ext cx="11887200" cy="6176963"/>
          </a:xfrm>
        </p:spPr>
        <p:txBody>
          <a:bodyPr>
            <a:normAutofit/>
          </a:bodyPr>
          <a:lstStyle/>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Observations</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SRS in </a:t>
            </a:r>
            <a:r>
              <a:rPr lang="en-US" sz="2000" dirty="0" err="1">
                <a:latin typeface="Arial" panose="020B0604020202020204" pitchFamily="34" charset="0"/>
                <a:ea typeface="SimSun" panose="02010600030101010101" pitchFamily="2" charset="-122"/>
                <a:cs typeface="Arial" panose="020B0604020202020204" pitchFamily="34" charset="0"/>
              </a:rPr>
              <a:t>SCell</a:t>
            </a:r>
            <a:r>
              <a:rPr lang="en-US" sz="2000" dirty="0">
                <a:latin typeface="Arial" panose="020B0604020202020204" pitchFamily="34" charset="0"/>
                <a:ea typeface="SimSun" panose="02010600030101010101" pitchFamily="2" charset="-122"/>
                <a:cs typeface="Arial" panose="020B0604020202020204" pitchFamily="34" charset="0"/>
              </a:rPr>
              <a:t> dormancy helps maintain UL connection (TA/PC/beam), DL/UL CSI acquisition, and facilitate out-of-dormancy transition</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With proper network decisions (e.g., </a:t>
            </a:r>
            <a:r>
              <a:rPr lang="en-US" sz="2000" dirty="0" err="1">
                <a:latin typeface="Arial" panose="020B0604020202020204" pitchFamily="34" charset="0"/>
                <a:ea typeface="SimSun" panose="02010600030101010101" pitchFamily="2" charset="-122"/>
                <a:cs typeface="Arial" panose="020B0604020202020204" pitchFamily="34" charset="0"/>
              </a:rPr>
              <a:t>gNB</a:t>
            </a:r>
            <a:r>
              <a:rPr lang="en-US" sz="2000" dirty="0">
                <a:latin typeface="Arial" panose="020B0604020202020204" pitchFamily="34" charset="0"/>
                <a:ea typeface="SimSun" panose="02010600030101010101" pitchFamily="2" charset="-122"/>
                <a:cs typeface="Arial" panose="020B0604020202020204" pitchFamily="34" charset="0"/>
              </a:rPr>
              <a:t> configuration), SRS in </a:t>
            </a:r>
            <a:r>
              <a:rPr lang="en-US" sz="2000" dirty="0" err="1">
                <a:latin typeface="Arial" panose="020B0604020202020204" pitchFamily="34" charset="0"/>
                <a:ea typeface="SimSun" panose="02010600030101010101" pitchFamily="2" charset="-122"/>
                <a:cs typeface="Arial" panose="020B0604020202020204" pitchFamily="34" charset="0"/>
              </a:rPr>
              <a:t>SCell</a:t>
            </a:r>
            <a:r>
              <a:rPr lang="en-US" sz="2000" dirty="0">
                <a:latin typeface="Arial" panose="020B0604020202020204" pitchFamily="34" charset="0"/>
                <a:ea typeface="SimSun" panose="02010600030101010101" pitchFamily="2" charset="-122"/>
                <a:cs typeface="Arial" panose="020B0604020202020204" pitchFamily="34" charset="0"/>
              </a:rPr>
              <a:t> dormancy may also help save UE power (see next page for details)</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In RAN1/2/4, there is a general common understanding that at least some long-periodicity P-SRS can be supported and beneficial</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Some suggested to consider supporting SRS in </a:t>
            </a:r>
            <a:r>
              <a:rPr lang="en-US" sz="2000" dirty="0" err="1">
                <a:latin typeface="Arial" panose="020B0604020202020204" pitchFamily="34" charset="0"/>
                <a:ea typeface="SimSun" panose="02010600030101010101" pitchFamily="2" charset="-122"/>
                <a:cs typeface="Arial" panose="020B0604020202020204" pitchFamily="34" charset="0"/>
              </a:rPr>
              <a:t>SCell</a:t>
            </a:r>
            <a:r>
              <a:rPr lang="en-US" sz="2000" dirty="0">
                <a:latin typeface="Arial" panose="020B0604020202020204" pitchFamily="34" charset="0"/>
                <a:ea typeface="SimSun" panose="02010600030101010101" pitchFamily="2" charset="-122"/>
                <a:cs typeface="Arial" panose="020B0604020202020204" pitchFamily="34" charset="0"/>
              </a:rPr>
              <a:t> dormancy in Rel-17</a:t>
            </a:r>
          </a:p>
          <a:p>
            <a:pPr lvl="1">
              <a:lnSpc>
                <a:spcPct val="150000"/>
              </a:lnSpc>
              <a:spcBef>
                <a:spcPts val="0"/>
              </a:spcBef>
            </a:pPr>
            <a:r>
              <a:rPr lang="en-US" sz="2000" dirty="0" err="1">
                <a:latin typeface="Arial" panose="020B0604020202020204" pitchFamily="34" charset="0"/>
                <a:ea typeface="SimSun" panose="02010600030101010101" pitchFamily="2" charset="-122"/>
                <a:cs typeface="Arial" panose="020B0604020202020204" pitchFamily="34" charset="0"/>
              </a:rPr>
              <a:t>SCell</a:t>
            </a:r>
            <a:r>
              <a:rPr lang="en-US" sz="2000" dirty="0">
                <a:latin typeface="Arial" panose="020B0604020202020204" pitchFamily="34" charset="0"/>
                <a:ea typeface="SimSun" panose="02010600030101010101" pitchFamily="2" charset="-122"/>
                <a:cs typeface="Arial" panose="020B0604020202020204" pitchFamily="34" charset="0"/>
              </a:rPr>
              <a:t> dormancy is within the scope of Rel-17 Further MR DC </a:t>
            </a:r>
            <a:r>
              <a:rPr lang="en-US" sz="2000" dirty="0" err="1">
                <a:latin typeface="Arial" panose="020B0604020202020204" pitchFamily="34" charset="0"/>
                <a:ea typeface="SimSun" panose="02010600030101010101" pitchFamily="2" charset="-122"/>
                <a:cs typeface="Arial" panose="020B0604020202020204" pitchFamily="34" charset="0"/>
              </a:rPr>
              <a:t>Enh</a:t>
            </a:r>
            <a:r>
              <a:rPr lang="en-US" sz="2000" dirty="0">
                <a:latin typeface="Arial" panose="020B0604020202020204" pitchFamily="34" charset="0"/>
                <a:ea typeface="SimSun" panose="02010600030101010101" pitchFamily="2" charset="-122"/>
                <a:cs typeface="Arial" panose="020B0604020202020204" pitchFamily="34" charset="0"/>
              </a:rPr>
              <a:t>.</a:t>
            </a:r>
          </a:p>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Proposal for Rel-17</a:t>
            </a:r>
          </a:p>
          <a:p>
            <a:pPr lvl="1">
              <a:lnSpc>
                <a:spcPct val="150000"/>
              </a:lnSpc>
              <a:spcBef>
                <a:spcPts val="0"/>
              </a:spcBef>
            </a:pPr>
            <a:r>
              <a:rPr lang="en-US" sz="2000" dirty="0">
                <a:latin typeface="Arial" panose="020B0604020202020204" pitchFamily="34" charset="0"/>
                <a:cs typeface="Arial" panose="020B0604020202020204" pitchFamily="34" charset="0"/>
              </a:rPr>
              <a:t>Confirm that the following is within the Rel-17 </a:t>
            </a:r>
            <a:r>
              <a:rPr lang="en-US" sz="2000" dirty="0">
                <a:latin typeface="Arial" panose="020B0604020202020204" pitchFamily="34" charset="0"/>
                <a:ea typeface="SimSun" panose="02010600030101010101" pitchFamily="2" charset="-122"/>
                <a:cs typeface="Arial" panose="020B0604020202020204" pitchFamily="34" charset="0"/>
              </a:rPr>
              <a:t>Further MR DC </a:t>
            </a:r>
            <a:r>
              <a:rPr lang="en-US" sz="2000" dirty="0" err="1">
                <a:latin typeface="Arial" panose="020B0604020202020204" pitchFamily="34" charset="0"/>
                <a:ea typeface="SimSun" panose="02010600030101010101" pitchFamily="2" charset="-122"/>
                <a:cs typeface="Arial" panose="020B0604020202020204" pitchFamily="34" charset="0"/>
              </a:rPr>
              <a:t>Enh</a:t>
            </a:r>
            <a:r>
              <a:rPr lang="en-US" sz="2000" dirty="0">
                <a:latin typeface="Arial" panose="020B0604020202020204" pitchFamily="34" charset="0"/>
                <a:ea typeface="SimSun" panose="02010600030101010101" pitchFamily="2" charset="-122"/>
                <a:cs typeface="Arial" panose="020B0604020202020204" pitchFamily="34" charset="0"/>
              </a:rPr>
              <a:t>.</a:t>
            </a:r>
            <a:r>
              <a:rPr lang="en-US" sz="2000" dirty="0">
                <a:latin typeface="Arial" panose="020B0604020202020204" pitchFamily="34" charset="0"/>
                <a:cs typeface="Arial" panose="020B0604020202020204" pitchFamily="34" charset="0"/>
              </a:rPr>
              <a:t> scope:</a:t>
            </a:r>
          </a:p>
          <a:p>
            <a:pPr lvl="2">
              <a:lnSpc>
                <a:spcPct val="150000"/>
              </a:lnSpc>
              <a:spcBef>
                <a:spcPts val="0"/>
              </a:spcBef>
            </a:pPr>
            <a:r>
              <a:rPr lang="en-US" sz="1600" dirty="0">
                <a:latin typeface="Arial" panose="020B0604020202020204" pitchFamily="34" charset="0"/>
                <a:cs typeface="Arial" panose="020B0604020202020204" pitchFamily="34" charset="0"/>
              </a:rPr>
              <a:t>SRS transmission in </a:t>
            </a:r>
            <a:r>
              <a:rPr lang="en-US" sz="1600" dirty="0" err="1">
                <a:latin typeface="Arial" panose="020B0604020202020204" pitchFamily="34" charset="0"/>
                <a:cs typeface="Arial" panose="020B0604020202020204" pitchFamily="34" charset="0"/>
              </a:rPr>
              <a:t>Scell</a:t>
            </a:r>
            <a:r>
              <a:rPr lang="en-US" sz="1600" dirty="0">
                <a:latin typeface="Arial" panose="020B0604020202020204" pitchFamily="34" charset="0"/>
                <a:cs typeface="Arial" panose="020B0604020202020204" pitchFamily="34" charset="0"/>
              </a:rPr>
              <a:t> Dormancy (e.g. long-periodicity P-SRS, if configured)</a:t>
            </a:r>
            <a:endParaRPr lang="en-US" sz="1600" dirty="0">
              <a:latin typeface="Arial" panose="020B060402020202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654558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E24D0-CC79-4EB7-BB2F-E6E168C81AEC}"/>
              </a:ext>
            </a:extLst>
          </p:cNvPr>
          <p:cNvSpPr>
            <a:spLocks noGrp="1"/>
          </p:cNvSpPr>
          <p:nvPr>
            <p:ph type="title"/>
          </p:nvPr>
        </p:nvSpPr>
        <p:spPr>
          <a:xfrm>
            <a:off x="0" y="0"/>
            <a:ext cx="12192000" cy="540886"/>
          </a:xfrm>
        </p:spPr>
        <p:txBody>
          <a:bodyPr>
            <a:noAutofit/>
          </a:bodyPr>
          <a:lstStyle/>
          <a:p>
            <a:r>
              <a:rPr lang="en-US" sz="4000" b="1" dirty="0"/>
              <a:t>Further detail on technical motivations for SRS in dormancy</a:t>
            </a:r>
          </a:p>
        </p:txBody>
      </p:sp>
      <p:sp>
        <p:nvSpPr>
          <p:cNvPr id="3" name="Content Placeholder 2">
            <a:extLst>
              <a:ext uri="{FF2B5EF4-FFF2-40B4-BE49-F238E27FC236}">
                <a16:creationId xmlns:a16="http://schemas.microsoft.com/office/drawing/2014/main" id="{D31430AE-119C-4BCD-8D40-4389D338FA7B}"/>
              </a:ext>
            </a:extLst>
          </p:cNvPr>
          <p:cNvSpPr>
            <a:spLocks noGrp="1"/>
          </p:cNvSpPr>
          <p:nvPr>
            <p:ph idx="1"/>
          </p:nvPr>
        </p:nvSpPr>
        <p:spPr>
          <a:xfrm>
            <a:off x="117446" y="540886"/>
            <a:ext cx="11887200" cy="6317114"/>
          </a:xfrm>
        </p:spPr>
        <p:txBody>
          <a:bodyPr>
            <a:normAutofit lnSpcReduction="10000"/>
          </a:bodyPr>
          <a:lstStyle/>
          <a:p>
            <a:pPr>
              <a:lnSpc>
                <a:spcPct val="150000"/>
              </a:lnSpc>
              <a:spcBef>
                <a:spcPts val="0"/>
              </a:spcBef>
            </a:pPr>
            <a:r>
              <a:rPr lang="en-US" dirty="0">
                <a:latin typeface="Arial" panose="020B0604020202020204" pitchFamily="34" charset="0"/>
                <a:ea typeface="SimSun" panose="02010600030101010101" pitchFamily="2" charset="-122"/>
                <a:cs typeface="Arial" panose="020B0604020202020204" pitchFamily="34" charset="0"/>
              </a:rPr>
              <a:t>Technical motivations for support SRS in </a:t>
            </a:r>
            <a:r>
              <a:rPr lang="en-US" dirty="0" err="1">
                <a:latin typeface="Arial" panose="020B0604020202020204" pitchFamily="34" charset="0"/>
                <a:ea typeface="SimSun" panose="02010600030101010101" pitchFamily="2" charset="-122"/>
                <a:cs typeface="Arial" panose="020B0604020202020204" pitchFamily="34" charset="0"/>
              </a:rPr>
              <a:t>SCell</a:t>
            </a:r>
            <a:r>
              <a:rPr lang="en-US" dirty="0">
                <a:latin typeface="Arial" panose="020B0604020202020204" pitchFamily="34" charset="0"/>
                <a:ea typeface="SimSun" panose="02010600030101010101" pitchFamily="2" charset="-122"/>
                <a:cs typeface="Arial" panose="020B0604020202020204" pitchFamily="34" charset="0"/>
              </a:rPr>
              <a:t> dormancy</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Maintaining the UL connection in dormancy</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With SRS in dormancy, the UL connection would not be lost even with long dormancy</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UL TA, UL PC and UL beam can be maintained via SRS</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DL/UL CSI acquisition</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DL full MIMO CSI in TDD, DL partial MIMO CSI in FDD (related to R17 </a:t>
            </a:r>
            <a:r>
              <a:rPr lang="en-US" sz="1600" dirty="0" err="1">
                <a:latin typeface="Arial" panose="020B0604020202020204" pitchFamily="34" charset="0"/>
                <a:ea typeface="SimSun" panose="02010600030101010101" pitchFamily="2" charset="-122"/>
                <a:cs typeface="Arial" panose="020B0604020202020204" pitchFamily="34" charset="0"/>
              </a:rPr>
              <a:t>FeMIMO</a:t>
            </a:r>
            <a:r>
              <a:rPr lang="en-US" sz="1600" dirty="0">
                <a:latin typeface="Arial" panose="020B0604020202020204" pitchFamily="34" charset="0"/>
                <a:ea typeface="SimSun" panose="02010600030101010101" pitchFamily="2" charset="-122"/>
                <a:cs typeface="Arial" panose="020B0604020202020204" pitchFamily="34" charset="0"/>
              </a:rPr>
              <a:t> FDD CSI </a:t>
            </a:r>
            <a:r>
              <a:rPr lang="en-US" sz="1600" dirty="0" err="1">
                <a:latin typeface="Arial" panose="020B0604020202020204" pitchFamily="34" charset="0"/>
                <a:ea typeface="SimSun" panose="02010600030101010101" pitchFamily="2" charset="-122"/>
                <a:cs typeface="Arial" panose="020B0604020202020204" pitchFamily="34" charset="0"/>
              </a:rPr>
              <a:t>enh</a:t>
            </a:r>
            <a:r>
              <a:rPr lang="en-US" sz="1600" dirty="0">
                <a:latin typeface="Arial" panose="020B0604020202020204" pitchFamily="34" charset="0"/>
                <a:ea typeface="SimSun" panose="02010600030101010101" pitchFamily="2" charset="-122"/>
                <a:cs typeface="Arial" panose="020B0604020202020204" pitchFamily="34" charset="0"/>
              </a:rPr>
              <a:t>.), and UL CSI in TDD/FDD can be acquired via SRS. This improves DL/UL spectrum efficiency when data arrives</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Facilitate out-of-dormancy transition</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Network can make a more appropriate decision on when/whether to leave dormancy with SRS than without SRS</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Network can make a more appropriate UL/DL scheduling decision after leaving dormancy with SRS than without SRS</a:t>
            </a:r>
          </a:p>
          <a:p>
            <a:pPr lvl="2">
              <a:lnSpc>
                <a:spcPct val="150000"/>
              </a:lnSpc>
              <a:spcBef>
                <a:spcPts val="0"/>
              </a:spcBef>
            </a:pPr>
            <a:r>
              <a:rPr lang="en-US" sz="1600" dirty="0">
                <a:latin typeface="Arial" panose="020B0604020202020204" pitchFamily="34" charset="0"/>
                <a:ea typeface="SimSun" panose="02010600030101010101" pitchFamily="2" charset="-122"/>
                <a:cs typeface="Arial" panose="020B0604020202020204" pitchFamily="34" charset="0"/>
              </a:rPr>
              <a:t>Shortens out-of-dormancy transition, as no need to re-establish UL TA/PC/beam or UL/DL CSI</a:t>
            </a:r>
          </a:p>
          <a:p>
            <a:pPr>
              <a:lnSpc>
                <a:spcPct val="150000"/>
              </a:lnSpc>
              <a:spcBef>
                <a:spcPts val="0"/>
              </a:spcBef>
            </a:pPr>
            <a:r>
              <a:rPr lang="en-US" sz="2400" dirty="0">
                <a:latin typeface="Arial" panose="020B0604020202020204" pitchFamily="34" charset="0"/>
                <a:ea typeface="SimSun" panose="02010600030101010101" pitchFamily="2" charset="-122"/>
                <a:cs typeface="Arial" panose="020B0604020202020204" pitchFamily="34" charset="0"/>
              </a:rPr>
              <a:t>UE power saving considerations</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Depending on the scenarios and </a:t>
            </a:r>
            <a:r>
              <a:rPr lang="en-US" sz="2000" dirty="0" err="1">
                <a:latin typeface="Arial" panose="020B0604020202020204" pitchFamily="34" charset="0"/>
                <a:ea typeface="SimSun" panose="02010600030101010101" pitchFamily="2" charset="-122"/>
                <a:cs typeface="Arial" panose="020B0604020202020204" pitchFamily="34" charset="0"/>
              </a:rPr>
              <a:t>gNB</a:t>
            </a:r>
            <a:r>
              <a:rPr lang="en-US" sz="2000" dirty="0">
                <a:latin typeface="Arial" panose="020B0604020202020204" pitchFamily="34" charset="0"/>
                <a:ea typeface="SimSun" panose="02010600030101010101" pitchFamily="2" charset="-122"/>
                <a:cs typeface="Arial" panose="020B0604020202020204" pitchFamily="34" charset="0"/>
              </a:rPr>
              <a:t> decisions, supporting SRS in dormancy may save power</a:t>
            </a:r>
          </a:p>
          <a:p>
            <a:pPr lvl="1">
              <a:lnSpc>
                <a:spcPct val="150000"/>
              </a:lnSpc>
              <a:spcBef>
                <a:spcPts val="0"/>
              </a:spcBef>
            </a:pPr>
            <a:r>
              <a:rPr lang="en-US" sz="2000" dirty="0">
                <a:latin typeface="Arial" panose="020B0604020202020204" pitchFamily="34" charset="0"/>
                <a:ea typeface="SimSun" panose="02010600030101010101" pitchFamily="2" charset="-122"/>
                <a:cs typeface="Arial" panose="020B0604020202020204" pitchFamily="34" charset="0"/>
              </a:rPr>
              <a:t>E.g., with SRS in dormancy, </a:t>
            </a:r>
            <a:r>
              <a:rPr lang="en-US" sz="2000" dirty="0" err="1">
                <a:latin typeface="Arial" panose="020B0604020202020204" pitchFamily="34" charset="0"/>
                <a:ea typeface="SimSun" panose="02010600030101010101" pitchFamily="2" charset="-122"/>
                <a:cs typeface="Arial" panose="020B0604020202020204" pitchFamily="34" charset="0"/>
              </a:rPr>
              <a:t>gNB</a:t>
            </a:r>
            <a:r>
              <a:rPr lang="en-US" sz="2000" dirty="0">
                <a:latin typeface="Arial" panose="020B0604020202020204" pitchFamily="34" charset="0"/>
                <a:ea typeface="SimSun" panose="02010600030101010101" pitchFamily="2" charset="-122"/>
                <a:cs typeface="Arial" panose="020B0604020202020204" pitchFamily="34" charset="0"/>
              </a:rPr>
              <a:t> can allow UE to have very long dormancy, which saves power (rather than waking up UE often to maintain the connection)</a:t>
            </a:r>
          </a:p>
        </p:txBody>
      </p:sp>
    </p:spTree>
    <p:extLst>
      <p:ext uri="{BB962C8B-B14F-4D97-AF65-F5344CB8AC3E}">
        <p14:creationId xmlns:p14="http://schemas.microsoft.com/office/powerpoint/2010/main" val="575029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CW">
  <a:themeElements>
    <a:clrScheme name="Huawei">
      <a:dk1>
        <a:srgbClr val="595957"/>
      </a:dk1>
      <a:lt1>
        <a:srgbClr val="FFFFFF"/>
      </a:lt1>
      <a:dk2>
        <a:srgbClr val="000000"/>
      </a:dk2>
      <a:lt2>
        <a:srgbClr val="DDDDDD"/>
      </a:lt2>
      <a:accent1>
        <a:srgbClr val="C7000B"/>
      </a:accent1>
      <a:accent2>
        <a:srgbClr val="898989"/>
      </a:accent2>
      <a:accent3>
        <a:srgbClr val="DDDDDD"/>
      </a:accent3>
      <a:accent4>
        <a:srgbClr val="D7005B"/>
      </a:accent4>
      <a:accent5>
        <a:srgbClr val="F5A200"/>
      </a:accent5>
      <a:accent6>
        <a:srgbClr val="FFFF00"/>
      </a:accent6>
      <a:hlink>
        <a:srgbClr val="00B0F0"/>
      </a:hlink>
      <a:folHlink>
        <a:srgbClr val="D7005B"/>
      </a:folHlink>
    </a:clrScheme>
    <a:fontScheme name="Huawei Ne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1971A4E-9B7C-4098-932A-3837A4AF1ED9}" vid="{B53326AB-E42C-4BC1-A589-C97257F7A5EA}"/>
    </a:ext>
  </a:extLst>
</a:theme>
</file>

<file path=docProps/app.xml><?xml version="1.0" encoding="utf-8"?>
<Properties xmlns="http://schemas.openxmlformats.org/officeDocument/2006/extended-properties" xmlns:vt="http://schemas.openxmlformats.org/officeDocument/2006/docPropsVTypes">
  <TotalTime>29792</TotalTime>
  <Words>847</Words>
  <Application>Microsoft Office PowerPoint</Application>
  <PresentationFormat>Widescreen</PresentationFormat>
  <Paragraphs>56</Paragraphs>
  <Slides>5</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Arial</vt:lpstr>
      <vt:lpstr>Calibri</vt:lpstr>
      <vt:lpstr>Calibri Light</vt:lpstr>
      <vt:lpstr>Courier New</vt:lpstr>
      <vt:lpstr>Times New Roman</vt:lpstr>
      <vt:lpstr>Wingdings</vt:lpstr>
      <vt:lpstr>Office Theme</vt:lpstr>
      <vt:lpstr>BCW</vt:lpstr>
      <vt:lpstr>Clarification of supporting SRS transmission in Scell Dormancy in Rel-17 further MR-DC enhancements WI</vt:lpstr>
      <vt:lpstr>R16 SRS in dormancy: RAN1/2/4 LS and replies</vt:lpstr>
      <vt:lpstr>WID in R16/R17</vt:lpstr>
      <vt:lpstr>Observations and Proposal for Scope Confirmation</vt:lpstr>
      <vt:lpstr>Further detail on technical motivations for SRS in dormancy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BiT And APEX Simulations Preliminary tests</dc:title>
  <dc:creator>J</dc:creator>
  <cp:lastModifiedBy>Weimin Xiao</cp:lastModifiedBy>
  <cp:revision>129</cp:revision>
  <dcterms:created xsi:type="dcterms:W3CDTF">2020-06-03T20:25:25Z</dcterms:created>
  <dcterms:modified xsi:type="dcterms:W3CDTF">2020-09-07T20:41:34Z</dcterms:modified>
</cp:coreProperties>
</file>