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4">
  <p:sldMasterIdLst>
    <p:sldMasterId id="2147483660" r:id="rId1"/>
    <p:sldMasterId id="2147483672" r:id="rId2"/>
  </p:sldMasterIdLst>
  <p:notesMasterIdLst>
    <p:notesMasterId r:id="rId9"/>
  </p:notesMasterIdLst>
  <p:handoutMasterIdLst>
    <p:handoutMasterId r:id="rId10"/>
  </p:handoutMasterIdLst>
  <p:sldIdLst>
    <p:sldId id="373" r:id="rId3"/>
    <p:sldId id="374" r:id="rId4"/>
    <p:sldId id="385" r:id="rId5"/>
    <p:sldId id="386" r:id="rId6"/>
    <p:sldId id="387" r:id="rId7"/>
    <p:sldId id="352" r:id="rId8"/>
  </p:sldIdLst>
  <p:sldSz cx="9144000" cy="6858000" type="screen4x3"/>
  <p:notesSz cx="7010400" cy="92964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1236"/>
    <a:srgbClr val="2409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293" autoAdjust="0"/>
    <p:restoredTop sz="96625" autoAdjust="0"/>
  </p:normalViewPr>
  <p:slideViewPr>
    <p:cSldViewPr>
      <p:cViewPr varScale="1">
        <p:scale>
          <a:sx n="116" d="100"/>
          <a:sy n="116" d="100"/>
        </p:scale>
        <p:origin x="-210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1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E4B23A-6E3F-4B3E-93D6-273D9CCCF18C}" type="datetimeFigureOut">
              <a:rPr lang="en-US" smtClean="0"/>
              <a:pPr/>
              <a:t>9/7/2020,Mon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F2AFD-A31E-4510-8BD1-6A174632FA3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561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60967FE-9547-433B-9A32-E653B7554F8B}" type="datetimeFigureOut">
              <a:rPr lang="zh-CN" altLang="en-US" smtClean="0"/>
              <a:pPr/>
              <a:t>2020/9/7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F296132-7430-4C93-B37D-4FE1F71F2B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003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C3696B-CE47-47B8-9542-E3B74555FAC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7772400" cy="1109985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941168"/>
            <a:ext cx="8928992" cy="864096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7772400" cy="1109985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941168"/>
            <a:ext cx="8928992" cy="864096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1236"/>
                </a:solidFill>
              </a:defRPr>
            </a:lvl1pPr>
            <a:lvl2pPr>
              <a:defRPr sz="1800">
                <a:solidFill>
                  <a:srgbClr val="240967"/>
                </a:solidFill>
              </a:defRPr>
            </a:lvl2pPr>
            <a:lvl3pPr>
              <a:defRPr sz="1400">
                <a:solidFill>
                  <a:srgbClr val="7030A0"/>
                </a:solidFill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6356350"/>
            <a:ext cx="370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6356350"/>
            <a:ext cx="370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359532" y="2852936"/>
            <a:ext cx="8424936" cy="1440160"/>
          </a:xfrm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en-US" altLang="zh-CN" sz="2800" dirty="0" smtClean="0">
                <a:latin typeface="Arial" pitchFamily="34" charset="0"/>
                <a:cs typeface="Arial" pitchFamily="34" charset="0"/>
              </a:rPr>
              <a:t>Discussions on R17 Timeline</a:t>
            </a:r>
            <a:endParaRPr lang="zh-CN" alt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40556" y="671804"/>
            <a:ext cx="1903444" cy="400110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RP-201786</a:t>
            </a:r>
            <a:endParaRPr lang="zh-CN" altLang="en-US" sz="20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6671" y="765109"/>
            <a:ext cx="5710336" cy="120032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3GPP TSG RAN WG Meeting #89e</a:t>
            </a:r>
          </a:p>
          <a:p>
            <a:r>
              <a:rPr lang="en-US" b="1" cap="sm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E-MEETING, </a:t>
            </a:r>
            <a:r>
              <a:rPr lang="en-US" altLang="zh-CN" b="1" cap="sm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Sept 14-18</a:t>
            </a:r>
            <a:r>
              <a:rPr lang="en-US" altLang="zh-CN" b="1" cap="small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altLang="zh-CN" b="1" cap="sm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cap="sm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</a:t>
            </a:r>
          </a:p>
          <a:p>
            <a:r>
              <a:rPr lang="en-US" b="1" cap="sm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Document for: Discussion</a:t>
            </a:r>
            <a:endParaRPr lang="en-US" b="1" cap="small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GB" altLang="zh-CN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Item</a:t>
            </a:r>
            <a:r>
              <a:rPr lang="en-US" altLang="zh-CN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9</a:t>
            </a:r>
            <a:endParaRPr lang="zh-CN" altLang="en-US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142875" y="4933617"/>
            <a:ext cx="885825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China </a:t>
            </a:r>
            <a:r>
              <a:rPr lang="en-US" altLang="zh-CN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Academy of Telecommunications Technology (CATT)</a:t>
            </a:r>
          </a:p>
          <a:p>
            <a:r>
              <a:rPr lang="en-US" altLang="zh-CN" b="1" dirty="0">
                <a:solidFill>
                  <a:srgbClr val="0070C0"/>
                </a:solidFill>
                <a:latin typeface="Calibri" pitchFamily="34" charset="0"/>
              </a:rPr>
              <a:t>							</a:t>
            </a:r>
          </a:p>
          <a:p>
            <a:endParaRPr lang="en-US" altLang="zh-CN" b="1" dirty="0">
              <a:solidFill>
                <a:srgbClr val="0070C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826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3827" y="1422302"/>
            <a:ext cx="8229600" cy="467099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solidFill>
                  <a:schemeClr val="tx1"/>
                </a:solidFill>
                <a:cs typeface="Arial" pitchFamily="34" charset="0"/>
              </a:rPr>
              <a:t>In RP#88-e, the following was endorsed in RP-201361 on R17 timeline</a:t>
            </a:r>
          </a:p>
          <a:p>
            <a:pPr lvl="1"/>
            <a:r>
              <a:rPr lang="en-US" altLang="en-US" b="1" i="1" dirty="0">
                <a:solidFill>
                  <a:schemeClr val="accent4"/>
                </a:solidFill>
              </a:rPr>
              <a:t>Even though it is understood that further delay to the Release 17 timeline will be necessary, there are no changes to the above timeline at this point</a:t>
            </a:r>
          </a:p>
          <a:p>
            <a:pPr lvl="2"/>
            <a:r>
              <a:rPr lang="en-US" altLang="en-US" sz="1200" b="1" i="1" dirty="0">
                <a:solidFill>
                  <a:schemeClr val="accent4"/>
                </a:solidFill>
              </a:rPr>
              <a:t>Timeline changes will be addressed once firm detailed planning will be possible. This planning is not expected to happen before December 2020. 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chemeClr val="tx1"/>
                </a:solidFill>
                <a:cs typeface="Arial" pitchFamily="34" charset="0"/>
              </a:rPr>
              <a:t>In this RP meeting, it is expected that RAN should at least discuss the TU arrangements for the SIs/WIs in Q4 WG meetings. </a:t>
            </a:r>
          </a:p>
          <a:p>
            <a:pPr lvl="1">
              <a:lnSpc>
                <a:spcPct val="150000"/>
              </a:lnSpc>
            </a:pPr>
            <a:r>
              <a:rPr lang="en-US" dirty="0" smtClean="0">
                <a:solidFill>
                  <a:srgbClr val="FF0000"/>
                </a:solidFill>
                <a:cs typeface="Arial" pitchFamily="34" charset="0"/>
              </a:rPr>
              <a:t>This requires assumption on SI completion time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chemeClr val="tx1"/>
                </a:solidFill>
                <a:cs typeface="Arial" pitchFamily="34" charset="0"/>
              </a:rPr>
              <a:t>Furthermore, even though the potential updates of R17 timeline may be discussed in the next RP, </a:t>
            </a:r>
            <a:r>
              <a:rPr lang="en-US" dirty="0" smtClean="0">
                <a:solidFill>
                  <a:srgbClr val="FF0000"/>
                </a:solidFill>
                <a:cs typeface="Arial" pitchFamily="34" charset="0"/>
              </a:rPr>
              <a:t>it is meaningful to first establish a general understanding of the discussion scope already in this RP meeting</a:t>
            </a:r>
            <a:r>
              <a:rPr lang="en-US" dirty="0" smtClean="0">
                <a:solidFill>
                  <a:schemeClr val="tx1"/>
                </a:solidFill>
                <a:cs typeface="Arial" pitchFamily="34" charset="0"/>
              </a:rPr>
              <a:t>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130622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</a:lstStyle>
          <a:p>
            <a:r>
              <a:rPr lang="en-US" sz="3600" b="1" dirty="0" smtClean="0">
                <a:latin typeface="+mj-lt"/>
                <a:cs typeface="Arial" pitchFamily="34" charset="0"/>
              </a:rPr>
              <a:t>Background</a:t>
            </a:r>
            <a:endParaRPr lang="en-US" sz="3200" b="1" dirty="0"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3244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+mn-lt"/>
                <a:cs typeface="Arial" pitchFamily="34" charset="0"/>
              </a:rPr>
              <a:t>Study Item Extension</a:t>
            </a:r>
            <a:endParaRPr lang="en-US" sz="3600" b="1" dirty="0">
              <a:latin typeface="+mn-lt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268761"/>
            <a:ext cx="8229600" cy="352839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Based on current progress in the Rel-17 SIs, the completion date of Dec. 2020 is very changeling, if not impossible. Situations include</a:t>
            </a:r>
          </a:p>
          <a:p>
            <a:pPr lvl="1">
              <a:lnSpc>
                <a:spcPct val="150000"/>
              </a:lnSpc>
            </a:pPr>
            <a:r>
              <a:rPr lang="en-US" dirty="0" smtClean="0">
                <a:solidFill>
                  <a:schemeClr val="tx1"/>
                </a:solidFill>
              </a:rPr>
              <a:t>Still many aspects to clarify in terms of scenarios, use cases and scope of discussions. Some SIs proposed </a:t>
            </a:r>
            <a:r>
              <a:rPr lang="en-US" dirty="0">
                <a:solidFill>
                  <a:schemeClr val="tx1"/>
                </a:solidFill>
              </a:rPr>
              <a:t>45</a:t>
            </a:r>
            <a:r>
              <a:rPr lang="en-US" dirty="0" smtClean="0">
                <a:solidFill>
                  <a:schemeClr val="tx1"/>
                </a:solidFill>
              </a:rPr>
              <a:t>% completion or even lower than 40%.</a:t>
            </a:r>
          </a:p>
          <a:p>
            <a:pPr lvl="1">
              <a:lnSpc>
                <a:spcPct val="150000"/>
              </a:lnSpc>
            </a:pPr>
            <a:r>
              <a:rPr lang="en-US" dirty="0" smtClean="0">
                <a:solidFill>
                  <a:schemeClr val="tx1"/>
                </a:solidFill>
              </a:rPr>
              <a:t>LSs btw WGs require more time to conclude. </a:t>
            </a:r>
          </a:p>
          <a:p>
            <a:pPr lvl="1">
              <a:lnSpc>
                <a:spcPct val="150000"/>
              </a:lnSpc>
            </a:pPr>
            <a:r>
              <a:rPr lang="en-US" dirty="0" smtClean="0">
                <a:solidFill>
                  <a:schemeClr val="tx1"/>
                </a:solidFill>
              </a:rPr>
              <a:t>Interaction with SA WGs take time. 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FF0000"/>
                </a:solidFill>
              </a:rPr>
              <a:t>Planning of Q4 WG TU should base on realistic completion date, e.g., one more quarter delay.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51520" y="5229200"/>
            <a:ext cx="8640960" cy="967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2743200">
              <a:lnSpc>
                <a:spcPct val="150000"/>
              </a:lnSpc>
            </a:pPr>
            <a:r>
              <a:rPr lang="en-US" sz="2000" b="1" dirty="0"/>
              <a:t>Proposal 1 RP discuss Q4 WG TU based on the assumption that the R17 SIs completion date is extended to at least 2021Q1. </a:t>
            </a:r>
          </a:p>
        </p:txBody>
      </p:sp>
    </p:spTree>
    <p:extLst>
      <p:ext uri="{BB962C8B-B14F-4D97-AF65-F5344CB8AC3E}">
        <p14:creationId xmlns:p14="http://schemas.microsoft.com/office/powerpoint/2010/main" val="18559842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 smtClean="0">
                <a:latin typeface="+mn-lt"/>
                <a:cs typeface="Arial" pitchFamily="34" charset="0"/>
              </a:rPr>
              <a:t>Scope of R17 Timeline Discussions</a:t>
            </a:r>
            <a:endParaRPr lang="en-US" sz="3600" b="1" dirty="0">
              <a:latin typeface="+mn-lt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6856" y="1340768"/>
            <a:ext cx="8229600" cy="4248472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In RP#86, some WIDs were not included in last minute due to concerns on work load. 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The following has been endorsed in </a:t>
            </a:r>
            <a:r>
              <a:rPr lang="en-US" altLang="zh-CN" dirty="0"/>
              <a:t>RP-193243 </a:t>
            </a:r>
            <a:endParaRPr lang="en-US" altLang="zh-CN" dirty="0" smtClean="0"/>
          </a:p>
          <a:p>
            <a:pPr lvl="1">
              <a:lnSpc>
                <a:spcPct val="150000"/>
              </a:lnSpc>
            </a:pPr>
            <a:r>
              <a:rPr lang="en-US" altLang="zh-CN" b="1" i="1" dirty="0">
                <a:solidFill>
                  <a:schemeClr val="accent4"/>
                </a:solidFill>
              </a:rPr>
              <a:t>After the initial Rel-17 package approval in RAN#86, additional Rel-17 SI(s)/WI(s) can be considered in RAN#89 (for RAN1-led items) and RAN#90 (for RAN2/3-led items), taking into account of the progress of the items in the initial Rel-17 package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R17 timeline should take into account both time budget and market requirements, to ensure a real successful release in both standardization and business worlds. </a:t>
            </a:r>
          </a:p>
          <a:p>
            <a:pPr marL="0" indent="0">
              <a:lnSpc>
                <a:spcPct val="150000"/>
              </a:lnSpc>
              <a:buNone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95536" y="5399720"/>
            <a:ext cx="84249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/>
              <a:t>Proposal 2 RP should consider potential additional items in </a:t>
            </a:r>
            <a:r>
              <a:rPr lang="en-US" altLang="zh-CN" sz="2000" b="1" dirty="0" smtClean="0"/>
              <a:t>future discussions </a:t>
            </a:r>
            <a:r>
              <a:rPr lang="en-US" altLang="zh-CN" sz="2000" b="1" dirty="0"/>
              <a:t>of R17 </a:t>
            </a:r>
            <a:r>
              <a:rPr lang="en-US" altLang="zh-CN" sz="2000" b="1" dirty="0" smtClean="0"/>
              <a:t>timeline. 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0752449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>
                <a:latin typeface="+mn-lt"/>
                <a:cs typeface="Arial" pitchFamily="34" charset="0"/>
              </a:rPr>
              <a:t>Summary</a:t>
            </a:r>
            <a:endParaRPr lang="en-US" sz="3200" b="1" dirty="0">
              <a:latin typeface="+mn-lt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3744416"/>
          </a:xfrm>
        </p:spPr>
        <p:txBody>
          <a:bodyPr/>
          <a:lstStyle/>
          <a:p>
            <a:pPr marL="0" indent="0">
              <a:buNone/>
            </a:pPr>
            <a:r>
              <a:rPr lang="en-US" u="sng" dirty="0" smtClean="0">
                <a:solidFill>
                  <a:schemeClr val="tx1"/>
                </a:solidFill>
              </a:rPr>
              <a:t>On TU planning for Q4 WG meeting</a:t>
            </a:r>
          </a:p>
          <a:p>
            <a:r>
              <a:rPr lang="en-US" b="1" dirty="0" smtClean="0">
                <a:solidFill>
                  <a:schemeClr val="tx1"/>
                </a:solidFill>
              </a:rPr>
              <a:t>Proposal </a:t>
            </a:r>
            <a:r>
              <a:rPr lang="en-US" b="1" dirty="0">
                <a:solidFill>
                  <a:schemeClr val="tx1"/>
                </a:solidFill>
              </a:rPr>
              <a:t>1 RP discuss Q4 WG TU based on the assumption that the R17 SIs completion date is extended to at least 2021Q1. </a:t>
            </a:r>
          </a:p>
          <a:p>
            <a:pPr marL="0" indent="0">
              <a:buNone/>
            </a:pPr>
            <a:endParaRPr lang="en-US" altLang="zh-CN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altLang="zh-CN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u="sng" dirty="0">
                <a:solidFill>
                  <a:schemeClr val="tx1"/>
                </a:solidFill>
              </a:rPr>
              <a:t>On </a:t>
            </a:r>
            <a:r>
              <a:rPr lang="en-US" u="sng" dirty="0" smtClean="0">
                <a:solidFill>
                  <a:schemeClr val="tx1"/>
                </a:solidFill>
              </a:rPr>
              <a:t>future discussions of R17 timeline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r>
              <a:rPr lang="en-US" altLang="zh-CN" b="1" dirty="0" smtClean="0">
                <a:solidFill>
                  <a:schemeClr val="tx1"/>
                </a:solidFill>
              </a:rPr>
              <a:t>Proposal </a:t>
            </a:r>
            <a:r>
              <a:rPr lang="en-US" altLang="zh-CN" b="1" dirty="0">
                <a:solidFill>
                  <a:schemeClr val="tx1"/>
                </a:solidFill>
              </a:rPr>
              <a:t>2 RP should consider potential additional items in </a:t>
            </a:r>
            <a:r>
              <a:rPr lang="en-US" altLang="zh-CN" b="1" dirty="0" smtClean="0">
                <a:solidFill>
                  <a:schemeClr val="tx1"/>
                </a:solidFill>
              </a:rPr>
              <a:t>future discussions </a:t>
            </a:r>
            <a:r>
              <a:rPr lang="en-US" altLang="zh-CN" b="1" dirty="0">
                <a:solidFill>
                  <a:schemeClr val="tx1"/>
                </a:solidFill>
              </a:rPr>
              <a:t>of R17 timeline. </a:t>
            </a:r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70241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32440" y="6356350"/>
            <a:ext cx="432048" cy="365125"/>
          </a:xfrm>
        </p:spPr>
        <p:txBody>
          <a:bodyPr/>
          <a:lstStyle/>
          <a:p>
            <a:fld id="{7C091945-BED8-40C6-A17E-143F3A6898E6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C7EDC9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buFont typeface="Arial" pitchFamily="34" charset="0"/>
          <a:buChar char="•"/>
          <a:defRPr sz="1600"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9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defRPr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9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7EDC9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C7EDC9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461</Words>
  <Application>Microsoft Office PowerPoint</Application>
  <PresentationFormat>全屏显示(4:3)</PresentationFormat>
  <Paragraphs>42</Paragraphs>
  <Slides>6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1_Office 主题</vt:lpstr>
      <vt:lpstr>Office 主题</vt:lpstr>
      <vt:lpstr>Discussions on R17 Timeline</vt:lpstr>
      <vt:lpstr>PowerPoint 演示文稿</vt:lpstr>
      <vt:lpstr>Study Item Extension</vt:lpstr>
      <vt:lpstr>Scope of R17 Timeline Discussions</vt:lpstr>
      <vt:lpstr>Summary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2020-03-10T03:17:57Z</dcterms:created>
  <dcterms:modified xsi:type="dcterms:W3CDTF">2020-09-07T08:38:31Z</dcterms:modified>
</cp:coreProperties>
</file>