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380" r:id="rId3"/>
    <p:sldId id="381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89e/Docs/RP-201696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Rel-17 Handling</a:t>
            </a:r>
            <a:br>
              <a:rPr lang="fi-FI" dirty="0" smtClean="0"/>
            </a:br>
            <a:r>
              <a:rPr lang="fi-FI" b="0" dirty="0" smtClean="0">
                <a:latin typeface="+mn-lt"/>
              </a:rPr>
              <a:t>January AH + Q4 Handling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</a:t>
            </a:r>
            <a:r>
              <a:rPr lang="en-US" sz="1800" dirty="0"/>
              <a:t>Inc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RAN#89E	RP-201707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2020	Agenda Item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General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Timeline – Decision due at RAN#90/Dec 2020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Current plan to deliver the agreed Rel-17 package content</a:t>
            </a:r>
          </a:p>
          <a:p>
            <a:pPr lvl="1"/>
            <a:r>
              <a:rPr lang="en-US" sz="1800" dirty="0" smtClean="0"/>
              <a:t>Rel-17 progress with e-meetings is nowhere as good as with f2f-meetings</a:t>
            </a:r>
          </a:p>
          <a:p>
            <a:pPr lvl="1"/>
            <a:r>
              <a:rPr lang="en-US" sz="1800" dirty="0" smtClean="0"/>
              <a:t>Single WG meetings in Q4’2020</a:t>
            </a:r>
          </a:p>
          <a:p>
            <a:pPr lvl="1"/>
            <a:endParaRPr lang="en-US" sz="1800" dirty="0" smtClean="0">
              <a:solidFill>
                <a:schemeClr val="tx2"/>
              </a:solidFill>
              <a:latin typeface="+mj-lt"/>
            </a:endParaRPr>
          </a:p>
          <a:p>
            <a:pPr lvl="1"/>
            <a:r>
              <a:rPr lang="en-US" sz="1800" b="1" dirty="0" smtClean="0">
                <a:latin typeface="+mj-lt"/>
              </a:rPr>
              <a:t>Proposal: </a:t>
            </a:r>
            <a:r>
              <a:rPr lang="en-US" sz="1800" dirty="0" smtClean="0"/>
              <a:t>MediaTek requests confirmation of the January 2021 Ad-Hoc (electronic) across WGs i.e. two WG meetings in Q1 (set-up of the agenda can be discussed)</a:t>
            </a:r>
            <a:endParaRPr lang="en-US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751196" y="2105542"/>
          <a:ext cx="1096296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274"/>
                <a:gridCol w="1926738"/>
                <a:gridCol w="1926738"/>
                <a:gridCol w="1926738"/>
                <a:gridCol w="1926738"/>
                <a:gridCol w="1926738"/>
              </a:tblGrid>
              <a:tr h="134240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TSG#86 / Dec19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TSG#87 / Mar20 </a:t>
                      </a:r>
                      <a:r>
                        <a:rPr lang="en-US" sz="1400" b="0" dirty="0" smtClean="0">
                          <a:solidFill>
                            <a:schemeClr val="accent3"/>
                          </a:solidFill>
                          <a:latin typeface="+mj-lt"/>
                        </a:rPr>
                        <a:t>[+3mo]</a:t>
                      </a:r>
                      <a:endParaRPr lang="en-US" sz="1400" b="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TSG#88 / Jun20 </a:t>
                      </a:r>
                      <a:r>
                        <a:rPr lang="en-US" sz="1400" b="0" dirty="0" smtClean="0">
                          <a:solidFill>
                            <a:schemeClr val="accent3"/>
                          </a:solidFill>
                          <a:latin typeface="+mj-lt"/>
                        </a:rPr>
                        <a:t>[+6mo]</a:t>
                      </a:r>
                      <a:endParaRPr lang="en-US" sz="1400" b="0" dirty="0">
                        <a:solidFill>
                          <a:schemeClr val="accent3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TSG#89 / Sep20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TSG#90/Dec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j-lt"/>
                        </a:rPr>
                        <a:t>Stage</a:t>
                      </a:r>
                      <a:r>
                        <a:rPr lang="en-US" sz="1400" baseline="0" dirty="0" smtClean="0">
                          <a:latin typeface="+mj-lt"/>
                        </a:rPr>
                        <a:t> 2</a:t>
                      </a:r>
                      <a:endParaRPr lang="en-US" sz="14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TSG#89 / Sep20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TSG#90 / Dec20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 TSG#91 / Mar21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j-lt"/>
                        </a:rPr>
                        <a:t>Stage 3 PHY</a:t>
                      </a:r>
                      <a:endParaRPr lang="en-US" sz="14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TSG#91 / Mar21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TSG#92 / Jun21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 TSG#93 / Sep21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j-lt"/>
                        </a:rPr>
                        <a:t>Stage 3 Others</a:t>
                      </a:r>
                      <a:endParaRPr lang="en-US" sz="14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TSG#92 / Jun21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TSG#93 / Sep21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 TSG#94 / Dec21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j-lt"/>
                        </a:rPr>
                        <a:t>ASN.1/NAS</a:t>
                      </a:r>
                      <a:endParaRPr lang="en-US" sz="14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TSG#93 /</a:t>
                      </a:r>
                      <a:r>
                        <a:rPr lang="en-US" sz="1400" baseline="0" dirty="0" smtClean="0"/>
                        <a:t> Sep21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TSG#94 / Dec21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 TSG#95 / Mar22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2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+mj-lt"/>
                        </a:rPr>
                        <a:t>RAN4/Perf</a:t>
                      </a:r>
                      <a:endParaRPr lang="en-US" sz="1400" dirty="0">
                        <a:latin typeface="+mj-lt"/>
                      </a:endParaRP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TSG#94 / Dec21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TSG#95 / Mar22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min TSG#96 /</a:t>
                      </a:r>
                      <a:r>
                        <a:rPr lang="en-US" sz="1400" baseline="0" dirty="0" smtClean="0"/>
                        <a:t> Jun22</a:t>
                      </a:r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5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Q4 Handling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10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5607900"/>
              </p:ext>
            </p:extLst>
          </p:nvPr>
        </p:nvGraphicFramePr>
        <p:xfrm>
          <a:off x="481013" y="1700213"/>
          <a:ext cx="5423641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830"/>
                <a:gridCol w="1211937"/>
                <a:gridCol w="1211937"/>
                <a:gridCol w="1211937"/>
              </a:tblGrid>
              <a:tr h="132216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RAN1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RAN2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RAN4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i="1" dirty="0" smtClean="0">
                          <a:latin typeface="+mj-lt"/>
                        </a:rPr>
                        <a:t>Rel-</a:t>
                      </a:r>
                      <a:r>
                        <a:rPr lang="en-US" sz="1200" i="1" baseline="0" dirty="0" smtClean="0">
                          <a:latin typeface="+mj-lt"/>
                        </a:rPr>
                        <a:t>15 + Rel-16</a:t>
                      </a:r>
                      <a:endParaRPr lang="en-US" sz="1200" i="1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1" u="sng" dirty="0" smtClean="0">
                          <a:solidFill>
                            <a:srgbClr val="FF0000"/>
                          </a:solidFill>
                        </a:rPr>
                        <a:t>Q4 min 30%</a:t>
                      </a:r>
                      <a:r>
                        <a:rPr lang="en-US" sz="12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i="1" strike="sngStrike" dirty="0" smtClean="0">
                          <a:solidFill>
                            <a:srgbClr val="FF0000"/>
                          </a:solidFill>
                        </a:rPr>
                        <a:t>(50-60%)</a:t>
                      </a:r>
                      <a:endParaRPr lang="en-US" sz="1200" i="1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1" u="sng" dirty="0" smtClean="0">
                          <a:solidFill>
                            <a:srgbClr val="FF0000"/>
                          </a:solidFill>
                        </a:rPr>
                        <a:t>Q4 min 40% </a:t>
                      </a:r>
                      <a:r>
                        <a:rPr lang="en-US" sz="1200" i="1" strike="sngStrike" dirty="0" smtClean="0">
                          <a:solidFill>
                            <a:srgbClr val="FF0000"/>
                          </a:solidFill>
                        </a:rPr>
                        <a:t>(60%)</a:t>
                      </a:r>
                      <a:endParaRPr lang="en-US" sz="1200" i="1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1" u="sng" dirty="0" smtClean="0">
                          <a:solidFill>
                            <a:srgbClr val="FF0000"/>
                          </a:solidFill>
                        </a:rPr>
                        <a:t>Q4 min 50% </a:t>
                      </a:r>
                      <a:r>
                        <a:rPr lang="en-US" sz="1200" i="1" strike="sngStrike" dirty="0" smtClean="0">
                          <a:solidFill>
                            <a:srgbClr val="FF0000"/>
                          </a:solidFill>
                        </a:rPr>
                        <a:t>(75%)</a:t>
                      </a:r>
                      <a:endParaRPr lang="en-US" sz="1200" i="1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Rel-17 SID &gt;52.6GHz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Rel-17 SID </a:t>
                      </a:r>
                      <a:r>
                        <a:rPr lang="en-US" sz="1200" dirty="0" err="1" smtClean="0">
                          <a:latin typeface="+mj-lt"/>
                        </a:rPr>
                        <a:t>Cov.Enh</a:t>
                      </a:r>
                      <a:r>
                        <a:rPr lang="en-US" sz="1200" dirty="0" smtClean="0">
                          <a:latin typeface="+mj-lt"/>
                        </a:rPr>
                        <a:t>.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SID </a:t>
                      </a:r>
                      <a:r>
                        <a:rPr lang="en-US" sz="1200" dirty="0" err="1" smtClean="0">
                          <a:latin typeface="+mj-lt"/>
                        </a:rPr>
                        <a:t>RedCap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u="sng" dirty="0">
                        <a:solidFill>
                          <a:schemeClr val="accent3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SID</a:t>
                      </a:r>
                      <a:r>
                        <a:rPr lang="en-US" sz="1200" baseline="0" dirty="0" smtClean="0">
                          <a:latin typeface="+mj-lt"/>
                        </a:rPr>
                        <a:t> Pos. </a:t>
                      </a:r>
                      <a:r>
                        <a:rPr lang="en-US" sz="1200" baseline="0" dirty="0" err="1" smtClean="0">
                          <a:latin typeface="+mj-lt"/>
                        </a:rPr>
                        <a:t>Enh</a:t>
                      </a:r>
                      <a:r>
                        <a:rPr lang="en-US" sz="1200" baseline="0" dirty="0" smtClean="0">
                          <a:latin typeface="+mj-lt"/>
                        </a:rPr>
                        <a:t>.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err="1" smtClean="0">
                          <a:latin typeface="+mj-lt"/>
                        </a:rPr>
                        <a:t>eMIMO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dirty="0" smtClean="0">
                          <a:solidFill>
                            <a:srgbClr val="FF0000"/>
                          </a:solidFill>
                        </a:rPr>
                        <a:t>TU MISSING</a:t>
                      </a:r>
                      <a:endParaRPr lang="en-US" sz="1200" b="0" u="sng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URLLC/</a:t>
                      </a:r>
                      <a:r>
                        <a:rPr lang="en-US" sz="1200" dirty="0" err="1" smtClean="0">
                          <a:latin typeface="+mj-lt"/>
                        </a:rPr>
                        <a:t>IIoT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NTN NR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UE Pow.</a:t>
                      </a:r>
                      <a:r>
                        <a:rPr lang="en-US" sz="1200" baseline="0" dirty="0" smtClean="0">
                          <a:latin typeface="+mj-lt"/>
                        </a:rPr>
                        <a:t> Saving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NB-</a:t>
                      </a:r>
                      <a:r>
                        <a:rPr lang="en-US" sz="1200" dirty="0" err="1" smtClean="0">
                          <a:latin typeface="+mj-lt"/>
                        </a:rPr>
                        <a:t>IoT</a:t>
                      </a:r>
                      <a:r>
                        <a:rPr lang="en-US" sz="1200" dirty="0" smtClean="0">
                          <a:latin typeface="+mj-lt"/>
                        </a:rPr>
                        <a:t>/</a:t>
                      </a:r>
                      <a:r>
                        <a:rPr lang="en-US" sz="1200" dirty="0" err="1" smtClean="0">
                          <a:latin typeface="+mj-lt"/>
                        </a:rPr>
                        <a:t>eMTC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IAB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strike="sngStrike" dirty="0" smtClean="0">
                          <a:solidFill>
                            <a:srgbClr val="FF0000"/>
                          </a:solidFill>
                        </a:rPr>
                        <a:t>(LS</a:t>
                      </a:r>
                      <a:r>
                        <a:rPr lang="en-US" sz="1200" i="0" strike="sngStrike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i="0" strike="sngStrike" baseline="0" dirty="0" err="1" smtClean="0">
                          <a:solidFill>
                            <a:srgbClr val="FF0000"/>
                          </a:solidFill>
                        </a:rPr>
                        <a:t>withTDoc</a:t>
                      </a:r>
                      <a:r>
                        <a:rPr lang="en-US" sz="1200" i="0" strike="sngStrike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en-US" sz="1200" i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u="sng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i="0" u="sng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DSS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email only)</a:t>
                      </a:r>
                      <a:endParaRPr lang="en-US" sz="1200" strike="sngStrike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NR B/</a:t>
                      </a:r>
                      <a:r>
                        <a:rPr lang="en-US" sz="1200" dirty="0" err="1" smtClean="0">
                          <a:latin typeface="+mj-lt"/>
                        </a:rPr>
                        <a:t>Mcast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email only)</a:t>
                      </a:r>
                      <a:endParaRPr lang="en-US" sz="1200" strike="sngStrike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i="0" dirty="0" smtClean="0">
                          <a:latin typeface="+mj-lt"/>
                        </a:rPr>
                        <a:t>SID </a:t>
                      </a:r>
                      <a:r>
                        <a:rPr lang="en-US" sz="1200" i="0" dirty="0" err="1" smtClean="0">
                          <a:latin typeface="+mj-lt"/>
                        </a:rPr>
                        <a:t>Sidelink</a:t>
                      </a:r>
                      <a:r>
                        <a:rPr lang="en-US" sz="1200" i="0" baseline="0" dirty="0" smtClean="0">
                          <a:latin typeface="+mj-lt"/>
                        </a:rPr>
                        <a:t> </a:t>
                      </a:r>
                      <a:r>
                        <a:rPr lang="en-US" sz="1200" i="0" baseline="0" dirty="0" err="1" smtClean="0">
                          <a:latin typeface="+mj-lt"/>
                        </a:rPr>
                        <a:t>Enh</a:t>
                      </a:r>
                      <a:r>
                        <a:rPr lang="en-US" sz="1200" i="0" baseline="0" dirty="0" smtClean="0">
                          <a:latin typeface="+mj-lt"/>
                        </a:rPr>
                        <a:t>.</a:t>
                      </a:r>
                      <a:endParaRPr lang="en-US" sz="1200" i="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email only)</a:t>
                      </a:r>
                      <a:endParaRPr lang="en-US" sz="1200" strike="sngStrike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i="1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i="0" dirty="0" smtClean="0">
                          <a:latin typeface="+mj-lt"/>
                        </a:rPr>
                        <a:t>SID </a:t>
                      </a:r>
                      <a:r>
                        <a:rPr lang="en-US" sz="1200" i="0" dirty="0" err="1" smtClean="0">
                          <a:latin typeface="+mj-lt"/>
                        </a:rPr>
                        <a:t>Sidelink</a:t>
                      </a:r>
                      <a:r>
                        <a:rPr lang="en-US" sz="1200" i="0" baseline="0" dirty="0" smtClean="0">
                          <a:latin typeface="+mj-lt"/>
                        </a:rPr>
                        <a:t> Relay</a:t>
                      </a:r>
                      <a:endParaRPr lang="en-US" sz="1200" i="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i="1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76854132"/>
              </p:ext>
            </p:extLst>
          </p:nvPr>
        </p:nvGraphicFramePr>
        <p:xfrm>
          <a:off x="6291263" y="1700213"/>
          <a:ext cx="5423641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830"/>
                <a:gridCol w="1211937"/>
                <a:gridCol w="1211937"/>
                <a:gridCol w="1211937"/>
              </a:tblGrid>
              <a:tr h="132216"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RAN1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RAN2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RAN4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SID RAN Slicing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/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Small Data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MR-DC/CA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u="none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SON/MDT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MUSIM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</a:rPr>
                        <a:t>(LS +</a:t>
                      </a:r>
                      <a:r>
                        <a:rPr lang="en-US" sz="1200" strike="sngStrike" baseline="0" dirty="0" err="1" smtClean="0">
                          <a:solidFill>
                            <a:srgbClr val="FF0000"/>
                          </a:solidFill>
                        </a:rPr>
                        <a:t>TDoc</a:t>
                      </a:r>
                      <a:r>
                        <a:rPr lang="en-US" sz="1200" strike="sngStrike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200" u="sng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u="sng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MIMO OTA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FWA UE (23dBm)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 smtClean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>
                          <a:latin typeface="+mj-lt"/>
                        </a:rPr>
                        <a:t>Spectrum</a:t>
                      </a:r>
                      <a:r>
                        <a:rPr lang="en-US" sz="1200" baseline="0" dirty="0" smtClean="0">
                          <a:latin typeface="+mj-lt"/>
                        </a:rPr>
                        <a:t> items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</a:t>
                      </a:r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Rel-17 SL Positioning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Start at RAN#91</a:t>
                      </a:r>
                      <a:endParaRPr lang="en-US" sz="1200" i="1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106936" marR="106936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j-lt"/>
                        </a:rPr>
                        <a:t>Rel-17 SID NTN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IoT</a:t>
                      </a:r>
                      <a:endParaRPr lang="en-US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u="sng" strike="noStrike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u="sng" strike="noStrike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j-lt"/>
                        </a:rPr>
                        <a:t>Rel-17 SID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QoE</a:t>
                      </a:r>
                      <a:endParaRPr lang="en-US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 view</a:t>
                      </a:r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j-lt"/>
                        </a:rPr>
                        <a:t>Rel-17 SID XR</a:t>
                      </a:r>
                      <a:endParaRPr lang="en-US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strike="noStrike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200" i="1" dirty="0">
                        <a:solidFill>
                          <a:srgbClr val="FF0000"/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(</a:t>
                      </a:r>
                      <a:r>
                        <a:rPr lang="en-US" sz="1200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eNPN</a:t>
                      </a:r>
                      <a:r>
                        <a:rPr lang="en-US" sz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)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pPr algn="ctr"/>
                      <a:r>
                        <a:rPr lang="en-US" sz="12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Discuss</a:t>
                      </a:r>
                      <a:r>
                        <a:rPr lang="en-US" sz="1200" i="1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in RAN#90e / Dec 2020</a:t>
                      </a:r>
                      <a:endParaRPr lang="en-US" sz="12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(UDC)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216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(UAV)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 marL="106936" marR="106936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12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6936" marR="106936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19660" y="1320167"/>
            <a:ext cx="1795244" cy="226339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200" u="sng" dirty="0" smtClean="0">
                <a:solidFill>
                  <a:srgbClr val="FF0000"/>
                </a:solidFill>
              </a:rPr>
              <a:t>Changes vs TSG#88e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16830" y="4530055"/>
            <a:ext cx="939567" cy="218114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1100" i="1" dirty="0" smtClean="0"/>
              <a:t>See </a:t>
            </a:r>
            <a:r>
              <a:rPr lang="en-US" sz="1100" i="1" dirty="0" smtClean="0">
                <a:hlinkClick r:id="rId2"/>
              </a:rPr>
              <a:t>RP-201696</a:t>
            </a:r>
            <a:endParaRPr lang="en-US" sz="1100" i="1" dirty="0" smtClean="0"/>
          </a:p>
        </p:txBody>
      </p:sp>
    </p:spTree>
    <p:extLst>
      <p:ext uri="{BB962C8B-B14F-4D97-AF65-F5344CB8AC3E}">
        <p14:creationId xmlns:p14="http://schemas.microsoft.com/office/powerpoint/2010/main" val="9001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10889</TotalTime>
  <Words>353</Words>
  <Application>Microsoft Office PowerPoint</Application>
  <PresentationFormat>Custom</PresentationFormat>
  <Paragraphs>127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MediaTek_PPT_Template_16x9_Internal Use</vt:lpstr>
      <vt:lpstr>Rel-17 Handling January AH + Q4 Handling</vt:lpstr>
      <vt:lpstr>Rel-17 General</vt:lpstr>
      <vt:lpstr>Rel-17 Q4 Handling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Gilles Charbit</dc:creator>
  <cp:lastModifiedBy>MediaTek Inc.</cp:lastModifiedBy>
  <cp:revision>262</cp:revision>
  <dcterms:created xsi:type="dcterms:W3CDTF">2019-11-21T19:15:22Z</dcterms:created>
  <dcterms:modified xsi:type="dcterms:W3CDTF">2020-09-07T15:50:46Z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