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349" r:id="rId2"/>
    <p:sldId id="377" r:id="rId3"/>
    <p:sldId id="378" r:id="rId4"/>
    <p:sldId id="379" r:id="rId5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9/7/2020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07/09/2020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Handling of SIB19 onwards</a:t>
            </a:r>
            <a:br>
              <a:rPr lang="fi-FI" dirty="0" smtClean="0"/>
            </a:br>
            <a:r>
              <a:rPr lang="fi-FI" b="0" dirty="0" smtClean="0">
                <a:latin typeface="+mn-lt"/>
              </a:rPr>
              <a:t>Discussion on non 3GPP compliant UEs</a:t>
            </a:r>
            <a:endParaRPr lang="en-US" b="0" dirty="0"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</a:t>
            </a:r>
            <a:r>
              <a:rPr lang="en-US" sz="1800" dirty="0"/>
              <a:t>Inc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RAN#89E	</a:t>
            </a:r>
            <a:r>
              <a:rPr lang="en-US" b="1" dirty="0" smtClean="0">
                <a:latin typeface="+mj-lt"/>
              </a:rPr>
              <a:t>RP-201706</a:t>
            </a:r>
            <a:endParaRPr lang="en-US" b="1" dirty="0" smtClean="0"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smtClean="0"/>
              <a:t>September 2020	Agenda Item </a:t>
            </a:r>
            <a:r>
              <a:rPr lang="en-US" dirty="0" smtClean="0"/>
              <a:t>14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Non-3GPP Compliant LTE UEs on the field</a:t>
            </a:r>
          </a:p>
          <a:p>
            <a:pPr lvl="1"/>
            <a:r>
              <a:rPr lang="en-US" sz="1800" dirty="0" smtClean="0"/>
              <a:t>ENUMERATED extension </a:t>
            </a:r>
            <a:r>
              <a:rPr lang="en-US" sz="1800" dirty="0"/>
              <a:t>marker in LTE SIB1 </a:t>
            </a:r>
            <a:r>
              <a:rPr lang="en-US" sz="1800" dirty="0" smtClean="0"/>
              <a:t>(</a:t>
            </a:r>
            <a:r>
              <a:rPr lang="en-US" sz="1800" dirty="0"/>
              <a:t>in 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SIB-Type</a:t>
            </a:r>
            <a:r>
              <a:rPr lang="en-US" sz="1800" dirty="0"/>
              <a:t>) NOT correctly implemented </a:t>
            </a:r>
            <a:r>
              <a:rPr lang="en-US" sz="1800" dirty="0">
                <a:solidFill>
                  <a:srgbClr val="FF0000"/>
                </a:solidFill>
              </a:rPr>
              <a:t>starting from Rel-12</a:t>
            </a:r>
          </a:p>
          <a:p>
            <a:pPr lvl="1"/>
            <a:r>
              <a:rPr lang="en-US" sz="1800" dirty="0"/>
              <a:t>Impact: </a:t>
            </a:r>
          </a:p>
          <a:p>
            <a:pPr marL="1360488" lvl="2" indent="-457200">
              <a:buFont typeface="+mj-lt"/>
              <a:buAutoNum type="arabicPeriod"/>
            </a:pPr>
            <a:r>
              <a:rPr lang="en-US" sz="1800" dirty="0"/>
              <a:t>Affected UEs unable to camp on LTE cells broadcasting </a:t>
            </a:r>
            <a:r>
              <a:rPr lang="en-US" sz="1800" i="1" dirty="0"/>
              <a:t>any</a:t>
            </a:r>
            <a:r>
              <a:rPr lang="en-US" sz="1800" dirty="0"/>
              <a:t> of SIB19 </a:t>
            </a:r>
            <a:r>
              <a:rPr lang="en-US" sz="1800" dirty="0" smtClean="0"/>
              <a:t>onwards – LTE cells barred</a:t>
            </a:r>
          </a:p>
          <a:p>
            <a:pPr marL="1360488" lvl="2" indent="-457200">
              <a:buFont typeface="+mj-lt"/>
              <a:buAutoNum type="arabicPeriod"/>
            </a:pPr>
            <a:r>
              <a:rPr lang="en-US" sz="1800" dirty="0" smtClean="0"/>
              <a:t>Affects at least: </a:t>
            </a:r>
            <a:r>
              <a:rPr lang="en-US" sz="1800" dirty="0"/>
              <a:t>LTE D2D (Rel-12 SIB19), LTE SC-PTM (Rel-14 SIB20), LTE V2X (Rel-14/15 SIB21/26), NR SA (Rel-15 SIB24), LTE UAC (Rel-15 SIB25), EN-DC </a:t>
            </a:r>
            <a:r>
              <a:rPr lang="en-US" sz="1800" dirty="0" err="1"/>
              <a:t>enh</a:t>
            </a:r>
            <a:r>
              <a:rPr lang="en-US" sz="1800" dirty="0"/>
              <a:t>. (Rel-16 SIB26a), etc.</a:t>
            </a:r>
            <a:endParaRPr lang="en-US" sz="1800" dirty="0">
              <a:solidFill>
                <a:srgbClr val="FF0000"/>
              </a:solidFill>
            </a:endParaRPr>
          </a:p>
          <a:p>
            <a:pPr marL="1543050" lvl="2"/>
            <a:r>
              <a:rPr lang="en-US" sz="1800" dirty="0" smtClean="0">
                <a:solidFill>
                  <a:schemeClr val="bg1">
                    <a:lumMod val="75000"/>
                  </a:schemeClr>
                </a:solidFill>
              </a:rPr>
              <a:t>For NR </a:t>
            </a:r>
            <a:r>
              <a:rPr lang="en-US" sz="1800" dirty="0">
                <a:solidFill>
                  <a:schemeClr val="bg1">
                    <a:lumMod val="75000"/>
                  </a:schemeClr>
                </a:solidFill>
              </a:rPr>
              <a:t>SA </a:t>
            </a:r>
            <a:r>
              <a:rPr lang="en-US" sz="1800" dirty="0" smtClean="0">
                <a:solidFill>
                  <a:schemeClr val="bg1">
                    <a:lumMod val="75000"/>
                  </a:schemeClr>
                </a:solidFill>
              </a:rPr>
              <a:t>: SIB24 </a:t>
            </a:r>
            <a:r>
              <a:rPr lang="en-US" sz="1800" dirty="0">
                <a:solidFill>
                  <a:schemeClr val="bg1">
                    <a:lumMod val="75000"/>
                  </a:schemeClr>
                </a:solidFill>
              </a:rPr>
              <a:t>provides NR cell reselection info in LTE </a:t>
            </a:r>
            <a:r>
              <a:rPr lang="en-US" sz="1800" dirty="0" smtClean="0">
                <a:solidFill>
                  <a:schemeClr val="bg1">
                    <a:lumMod val="75000"/>
                  </a:schemeClr>
                </a:solidFill>
              </a:rPr>
              <a:t>cells</a:t>
            </a:r>
            <a:endParaRPr lang="en-US" sz="18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accent3"/>
                </a:solidFill>
                <a:latin typeface="+mj-lt"/>
              </a:rPr>
              <a:t>MediaTek </a:t>
            </a:r>
            <a:r>
              <a:rPr lang="en-US" sz="2000" dirty="0">
                <a:solidFill>
                  <a:schemeClr val="accent3"/>
                </a:solidFill>
                <a:latin typeface="+mj-lt"/>
              </a:rPr>
              <a:t>UEs </a:t>
            </a:r>
            <a:r>
              <a:rPr lang="en-US" sz="2000" i="1" dirty="0">
                <a:solidFill>
                  <a:schemeClr val="accent3"/>
                </a:solidFill>
                <a:latin typeface="+mj-lt"/>
              </a:rPr>
              <a:t>are</a:t>
            </a:r>
            <a:r>
              <a:rPr lang="en-US" sz="2000" dirty="0">
                <a:solidFill>
                  <a:schemeClr val="accent3"/>
                </a:solidFill>
                <a:latin typeface="+mj-lt"/>
              </a:rPr>
              <a:t> 3GPP-compliant </a:t>
            </a:r>
            <a:r>
              <a:rPr lang="en-US" sz="2000" dirty="0" smtClean="0">
                <a:solidFill>
                  <a:schemeClr val="accent3"/>
                </a:solidFill>
                <a:latin typeface="+mj-lt"/>
              </a:rPr>
              <a:t>and are unaffected by this </a:t>
            </a:r>
            <a:r>
              <a:rPr lang="en-US" sz="2000" dirty="0" smtClean="0">
                <a:solidFill>
                  <a:schemeClr val="accent3"/>
                </a:solidFill>
                <a:latin typeface="+mj-lt"/>
              </a:rPr>
              <a:t>bug</a:t>
            </a:r>
            <a:endParaRPr lang="en-US" sz="2000" dirty="0">
              <a:solidFill>
                <a:schemeClr val="accent3"/>
              </a:solidFill>
              <a:latin typeface="+mj-lt"/>
            </a:endParaRPr>
          </a:p>
          <a:p>
            <a:r>
              <a:rPr lang="en-US" sz="2000" dirty="0" smtClean="0"/>
              <a:t>RAN2#111E – No consensus</a:t>
            </a:r>
            <a:endParaRPr lang="en-US" sz="2000" dirty="0"/>
          </a:p>
          <a:p>
            <a:pPr lvl="1"/>
            <a:r>
              <a:rPr lang="en-US" sz="1800" dirty="0"/>
              <a:t>Technical </a:t>
            </a:r>
            <a:r>
              <a:rPr lang="en-US" sz="1800" dirty="0" smtClean="0"/>
              <a:t>Endorsed CRs: delivery </a:t>
            </a:r>
            <a:r>
              <a:rPr lang="en-US" sz="1800" dirty="0"/>
              <a:t>of SIB19+ scheduling info </a:t>
            </a:r>
            <a:r>
              <a:rPr lang="en-US" sz="1800" i="1" u="sng" dirty="0"/>
              <a:t>not</a:t>
            </a:r>
            <a:r>
              <a:rPr lang="en-US" sz="1800" dirty="0"/>
              <a:t> using SIB1 SIB-Type extension</a:t>
            </a:r>
          </a:p>
          <a:p>
            <a:pPr lvl="1"/>
            <a:r>
              <a:rPr lang="en-US" sz="1800" dirty="0" smtClean="0"/>
              <a:t>CRs starting from Rel-12 introducing major changes to LTE RRC specifications</a:t>
            </a:r>
          </a:p>
          <a:p>
            <a:pPr lvl="1"/>
            <a:r>
              <a:rPr lang="en-US" sz="1800" u="sng" dirty="0" smtClean="0"/>
              <a:t>No </a:t>
            </a:r>
            <a:r>
              <a:rPr lang="en-US" sz="1800" u="sng" dirty="0"/>
              <a:t>consensus</a:t>
            </a:r>
            <a:r>
              <a:rPr lang="en-US" sz="1800" dirty="0"/>
              <a:t> reached to proceed with the proposal: </a:t>
            </a:r>
            <a:r>
              <a:rPr lang="en-US" sz="1800" dirty="0">
                <a:solidFill>
                  <a:srgbClr val="FF0000"/>
                </a:solidFill>
              </a:rPr>
              <a:t>Decision deferred to </a:t>
            </a:r>
            <a:r>
              <a:rPr lang="en-US" sz="1800" dirty="0" smtClean="0">
                <a:solidFill>
                  <a:srgbClr val="FF0000"/>
                </a:solidFill>
              </a:rPr>
              <a:t>RAN#89E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2959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Adapting 3GPP specifications to badly implemented UEs is </a:t>
            </a:r>
            <a:r>
              <a:rPr lang="en-US" sz="2000" i="1" dirty="0"/>
              <a:t>always</a:t>
            </a:r>
            <a:r>
              <a:rPr lang="en-US" sz="2000" dirty="0"/>
              <a:t> discouraged</a:t>
            </a:r>
          </a:p>
          <a:p>
            <a:pPr lvl="1"/>
            <a:r>
              <a:rPr lang="en-US" sz="1600" dirty="0"/>
              <a:t>Additional effort required to </a:t>
            </a:r>
            <a:r>
              <a:rPr lang="en-US" sz="1600" i="1" u="sng" dirty="0"/>
              <a:t>change correct implementations (NW, UEs)</a:t>
            </a:r>
          </a:p>
          <a:p>
            <a:pPr lvl="1"/>
            <a:r>
              <a:rPr lang="en-US" sz="1600" dirty="0"/>
              <a:t>Additional effort required to </a:t>
            </a:r>
            <a:r>
              <a:rPr lang="en-US" sz="1600" i="1" u="sng" dirty="0"/>
              <a:t>OTA-update correctly implemented UEs</a:t>
            </a:r>
            <a:r>
              <a:rPr lang="en-US" sz="1600" dirty="0"/>
              <a:t> </a:t>
            </a:r>
            <a:r>
              <a:rPr lang="en-US" sz="1600" i="1" dirty="0"/>
              <a:t>already</a:t>
            </a:r>
            <a:r>
              <a:rPr lang="en-US" sz="1600" dirty="0"/>
              <a:t> on the field</a:t>
            </a:r>
          </a:p>
          <a:p>
            <a:pPr lvl="1"/>
            <a:r>
              <a:rPr lang="en-US" sz="1600" dirty="0"/>
              <a:t>Work around ~systematically </a:t>
            </a:r>
            <a:r>
              <a:rPr lang="en-US" sz="1600" dirty="0" err="1"/>
              <a:t>seeked</a:t>
            </a:r>
            <a:r>
              <a:rPr lang="en-US" sz="1600" dirty="0"/>
              <a:t> on </a:t>
            </a:r>
            <a:r>
              <a:rPr lang="en-US" sz="1600" dirty="0" err="1"/>
              <a:t>infra+MNO</a:t>
            </a:r>
            <a:r>
              <a:rPr lang="en-US" sz="1600" dirty="0"/>
              <a:t> side instead</a:t>
            </a:r>
          </a:p>
          <a:p>
            <a:r>
              <a:rPr lang="en-US" sz="2000" dirty="0"/>
              <a:t>Severity of the issue: several millions of LTE UEs </a:t>
            </a:r>
            <a:r>
              <a:rPr lang="en-US" sz="2000" i="1" dirty="0"/>
              <a:t>seem</a:t>
            </a:r>
            <a:r>
              <a:rPr lang="en-US" sz="2000" dirty="0"/>
              <a:t> affected by the bug</a:t>
            </a:r>
          </a:p>
          <a:p>
            <a:pPr lvl="1"/>
            <a:r>
              <a:rPr lang="en-US" sz="1600" dirty="0"/>
              <a:t>M</a:t>
            </a:r>
            <a:r>
              <a:rPr lang="en-US" sz="1600" dirty="0" smtClean="0"/>
              <a:t>isc</a:t>
            </a:r>
            <a:r>
              <a:rPr lang="en-US" sz="1600" dirty="0"/>
              <a:t>. types of </a:t>
            </a:r>
            <a:r>
              <a:rPr lang="en-US" sz="1600" dirty="0" smtClean="0"/>
              <a:t>devices with buggy </a:t>
            </a:r>
            <a:r>
              <a:rPr lang="en-US" sz="1600" dirty="0" smtClean="0"/>
              <a:t>chipsets: </a:t>
            </a:r>
            <a:r>
              <a:rPr lang="en-US" sz="1600" dirty="0" err="1" smtClean="0"/>
              <a:t>IoT</a:t>
            </a:r>
            <a:r>
              <a:rPr lang="en-US" sz="1600" dirty="0" smtClean="0"/>
              <a:t> </a:t>
            </a:r>
            <a:r>
              <a:rPr lang="en-US" sz="1600" dirty="0"/>
              <a:t>devices and smartphones</a:t>
            </a:r>
          </a:p>
          <a:p>
            <a:pPr lvl="1"/>
            <a:r>
              <a:rPr lang="en-US" sz="1600" dirty="0" smtClean="0"/>
              <a:t>OTA </a:t>
            </a:r>
            <a:r>
              <a:rPr lang="en-US" sz="1600" dirty="0"/>
              <a:t>update is arguably a major challenge</a:t>
            </a:r>
          </a:p>
          <a:p>
            <a:pPr lvl="1"/>
            <a:r>
              <a:rPr lang="en-US" sz="1600" dirty="0"/>
              <a:t>Idle mode issue i.e. individual UE workaround not possible on </a:t>
            </a:r>
            <a:r>
              <a:rPr lang="en-US" sz="1600" dirty="0" err="1"/>
              <a:t>infra+MNO</a:t>
            </a:r>
            <a:r>
              <a:rPr lang="en-US" sz="1600" dirty="0"/>
              <a:t> side</a:t>
            </a:r>
          </a:p>
          <a:p>
            <a:r>
              <a:rPr lang="en-US" sz="2000" dirty="0" smtClean="0"/>
              <a:t>RAN2 Technically endorsed CRs may require OTA update of other UEs on the field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Technically </a:t>
            </a:r>
            <a:r>
              <a:rPr lang="en-US" sz="2000" dirty="0" smtClean="0">
                <a:solidFill>
                  <a:srgbClr val="FF0000"/>
                </a:solidFill>
              </a:rPr>
              <a:t>endorsed CRs include </a:t>
            </a:r>
            <a:r>
              <a:rPr lang="en-US" sz="2000" dirty="0" smtClean="0">
                <a:solidFill>
                  <a:srgbClr val="FF0000"/>
                </a:solidFill>
                <a:latin typeface="+mj-lt"/>
              </a:rPr>
              <a:t>major changes </a:t>
            </a:r>
            <a:r>
              <a:rPr lang="en-US" sz="2000" dirty="0" smtClean="0">
                <a:solidFill>
                  <a:srgbClr val="FF0000"/>
                </a:solidFill>
              </a:rPr>
              <a:t>to long-frozen specifications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</a:rPr>
              <a:t>No </a:t>
            </a:r>
            <a:r>
              <a:rPr lang="en-US" sz="1600" dirty="0" smtClean="0">
                <a:solidFill>
                  <a:srgbClr val="FF0000"/>
                </a:solidFill>
              </a:rPr>
              <a:t>guarantee confirmed that the </a:t>
            </a:r>
            <a:r>
              <a:rPr lang="en-US" sz="1600" dirty="0" smtClean="0">
                <a:solidFill>
                  <a:srgbClr val="FF0000"/>
                </a:solidFill>
              </a:rPr>
              <a:t>CRs will NOT unleash other unforeseen problems with UEs on the </a:t>
            </a:r>
            <a:r>
              <a:rPr lang="en-US" sz="1600" dirty="0" smtClean="0">
                <a:solidFill>
                  <a:srgbClr val="FF0000"/>
                </a:solidFill>
              </a:rPr>
              <a:t>field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4067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MediaTek recommends</a:t>
            </a:r>
          </a:p>
          <a:p>
            <a:pPr marL="903288" lvl="1" indent="-457200">
              <a:buFont typeface="+mj-lt"/>
              <a:buAutoNum type="arabicPeriod"/>
            </a:pPr>
            <a:r>
              <a:rPr lang="en-US" dirty="0" smtClean="0"/>
              <a:t>No approval of RAN2 technically endorsed CRs at </a:t>
            </a:r>
            <a:r>
              <a:rPr lang="en-US" dirty="0" smtClean="0"/>
              <a:t>RAN#89E</a:t>
            </a:r>
            <a:br>
              <a:rPr lang="en-US" dirty="0" smtClean="0"/>
            </a:br>
            <a:r>
              <a:rPr lang="en-US" dirty="0" smtClean="0"/>
              <a:t>No principle agreement towards RAN#90E</a:t>
            </a:r>
            <a:endParaRPr lang="en-US" dirty="0" smtClean="0"/>
          </a:p>
          <a:p>
            <a:pPr marL="903288" lvl="1" indent="-457200">
              <a:buFont typeface="+mj-lt"/>
              <a:buAutoNum type="arabicPeriod"/>
            </a:pPr>
            <a:endParaRPr lang="en-US" dirty="0" smtClean="0"/>
          </a:p>
          <a:p>
            <a:pPr marL="903288" lvl="1" indent="-457200">
              <a:buFont typeface="+mj-lt"/>
              <a:buAutoNum type="arabicPeriod"/>
            </a:pPr>
            <a:r>
              <a:rPr lang="en-US" dirty="0" smtClean="0"/>
              <a:t>Min</a:t>
            </a:r>
            <a:r>
              <a:rPr lang="en-US" dirty="0" smtClean="0"/>
              <a:t>. 3-month additional review period to </a:t>
            </a:r>
          </a:p>
          <a:p>
            <a:pPr lvl="2"/>
            <a:r>
              <a:rPr lang="en-US" sz="1800" dirty="0"/>
              <a:t>Confirm whether OTA update of </a:t>
            </a:r>
            <a:r>
              <a:rPr lang="en-US" sz="1800" dirty="0" smtClean="0"/>
              <a:t>affected UEs </a:t>
            </a:r>
            <a:r>
              <a:rPr lang="en-US" sz="1800" dirty="0"/>
              <a:t>is out of question</a:t>
            </a:r>
          </a:p>
          <a:p>
            <a:pPr lvl="2"/>
            <a:r>
              <a:rPr lang="en-US" sz="1800" dirty="0" smtClean="0"/>
              <a:t>Verify impact of the CRs on </a:t>
            </a:r>
            <a:r>
              <a:rPr lang="en-US" sz="1800" i="1" dirty="0" smtClean="0"/>
              <a:t>all</a:t>
            </a:r>
            <a:r>
              <a:rPr lang="en-US" sz="1800" dirty="0" smtClean="0"/>
              <a:t> </a:t>
            </a:r>
            <a:r>
              <a:rPr lang="en-US" sz="1800" dirty="0" smtClean="0"/>
              <a:t>UEs </a:t>
            </a:r>
            <a:r>
              <a:rPr lang="en-US" sz="1800" dirty="0" smtClean="0"/>
              <a:t>on the field</a:t>
            </a:r>
          </a:p>
          <a:p>
            <a:pPr lvl="2"/>
            <a:r>
              <a:rPr lang="en-US" sz="1800" dirty="0" smtClean="0"/>
              <a:t>Identify workaround (no spec impact)</a:t>
            </a:r>
          </a:p>
          <a:p>
            <a:pPr marL="903288" lvl="1" indent="-457200">
              <a:buFont typeface="+mj-lt"/>
              <a:buAutoNum type="arabicPeriod"/>
            </a:pPr>
            <a:endParaRPr lang="en-US" dirty="0" smtClean="0"/>
          </a:p>
          <a:p>
            <a:pPr marL="903288" lvl="1" indent="-457200">
              <a:buFont typeface="+mj-lt"/>
              <a:buAutoNum type="arabicPeriod"/>
            </a:pPr>
            <a:r>
              <a:rPr lang="en-US" dirty="0" smtClean="0"/>
              <a:t>Proper </a:t>
            </a:r>
            <a:r>
              <a:rPr lang="en-US" dirty="0" smtClean="0"/>
              <a:t>Test Cases MUST always be defined esp. for such basic mechanisms as a field extension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917963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10880</TotalTime>
  <Words>310</Words>
  <Application>Microsoft Office PowerPoint</Application>
  <PresentationFormat>Custom</PresentationFormat>
  <Paragraphs>43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Courier New</vt:lpstr>
      <vt:lpstr>MediaTek_PPT_Template_16x9_Internal Use</vt:lpstr>
      <vt:lpstr>Handling of SIB19 onwards Discussion on non 3GPP compliant UEs</vt:lpstr>
      <vt:lpstr>Background</vt:lpstr>
      <vt:lpstr>Discussion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Gilles Charbit</dc:creator>
  <cp:lastModifiedBy>MediaTek Inc.</cp:lastModifiedBy>
  <cp:revision>260</cp:revision>
  <dcterms:created xsi:type="dcterms:W3CDTF">2019-11-21T19:15:22Z</dcterms:created>
  <dcterms:modified xsi:type="dcterms:W3CDTF">2020-09-07T15:06:04Z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