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77" r:id="rId3"/>
    <p:sldId id="378" r:id="rId4"/>
    <p:sldId id="380" r:id="rId5"/>
    <p:sldId id="379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88e/Docs/RP-201387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Considerations on NR-U</a:t>
            </a:r>
            <a:br>
              <a:rPr lang="fi-FI" dirty="0" smtClean="0"/>
            </a:b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</a:t>
            </a:r>
            <a:r>
              <a:rPr lang="en-US" sz="1800" dirty="0"/>
              <a:t>Inc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RAN#89E	RP-201699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2020	Agenda Item 9.2.2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Rel-16 NR-U Exception Sheet granted at RAN#88e/Jun 2020 to allow</a:t>
            </a:r>
          </a:p>
          <a:p>
            <a:pPr lvl="1"/>
            <a:r>
              <a:rPr lang="en-US" dirty="0" smtClean="0"/>
              <a:t>Completion of 5GHz work in Q3</a:t>
            </a:r>
          </a:p>
          <a:p>
            <a:pPr lvl="1"/>
            <a:r>
              <a:rPr lang="en-US" dirty="0" smtClean="0"/>
              <a:t>Completion of 6GHz work in Q3</a:t>
            </a:r>
          </a:p>
          <a:p>
            <a:pPr lvl="1"/>
            <a:r>
              <a:rPr lang="en-US" dirty="0" smtClean="0">
                <a:hlinkClick r:id="rId2"/>
              </a:rPr>
              <a:t>RP-201387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RAN4#96E Status</a:t>
            </a:r>
          </a:p>
          <a:p>
            <a:pPr lvl="1"/>
            <a:r>
              <a:rPr lang="en-US" dirty="0" smtClean="0"/>
              <a:t>5GHz work deemed ~complete (Spectrum utilization 60kHz SCS pending)</a:t>
            </a:r>
          </a:p>
          <a:p>
            <a:pPr lvl="1"/>
            <a:r>
              <a:rPr lang="en-US" dirty="0" smtClean="0"/>
              <a:t>6GHz work: major progress achieved though work incomplete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95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6GHz Status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Outstanding Issues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+mj-lt"/>
              </a:rPr>
              <a:t>BS RF Requirements </a:t>
            </a:r>
            <a:r>
              <a:rPr lang="en-US" sz="2000" b="1" i="1" dirty="0" smtClean="0">
                <a:latin typeface="+mj-lt"/>
              </a:rPr>
              <a:t>critical</a:t>
            </a:r>
          </a:p>
          <a:p>
            <a:r>
              <a:rPr lang="en-US" sz="1800" dirty="0" smtClean="0"/>
              <a:t>Support for </a:t>
            </a:r>
            <a:r>
              <a:rPr lang="en-US" sz="1800" dirty="0" smtClean="0">
                <a:solidFill>
                  <a:srgbClr val="FF0000"/>
                </a:solidFill>
              </a:rPr>
              <a:t>Standard-power AP &amp; Clients</a:t>
            </a:r>
          </a:p>
          <a:p>
            <a:pPr lvl="1"/>
            <a:r>
              <a:rPr lang="en-US" sz="1700" dirty="0" smtClean="0"/>
              <a:t>Standard-power access points &amp; client devices</a:t>
            </a:r>
          </a:p>
          <a:p>
            <a:pPr lvl="2"/>
            <a:r>
              <a:rPr lang="en-US" sz="1400" dirty="0" smtClean="0"/>
              <a:t>Permitted indoors and outdoors in U-NII-5, 7 only with AFC</a:t>
            </a:r>
          </a:p>
          <a:p>
            <a:pPr lvl="2"/>
            <a:r>
              <a:rPr lang="en-US" sz="1400" dirty="0" smtClean="0"/>
              <a:t>AP: max power 36dBm EIRP (PSD of 23dBm/MHz EIRP)</a:t>
            </a:r>
          </a:p>
          <a:p>
            <a:pPr lvl="2"/>
            <a:r>
              <a:rPr lang="en-US" sz="1400" dirty="0" smtClean="0"/>
              <a:t>Client: max power 30dBm EIRP (PSD of 17dBm/MHz EIRP)</a:t>
            </a:r>
          </a:p>
          <a:p>
            <a:pPr lvl="1"/>
            <a:r>
              <a:rPr lang="en-US" sz="1700" dirty="0" smtClean="0"/>
              <a:t>Low-power access points &amp; client devices</a:t>
            </a:r>
          </a:p>
          <a:p>
            <a:pPr lvl="2"/>
            <a:r>
              <a:rPr lang="en-US" sz="1400" dirty="0" smtClean="0"/>
              <a:t>Permitted indoors only in U-NII-5, 6, 7, 8</a:t>
            </a:r>
          </a:p>
          <a:p>
            <a:pPr lvl="2"/>
            <a:r>
              <a:rPr lang="en-US" sz="1400" dirty="0" smtClean="0"/>
              <a:t>AP: max level 30dBm EIRP (PSD of 5dBm/MHz EIRP)</a:t>
            </a:r>
          </a:p>
          <a:p>
            <a:pPr lvl="2"/>
            <a:r>
              <a:rPr lang="en-US" sz="1400" dirty="0" smtClean="0"/>
              <a:t>Client: max power 24dBm EIRP (PSD of -1dBm/MHz EIRP)</a:t>
            </a:r>
            <a:br>
              <a:rPr lang="en-US" sz="1400" dirty="0" smtClean="0"/>
            </a:br>
            <a:r>
              <a:rPr lang="en-US" sz="1400" i="1" dirty="0" smtClean="0"/>
              <a:t>(AP levels allowed in some </a:t>
            </a:r>
            <a:r>
              <a:rPr lang="en-US" sz="1400" i="1" dirty="0" err="1" smtClean="0"/>
              <a:t>config</a:t>
            </a:r>
            <a:r>
              <a:rPr lang="en-US" sz="1400" i="1" dirty="0" smtClean="0"/>
              <a:t>. only e.g. mesh, extenders)</a:t>
            </a:r>
          </a:p>
          <a:p>
            <a:pPr lvl="1"/>
            <a:endParaRPr lang="en-US" sz="1600" i="1" dirty="0"/>
          </a:p>
          <a:p>
            <a:pPr lvl="1"/>
            <a:r>
              <a:rPr lang="en-US" sz="1600" b="1" i="1" dirty="0" smtClean="0">
                <a:solidFill>
                  <a:srgbClr val="FF0000"/>
                </a:solidFill>
                <a:latin typeface="+mj-lt"/>
              </a:rPr>
              <a:t>Plenary decision needed whether to support </a:t>
            </a:r>
            <a:br>
              <a:rPr lang="en-US" sz="1600" b="1" i="1" dirty="0" smtClean="0">
                <a:solidFill>
                  <a:srgbClr val="FF0000"/>
                </a:solidFill>
                <a:latin typeface="+mj-lt"/>
              </a:rPr>
            </a:br>
            <a:r>
              <a:rPr lang="en-US" sz="1600" b="1" i="1" dirty="0" smtClean="0">
                <a:solidFill>
                  <a:srgbClr val="FF0000"/>
                </a:solidFill>
                <a:latin typeface="+mj-lt"/>
              </a:rPr>
              <a:t>Low-power only or both Low- and Standard-power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Other </a:t>
            </a:r>
            <a:r>
              <a:rPr lang="en-US" sz="1800" dirty="0"/>
              <a:t>requirements e.g. </a:t>
            </a:r>
            <a:r>
              <a:rPr lang="en-US" altLang="en-GB" sz="1800" dirty="0" err="1">
                <a:sym typeface="+mn-ea"/>
              </a:rPr>
              <a:t>Δf</a:t>
            </a:r>
            <a:r>
              <a:rPr lang="en-US" altLang="en-GB" sz="1800" baseline="-25000" dirty="0" err="1">
                <a:sym typeface="+mn-ea"/>
              </a:rPr>
              <a:t>OBUE</a:t>
            </a:r>
            <a:r>
              <a:rPr lang="en-US" altLang="en-GB" sz="1800" baseline="-25000" dirty="0">
                <a:sym typeface="+mn-ea"/>
              </a:rPr>
              <a:t>, </a:t>
            </a:r>
            <a:r>
              <a:rPr lang="en-US" altLang="en-GB" sz="1800" dirty="0" err="1">
                <a:sym typeface="+mn-ea"/>
              </a:rPr>
              <a:t>Δf</a:t>
            </a:r>
            <a:r>
              <a:rPr lang="en-US" altLang="en-GB" sz="1800" baseline="-25000" dirty="0" err="1">
                <a:sym typeface="+mn-ea"/>
              </a:rPr>
              <a:t>OOBB</a:t>
            </a:r>
            <a:r>
              <a:rPr lang="en-US" altLang="en-GB" sz="1800" baseline="-25000" dirty="0">
                <a:sym typeface="+mn-ea"/>
              </a:rPr>
              <a:t>, </a:t>
            </a:r>
            <a:r>
              <a:rPr lang="en-US" altLang="zh-CN" sz="1800" dirty="0"/>
              <a:t>co-existence, </a:t>
            </a:r>
            <a:r>
              <a:rPr lang="en-US" sz="1800" dirty="0"/>
              <a:t>IBB, OOBB, LO leakage etc.</a:t>
            </a:r>
          </a:p>
          <a:p>
            <a:pPr lvl="1"/>
            <a:r>
              <a:rPr lang="en-US" sz="1600" dirty="0"/>
              <a:t>“Blind” copy of 5GHz requirements unsuitable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Requirements to be defined based on proper analysis to ensure sound </a:t>
            </a:r>
            <a:r>
              <a:rPr lang="en-US" sz="1600" i="1" dirty="0">
                <a:solidFill>
                  <a:srgbClr val="FF0000"/>
                </a:solidFill>
              </a:rPr>
              <a:t>deployable</a:t>
            </a:r>
            <a:r>
              <a:rPr lang="en-US" sz="1600" dirty="0">
                <a:solidFill>
                  <a:srgbClr val="FF0000"/>
                </a:solidFill>
              </a:rPr>
              <a:t> standard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931981" y="5782534"/>
            <a:ext cx="3782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U-NII-5 (5.925-6.425 GHz) and U-NII-7 (6.525-6.875 GHz</a:t>
            </a:r>
            <a:r>
              <a:rPr lang="pl-PL" sz="1200" dirty="0" smtClean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sz="1200" dirty="0" smtClean="0">
              <a:solidFill>
                <a:srgbClr val="33333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pl-PL" sz="1200" dirty="0" smtClean="0"/>
              <a:t>U</a:t>
            </a:r>
            <a:r>
              <a:rPr lang="en-US" sz="1200" dirty="0" smtClean="0"/>
              <a:t>-</a:t>
            </a:r>
            <a:r>
              <a:rPr lang="pl-PL" sz="1200" dirty="0" smtClean="0"/>
              <a:t>NII</a:t>
            </a:r>
            <a:r>
              <a:rPr lang="en-US" sz="1200" dirty="0" smtClean="0"/>
              <a:t>-</a:t>
            </a:r>
            <a:r>
              <a:rPr lang="pl-PL" sz="1200" dirty="0" smtClean="0"/>
              <a:t>6 </a:t>
            </a:r>
            <a:r>
              <a:rPr lang="pl-PL" sz="1200" dirty="0"/>
              <a:t>(</a:t>
            </a:r>
            <a:r>
              <a:rPr lang="pl-PL" sz="1200" dirty="0" smtClean="0"/>
              <a:t>6.425</a:t>
            </a:r>
            <a:r>
              <a:rPr lang="en-US" sz="1200" dirty="0" smtClean="0"/>
              <a:t>-</a:t>
            </a:r>
            <a:r>
              <a:rPr lang="pl-PL" sz="1200" dirty="0" smtClean="0"/>
              <a:t>6.525 </a:t>
            </a:r>
            <a:r>
              <a:rPr lang="pl-PL" sz="1200" dirty="0"/>
              <a:t>GHz) and </a:t>
            </a:r>
            <a:r>
              <a:rPr lang="pl-PL" sz="1200" dirty="0" smtClean="0"/>
              <a:t>U</a:t>
            </a:r>
            <a:r>
              <a:rPr lang="en-US" sz="1200" dirty="0" smtClean="0"/>
              <a:t>-</a:t>
            </a:r>
            <a:r>
              <a:rPr lang="pl-PL" sz="1200" dirty="0" smtClean="0"/>
              <a:t>NII</a:t>
            </a:r>
            <a:r>
              <a:rPr lang="en-US" sz="1200" dirty="0" smtClean="0"/>
              <a:t>-</a:t>
            </a:r>
            <a:r>
              <a:rPr lang="pl-PL" sz="1200" dirty="0" smtClean="0"/>
              <a:t>8 </a:t>
            </a:r>
            <a:r>
              <a:rPr lang="pl-PL" sz="1200" dirty="0"/>
              <a:t>(</a:t>
            </a:r>
            <a:r>
              <a:rPr lang="pl-PL" sz="1200" dirty="0" smtClean="0"/>
              <a:t>6.875</a:t>
            </a:r>
            <a:r>
              <a:rPr lang="en-US" sz="1200" dirty="0" smtClean="0"/>
              <a:t>-</a:t>
            </a:r>
            <a:r>
              <a:rPr lang="pl-PL" sz="1200" dirty="0" smtClean="0"/>
              <a:t>7.125 </a:t>
            </a:r>
            <a:r>
              <a:rPr lang="pl-PL" sz="1200" dirty="0"/>
              <a:t>GHz</a:t>
            </a:r>
            <a:r>
              <a:rPr lang="pl-PL" sz="1200" dirty="0" smtClean="0"/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0406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6GHz Status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Outstanding Issues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+mj-lt"/>
              </a:rPr>
              <a:t>UE RF Requirements</a:t>
            </a:r>
          </a:p>
          <a:p>
            <a:r>
              <a:rPr lang="en-US" sz="1800" dirty="0"/>
              <a:t>Rx REFSENS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MediaTek requests </a:t>
            </a:r>
            <a:r>
              <a:rPr lang="en-US" sz="1600" dirty="0" smtClean="0">
                <a:solidFill>
                  <a:srgbClr val="FF0000"/>
                </a:solidFill>
              </a:rPr>
              <a:t>min 1.1dB </a:t>
            </a:r>
            <a:r>
              <a:rPr lang="en-US" sz="1600" dirty="0">
                <a:solidFill>
                  <a:srgbClr val="FF0000"/>
                </a:solidFill>
              </a:rPr>
              <a:t>relaxation vs. n46 (5GHz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</a:p>
          <a:p>
            <a:pPr lvl="1"/>
            <a:r>
              <a:rPr lang="en-US" sz="1600" i="1" dirty="0" smtClean="0"/>
              <a:t>1.1dB is a </a:t>
            </a:r>
            <a:r>
              <a:rPr lang="en-US" sz="1600" i="1" u="sng" dirty="0" smtClean="0"/>
              <a:t>fair</a:t>
            </a:r>
            <a:r>
              <a:rPr lang="en-US" sz="1600" i="1" dirty="0" smtClean="0"/>
              <a:t> average of the different values proposed by vendors, noting not all vendors have been able to propose a value at this stage</a:t>
            </a:r>
            <a:endParaRPr lang="en-US" sz="1800" i="1" dirty="0"/>
          </a:p>
          <a:p>
            <a:r>
              <a:rPr lang="en-US" sz="1800" dirty="0"/>
              <a:t>UE co-existence</a:t>
            </a:r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r>
              <a:rPr lang="en-US" sz="2000" b="1" dirty="0" smtClean="0">
                <a:latin typeface="+mj-lt"/>
              </a:rPr>
              <a:t>System </a:t>
            </a:r>
            <a:r>
              <a:rPr lang="en-US" sz="2000" b="1" dirty="0">
                <a:latin typeface="+mj-lt"/>
              </a:rPr>
              <a:t>Parameters</a:t>
            </a:r>
          </a:p>
          <a:p>
            <a:r>
              <a:rPr lang="en-US" sz="1800" dirty="0"/>
              <a:t>Spectrum Utilization 60kHz SCS</a:t>
            </a:r>
          </a:p>
          <a:p>
            <a:r>
              <a:rPr lang="en-US" sz="1800" dirty="0"/>
              <a:t>Channelization band </a:t>
            </a:r>
            <a:r>
              <a:rPr lang="en-US" sz="1800" dirty="0" smtClean="0"/>
              <a:t>n96</a:t>
            </a:r>
            <a:endParaRPr lang="en-US" sz="1800" dirty="0"/>
          </a:p>
          <a:p>
            <a:pPr marL="0" indent="0">
              <a:buNone/>
            </a:pPr>
            <a:endParaRPr 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+mj-lt"/>
              </a:rPr>
              <a:t>Band plan</a:t>
            </a:r>
          </a:p>
          <a:p>
            <a:pPr>
              <a:buClr>
                <a:schemeClr val="tx1"/>
              </a:buClr>
            </a:pPr>
            <a:r>
              <a:rPr lang="en-US" sz="1800" dirty="0" smtClean="0">
                <a:solidFill>
                  <a:srgbClr val="FF0000"/>
                </a:solidFill>
              </a:rPr>
              <a:t>US focus vs. US+EU focus: </a:t>
            </a:r>
            <a:r>
              <a:rPr lang="en-US" sz="1800" dirty="0" smtClean="0"/>
              <a:t>EU Regulations incomplete</a:t>
            </a:r>
          </a:p>
          <a:p>
            <a:pPr lvl="1">
              <a:buClr>
                <a:schemeClr val="tx1"/>
              </a:buClr>
            </a:pPr>
            <a:r>
              <a:rPr lang="en-US" sz="1600" b="1" i="1" dirty="0" smtClean="0">
                <a:solidFill>
                  <a:srgbClr val="FF0000"/>
                </a:solidFill>
                <a:latin typeface="+mj-lt"/>
              </a:rPr>
              <a:t>Plenary decision needed</a:t>
            </a:r>
          </a:p>
          <a:p>
            <a:pPr>
              <a:buClr>
                <a:schemeClr val="tx1"/>
              </a:buClr>
            </a:pPr>
            <a:endParaRPr lang="en-US" sz="1800" dirty="0" smtClean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931981" y="5782534"/>
            <a:ext cx="3782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U-NII-5 (5.925-6.425 GHz) and U-NII-7 (6.525-6.875 GHz</a:t>
            </a:r>
            <a:r>
              <a:rPr lang="pl-PL" sz="1200" dirty="0" smtClean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sz="1200" dirty="0" smtClean="0">
              <a:solidFill>
                <a:srgbClr val="33333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pl-PL" sz="1200" dirty="0" smtClean="0"/>
              <a:t>U</a:t>
            </a:r>
            <a:r>
              <a:rPr lang="en-US" sz="1200" dirty="0" smtClean="0"/>
              <a:t>-</a:t>
            </a:r>
            <a:r>
              <a:rPr lang="pl-PL" sz="1200" dirty="0" smtClean="0"/>
              <a:t>NII</a:t>
            </a:r>
            <a:r>
              <a:rPr lang="en-US" sz="1200" dirty="0" smtClean="0"/>
              <a:t>-</a:t>
            </a:r>
            <a:r>
              <a:rPr lang="pl-PL" sz="1200" dirty="0" smtClean="0"/>
              <a:t>6 </a:t>
            </a:r>
            <a:r>
              <a:rPr lang="pl-PL" sz="1200" dirty="0"/>
              <a:t>(</a:t>
            </a:r>
            <a:r>
              <a:rPr lang="pl-PL" sz="1200" dirty="0" smtClean="0"/>
              <a:t>6.425</a:t>
            </a:r>
            <a:r>
              <a:rPr lang="en-US" sz="1200" dirty="0" smtClean="0"/>
              <a:t>-</a:t>
            </a:r>
            <a:r>
              <a:rPr lang="pl-PL" sz="1200" dirty="0" smtClean="0"/>
              <a:t>6.525 </a:t>
            </a:r>
            <a:r>
              <a:rPr lang="pl-PL" sz="1200" dirty="0"/>
              <a:t>GHz) and </a:t>
            </a:r>
            <a:r>
              <a:rPr lang="pl-PL" sz="1200" dirty="0" smtClean="0"/>
              <a:t>U</a:t>
            </a:r>
            <a:r>
              <a:rPr lang="en-US" sz="1200" dirty="0" smtClean="0"/>
              <a:t>-</a:t>
            </a:r>
            <a:r>
              <a:rPr lang="pl-PL" sz="1200" dirty="0" smtClean="0"/>
              <a:t>NII</a:t>
            </a:r>
            <a:r>
              <a:rPr lang="en-US" sz="1200" dirty="0" smtClean="0"/>
              <a:t>-</a:t>
            </a:r>
            <a:r>
              <a:rPr lang="pl-PL" sz="1200" dirty="0" smtClean="0"/>
              <a:t>8 </a:t>
            </a:r>
            <a:r>
              <a:rPr lang="pl-PL" sz="1200" dirty="0"/>
              <a:t>(</a:t>
            </a:r>
            <a:r>
              <a:rPr lang="pl-PL" sz="1200" dirty="0" smtClean="0"/>
              <a:t>6.875</a:t>
            </a:r>
            <a:r>
              <a:rPr lang="en-US" sz="1200" dirty="0" smtClean="0"/>
              <a:t>-</a:t>
            </a:r>
            <a:r>
              <a:rPr lang="pl-PL" sz="1200" dirty="0" smtClean="0"/>
              <a:t>7.125 </a:t>
            </a:r>
            <a:r>
              <a:rPr lang="pl-PL" sz="1200" dirty="0"/>
              <a:t>GHz</a:t>
            </a:r>
            <a:r>
              <a:rPr lang="pl-PL" sz="1200" dirty="0" smtClean="0"/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61103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+mj-lt"/>
              </a:rPr>
              <a:t>Proposal 1: </a:t>
            </a:r>
            <a:r>
              <a:rPr lang="en-US" sz="2400" dirty="0" smtClean="0"/>
              <a:t>Further Rel-16 exception </a:t>
            </a:r>
            <a:r>
              <a:rPr lang="en-US" sz="2400" u="sng" dirty="0" smtClean="0"/>
              <a:t>required</a:t>
            </a:r>
            <a:r>
              <a:rPr lang="en-US" sz="2400" dirty="0" smtClean="0"/>
              <a:t> to </a:t>
            </a:r>
            <a:r>
              <a:rPr lang="en-US" sz="2400" i="1" dirty="0" smtClean="0"/>
              <a:t>complete</a:t>
            </a:r>
            <a:r>
              <a:rPr lang="en-US" sz="2400" dirty="0" smtClean="0"/>
              <a:t> the work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(not maintenance)</a:t>
            </a:r>
          </a:p>
          <a:p>
            <a:r>
              <a:rPr lang="en-US" sz="2400" dirty="0">
                <a:latin typeface="+mj-lt"/>
              </a:rPr>
              <a:t>Proposal 3: </a:t>
            </a:r>
            <a:r>
              <a:rPr lang="en-US" sz="2400" dirty="0" smtClean="0"/>
              <a:t>RAN#89e decision needed whether to support in Rel-16 specs</a:t>
            </a:r>
          </a:p>
          <a:p>
            <a:pPr lvl="1"/>
            <a:r>
              <a:rPr lang="en-US" dirty="0" smtClean="0"/>
              <a:t>Low-power ONLY; or</a:t>
            </a:r>
          </a:p>
          <a:p>
            <a:pPr lvl="1"/>
            <a:r>
              <a:rPr lang="en-US" dirty="0" smtClean="0"/>
              <a:t>BOTH Low-power and Standard-power</a:t>
            </a:r>
          </a:p>
          <a:p>
            <a:r>
              <a:rPr lang="en-US" sz="2400" dirty="0" smtClean="0">
                <a:latin typeface="+mj-lt"/>
              </a:rPr>
              <a:t>Proposal 3: </a:t>
            </a:r>
            <a:r>
              <a:rPr lang="en-US" sz="2400" dirty="0" smtClean="0"/>
              <a:t>UE Rx REFSNS</a:t>
            </a:r>
            <a:r>
              <a:rPr lang="en-US" sz="2400" smtClean="0"/>
              <a:t>: </a:t>
            </a:r>
            <a:r>
              <a:rPr lang="en-US" sz="2400" smtClean="0"/>
              <a:t>min 1.1dB </a:t>
            </a:r>
            <a:r>
              <a:rPr lang="en-US" sz="2400" dirty="0" smtClean="0"/>
              <a:t>relaxation vs. 5GHz required</a:t>
            </a:r>
          </a:p>
          <a:p>
            <a:r>
              <a:rPr lang="en-US" sz="2400" dirty="0" smtClean="0">
                <a:latin typeface="+mj-lt"/>
              </a:rPr>
              <a:t>Proposal 4: </a:t>
            </a:r>
            <a:r>
              <a:rPr lang="en-US" sz="2400" dirty="0" smtClean="0"/>
              <a:t>BS RF requirements definition subject to another meeting cycle</a:t>
            </a:r>
          </a:p>
          <a:p>
            <a:r>
              <a:rPr lang="en-US" sz="2400" dirty="0" smtClean="0">
                <a:latin typeface="+mj-lt"/>
              </a:rPr>
              <a:t>Proposal 5:</a:t>
            </a:r>
            <a:r>
              <a:rPr lang="en-US" sz="2400" dirty="0" smtClean="0"/>
              <a:t> Decision required whether to focus only on US band in Rel-16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917963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11303</TotalTime>
  <Words>410</Words>
  <Application>Microsoft Office PowerPoint</Application>
  <PresentationFormat>Custom</PresentationFormat>
  <Paragraphs>61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MediaTek_PPT_Template_16x9_Internal Use</vt:lpstr>
      <vt:lpstr>Considerations on NR-U </vt:lpstr>
      <vt:lpstr>Background</vt:lpstr>
      <vt:lpstr>6GHz Status Outstanding Issues</vt:lpstr>
      <vt:lpstr>6GHz Status Outstanding Issues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Gilles Charbit</dc:creator>
  <cp:lastModifiedBy>MediaTek Inc.</cp:lastModifiedBy>
  <cp:revision>276</cp:revision>
  <dcterms:created xsi:type="dcterms:W3CDTF">2019-11-21T19:15:22Z</dcterms:created>
  <dcterms:modified xsi:type="dcterms:W3CDTF">2020-09-07T15:37:14Z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