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8"/>
  </p:notesMasterIdLst>
  <p:sldIdLst>
    <p:sldId id="340" r:id="rId2"/>
    <p:sldId id="341" r:id="rId3"/>
    <p:sldId id="343" r:id="rId4"/>
    <p:sldId id="334" r:id="rId5"/>
    <p:sldId id="342" r:id="rId6"/>
    <p:sldId id="339" r:id="rId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7"/>
    <p:restoredTop sz="98490" autoAdjust="0"/>
  </p:normalViewPr>
  <p:slideViewPr>
    <p:cSldViewPr snapToGrid="0" snapToObjects="1">
      <p:cViewPr varScale="1">
        <p:scale>
          <a:sx n="92" d="100"/>
          <a:sy n="92" d="100"/>
        </p:scale>
        <p:origin x="-15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20/09/07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9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</a:t>
            </a:r>
            <a:r>
              <a:rPr lang="en-US" altLang="ja-JP" sz="3600" dirty="0" smtClean="0"/>
              <a:t>42 and n77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Corp</a:t>
            </a:r>
            <a:r>
              <a:rPr kumimoji="1" lang="en-US" altLang="ja-JP" dirty="0" smtClean="0"/>
              <a:t>., KDDI, 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dirty="0"/>
              <a:t>3GPP TSG RAN meeting #89e	</a:t>
            </a:r>
            <a:r>
              <a:rPr lang="ja-JP" altLang="ja-JP" sz="1600" dirty="0"/>
              <a:t> </a:t>
            </a:r>
            <a:r>
              <a:rPr lang="en-GB" altLang="ja-JP" sz="1600" dirty="0">
                <a:latin typeface="HGP創英角ｺﾞｼｯｸUB"/>
                <a:ea typeface="HGP創英角ｺﾞｼｯｸUB"/>
                <a:cs typeface="HGP創英角ｺﾞｼｯｸUB"/>
              </a:rPr>
              <a:t>			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pPr hangingPunct="0"/>
            <a:r>
              <a:rPr lang="en-GB" altLang="ja-JP" sz="1600" dirty="0"/>
              <a:t>Electronic Meeting, Sept. 14 – 18, 2020</a:t>
            </a:r>
            <a:endParaRPr lang="ja-JP" altLang="ja-JP" sz="1600" dirty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9.1.2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discussion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54693" y="188640"/>
            <a:ext cx="13236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6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HGP創英角ｺﾞｼｯｸUB"/>
              </a:rPr>
              <a:t>RP</a:t>
            </a:r>
            <a:r>
              <a:rPr kumimoji="0" lang="en-GB" altLang="ja-JP" sz="16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HGP創英角ｺﾞｼｯｸUB"/>
                <a:ea typeface="HGP創英角ｺﾞｼｯｸUB"/>
                <a:cs typeface="HGP創英角ｺﾞｼｯｸUB"/>
              </a:rPr>
              <a:t>-201599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kumimoji="1" lang="mr-IN" altLang="ja-JP" dirty="0" smtClean="0"/>
              <a:t>–</a:t>
            </a:r>
            <a:r>
              <a:rPr kumimoji="1" lang="en-US" altLang="ja-JP" dirty="0" smtClean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Co-existence with other systems</a:t>
            </a:r>
            <a:endParaRPr kumimoji="1"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r>
              <a:rPr lang="en-US" altLang="ja-JP" dirty="0" smtClean="0"/>
              <a:t>Timing of Spectrum allocation</a:t>
            </a:r>
          </a:p>
          <a:p>
            <a:pPr lvl="1"/>
            <a:r>
              <a:rPr lang="en-US" altLang="ja-JP" dirty="0" smtClean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 smtClean="0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</a:t>
                </a:r>
                <a:r>
                  <a:rPr kumimoji="1" lang="en-US" altLang="ja-JP" sz="2400" dirty="0" smtClean="0">
                    <a:solidFill>
                      <a:srgbClr val="000000"/>
                    </a:solidFill>
                    <a:latin typeface="+mj-lt"/>
                  </a:rPr>
                  <a:t>.</a:t>
                </a:r>
              </a:p>
              <a:p>
                <a:pPr algn="ctr"/>
                <a:r>
                  <a:rPr lang="en-US" altLang="ja-JP" sz="2400" dirty="0" smtClean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As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</a:t>
                </a: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1</a:t>
              </a:r>
              <a:r>
                <a:rPr lang="en-US" altLang="ja-JP" sz="1100" baseline="30000" dirty="0" smtClean="0">
                  <a:latin typeface="+mj-lt"/>
                </a:rPr>
                <a:t>st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2</a:t>
              </a:r>
              <a:r>
                <a:rPr lang="en-US" altLang="ja-JP" sz="1100" baseline="30000" dirty="0" smtClean="0">
                  <a:latin typeface="+mj-lt"/>
                </a:rPr>
                <a:t>nd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3</a:t>
              </a:r>
              <a:r>
                <a:rPr lang="en-US" altLang="ja-JP" sz="1100" baseline="30000" dirty="0" smtClean="0">
                  <a:latin typeface="+mj-lt"/>
                </a:rPr>
                <a:t>rd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kumimoji="1" lang="mr-IN" altLang="ja-JP" dirty="0" smtClean="0"/>
              <a:t>–</a:t>
            </a:r>
            <a:r>
              <a:rPr kumimoji="1" lang="en-US" altLang="ja-JP" dirty="0" smtClean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3GPP </a:t>
            </a:r>
            <a:r>
              <a:rPr kumimoji="1" lang="en-US" altLang="ja-JP" dirty="0"/>
              <a:t>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</a:t>
            </a:r>
            <a:r>
              <a:rPr lang="en-US" altLang="ja-JP" dirty="0" smtClean="0"/>
              <a:t>has been discussed </a:t>
            </a:r>
            <a:r>
              <a:rPr lang="en-US" altLang="ja-JP" dirty="0"/>
              <a:t>in </a:t>
            </a:r>
            <a:r>
              <a:rPr lang="en-US" altLang="ja-JP" dirty="0" smtClean="0"/>
              <a:t>Rel</a:t>
            </a:r>
            <a:r>
              <a:rPr lang="en-US" altLang="ja-JP" dirty="0"/>
              <a:t>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</a:t>
            </a:r>
            <a:r>
              <a:rPr lang="en-US" altLang="ja-JP" dirty="0" smtClean="0"/>
              <a:t>6dB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247070" cy="5032788"/>
            <a:chOff x="458697" y="1503943"/>
            <a:chExt cx="4247070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xmlns="" id="{60A099CB-A534-4C49-A882-365EF0753E63}"/>
                </a:ext>
              </a:extLst>
            </p:cNvPr>
            <p:cNvSpPr txBox="1"/>
            <p:nvPr/>
          </p:nvSpPr>
          <p:spPr>
            <a:xfrm>
              <a:off x="662673" y="5429544"/>
              <a:ext cx="404309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+mj-lt"/>
                </a:rPr>
                <a:t>Conditions</a:t>
              </a:r>
              <a:r>
                <a:rPr lang="ja-JP" altLang="en-US" dirty="0">
                  <a:latin typeface="+mj-lt"/>
                </a:rPr>
                <a:t> </a:t>
              </a:r>
              <a:r>
                <a:rPr lang="en-US" altLang="ja-JP" dirty="0" err="1">
                  <a:latin typeface="+mj-lt"/>
                </a:rPr>
                <a:t>bw</a:t>
              </a:r>
              <a:r>
                <a:rPr lang="en-US" altLang="ja-JP" dirty="0">
                  <a:latin typeface="+mj-lt"/>
                </a:rPr>
                <a:t>.</a:t>
              </a:r>
              <a:r>
                <a:rPr lang="ja-JP" altLang="en-US" dirty="0">
                  <a:latin typeface="+mj-lt"/>
                </a:rPr>
                <a:t> </a:t>
              </a:r>
              <a:r>
                <a:rPr lang="en-US" altLang="ja-JP" dirty="0" err="1">
                  <a:latin typeface="+mj-lt"/>
                </a:rPr>
                <a:t>eNB</a:t>
              </a:r>
              <a:r>
                <a:rPr lang="ja-JP" altLang="en-US" dirty="0">
                  <a:latin typeface="+mj-lt"/>
                </a:rPr>
                <a:t> </a:t>
              </a:r>
              <a:r>
                <a:rPr lang="en-US" altLang="ja-JP" dirty="0">
                  <a:latin typeface="+mj-lt"/>
                </a:rPr>
                <a:t>and</a:t>
              </a:r>
              <a:r>
                <a:rPr lang="ja-JP" altLang="en-US" dirty="0">
                  <a:latin typeface="+mj-lt"/>
                </a:rPr>
                <a:t> </a:t>
              </a:r>
              <a:r>
                <a:rPr lang="en-US" altLang="ja-JP" dirty="0" err="1">
                  <a:latin typeface="+mj-lt"/>
                </a:rPr>
                <a:t>gNB</a:t>
              </a:r>
              <a:endParaRPr lang="en-US" altLang="ja-JP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dirty="0">
                  <a:latin typeface="+mj-lt"/>
                </a:rPr>
                <a:t>Power imbalance (6dB?)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xmlns="" id="{65E87895-290D-40E0-8033-41B480B3309D}"/>
                </a:ext>
              </a:extLst>
            </p:cNvPr>
            <p:cNvSpPr txBox="1"/>
            <p:nvPr/>
          </p:nvSpPr>
          <p:spPr>
            <a:xfrm>
              <a:off x="1073983" y="1503943"/>
              <a:ext cx="3171060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 (</a:t>
              </a:r>
              <a:r>
                <a:rPr lang="en-US" altLang="ja-JP" b="1" u="sng" dirty="0"/>
                <a:t>Discussion ongoing</a:t>
              </a:r>
              <a:r>
                <a:rPr kumimoji="1" lang="en-US" altLang="ja-JP" b="1" u="sng" dirty="0">
                  <a:latin typeface="+mj-lt"/>
                </a:rPr>
                <a:t>)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xmlns="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xmlns="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xmlns="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xmlns="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xmlns="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xmlns="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xmlns="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xmlns="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xmlns="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xmlns="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xmlns="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xmlns="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xmlns="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xmlns="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xmlns="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xmlns="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xmlns="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xmlns="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xmlns="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xmlns="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xmlns="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xmlns="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xmlns="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xmlns="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xmlns="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xmlns="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xmlns="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xmlns="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xmlns="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xmlns="" id="{60A099CB-A534-4C49-A882-365EF0753E63}"/>
                </a:ext>
              </a:extLst>
            </p:cNvPr>
            <p:cNvSpPr txBox="1"/>
            <p:nvPr/>
          </p:nvSpPr>
          <p:spPr>
            <a:xfrm>
              <a:off x="700773" y="4337344"/>
              <a:ext cx="298030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dirty="0" err="1">
                  <a:latin typeface="+mj-lt"/>
                </a:rPr>
                <a:t>C</a:t>
              </a:r>
              <a:r>
                <a:rPr kumimoji="1" lang="en-US" altLang="ja-JP" dirty="0" err="1">
                  <a:latin typeface="+mj-lt"/>
                </a:rPr>
                <a:t>olocated</a:t>
              </a:r>
              <a:endParaRPr kumimoji="1" lang="en-US" altLang="ja-JP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dirty="0">
                  <a:latin typeface="+mj-lt"/>
                </a:rPr>
                <a:t>Different antenna pattern</a:t>
              </a:r>
              <a:endParaRPr kumimoji="1" lang="ja-JP" altLang="en-US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388"/>
            <a:chOff x="4635500" y="1529343"/>
            <a:chExt cx="4357569" cy="5007388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xmlns="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xmlns="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xmlns="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xmlns="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xmlns="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xmlns="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xmlns="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xmlns="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xmlns="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xmlns="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xmlns="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xmlns="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xmlns="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xmlns="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xmlns="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xmlns="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xmlns="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xmlns="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xmlns="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xmlns="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xmlns="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xmlns="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xmlns="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xmlns="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xmlns="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xmlns="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xmlns="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xmlns="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xmlns="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xmlns="" id="{5B3C82F9-973F-4169-99CA-92BF990076D2}"/>
                </a:ext>
              </a:extLst>
            </p:cNvPr>
            <p:cNvSpPr txBox="1"/>
            <p:nvPr/>
          </p:nvSpPr>
          <p:spPr>
            <a:xfrm>
              <a:off x="4728838" y="5433128"/>
              <a:ext cx="38779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+mj-lt"/>
                </a:rPr>
                <a:t>Conditions </a:t>
              </a:r>
              <a:r>
                <a:rPr lang="en-US" altLang="ja-JP" dirty="0" err="1">
                  <a:latin typeface="+mj-lt"/>
                </a:rPr>
                <a:t>bw</a:t>
              </a:r>
              <a:r>
                <a:rPr lang="en-US" altLang="ja-JP" dirty="0">
                  <a:latin typeface="+mj-lt"/>
                </a:rPr>
                <a:t>. </a:t>
              </a:r>
              <a:r>
                <a:rPr lang="en-US" altLang="ja-JP" dirty="0" err="1">
                  <a:latin typeface="+mj-lt"/>
                </a:rPr>
                <a:t>eNB</a:t>
              </a:r>
              <a:r>
                <a:rPr lang="en-US" altLang="ja-JP" dirty="0">
                  <a:latin typeface="+mj-lt"/>
                </a:rPr>
                <a:t> and </a:t>
              </a:r>
              <a:r>
                <a:rPr lang="en-US" altLang="ja-JP" dirty="0" err="1">
                  <a:latin typeface="+mj-lt"/>
                </a:rPr>
                <a:t>gNB</a:t>
              </a:r>
              <a:endParaRPr kumimoji="1" lang="en-US" altLang="ja-JP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dirty="0">
                  <a:latin typeface="+mj-lt"/>
                </a:rPr>
                <a:t>Short Rx </a:t>
              </a:r>
              <a:r>
                <a:rPr lang="en-US" altLang="ja-JP" dirty="0">
                  <a:latin typeface="+mj-lt"/>
                </a:rPr>
                <a:t>time difference</a:t>
              </a:r>
              <a:r>
                <a:rPr kumimoji="1" lang="en-US" altLang="ja-JP" dirty="0" smtClean="0">
                  <a:latin typeface="+mj-lt"/>
                </a:rPr>
                <a:t>(</a:t>
              </a:r>
              <a:r>
                <a:rPr lang="en-US" altLang="ja-JP" dirty="0" smtClean="0">
                  <a:solidFill>
                    <a:srgbClr val="FF0000"/>
                  </a:solidFill>
                  <a:latin typeface="+mj-lt"/>
                </a:rPr>
                <a:t>[10]</a:t>
              </a:r>
              <a:r>
                <a:rPr lang="en-US" altLang="ja-JP" dirty="0" smtClean="0">
                  <a:latin typeface="+mj-lt"/>
                </a:rPr>
                <a:t>us</a:t>
              </a:r>
              <a:r>
                <a:rPr kumimoji="1" lang="en-US" altLang="ja-JP" dirty="0" smtClean="0">
                  <a:latin typeface="+mj-lt"/>
                </a:rPr>
                <a:t>)</a:t>
              </a:r>
              <a:endParaRPr kumimoji="1" lang="en-US" altLang="ja-JP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dirty="0">
                  <a:latin typeface="+mj-lt"/>
                </a:rPr>
                <a:t>Power imbalance </a:t>
              </a:r>
              <a:r>
                <a:rPr lang="en-US" altLang="ja-JP" dirty="0" smtClean="0">
                  <a:latin typeface="+mj-lt"/>
                </a:rPr>
                <a:t>(</a:t>
              </a:r>
              <a:r>
                <a:rPr lang="en-US" altLang="ja-JP" dirty="0" smtClean="0">
                  <a:solidFill>
                    <a:srgbClr val="FF0000"/>
                  </a:solidFill>
                  <a:latin typeface="+mj-lt"/>
                </a:rPr>
                <a:t>[25]</a:t>
              </a:r>
              <a:r>
                <a:rPr lang="en-US" altLang="ja-JP" dirty="0" smtClean="0">
                  <a:latin typeface="+mj-lt"/>
                </a:rPr>
                <a:t>dB)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xmlns="" id="{5B3C82F9-973F-4169-99CA-92BF990076D2}"/>
                </a:ext>
              </a:extLst>
            </p:cNvPr>
            <p:cNvSpPr txBox="1"/>
            <p:nvPr/>
          </p:nvSpPr>
          <p:spPr>
            <a:xfrm>
              <a:off x="4728838" y="4340928"/>
              <a:ext cx="407034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>
                  <a:latin typeface="+mj-lt"/>
                </a:rPr>
                <a:t>Deployment</a:t>
              </a:r>
              <a:r>
                <a:rPr lang="ja-JP" altLang="en-US" dirty="0">
                  <a:latin typeface="+mj-lt"/>
                </a:rPr>
                <a:t> </a:t>
              </a:r>
              <a:r>
                <a:rPr lang="en-US" altLang="ja-JP" dirty="0">
                  <a:latin typeface="+mj-lt"/>
                </a:rPr>
                <a:t>scenario</a:t>
              </a:r>
              <a:endParaRPr kumimoji="1" lang="en-US" altLang="ja-JP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dirty="0">
                  <a:latin typeface="+mj-lt"/>
                </a:rPr>
                <a:t>Non-</a:t>
              </a:r>
              <a:r>
                <a:rPr kumimoji="1" lang="en-US" altLang="ja-JP" dirty="0" err="1" smtClean="0">
                  <a:latin typeface="+mj-lt"/>
                </a:rPr>
                <a:t>colocated</a:t>
              </a:r>
              <a:r>
                <a:rPr kumimoji="1" lang="en-US" altLang="ja-JP" sz="1400" dirty="0" smtClean="0">
                  <a:latin typeface="+mj-lt"/>
                </a:rPr>
                <a:t> (at maximum 3 </a:t>
              </a:r>
              <a:r>
                <a:rPr kumimoji="1" lang="en-US" altLang="ja-JP" sz="1400" dirty="0" err="1" smtClean="0">
                  <a:latin typeface="+mj-lt"/>
                </a:rPr>
                <a:t>Tx</a:t>
              </a:r>
              <a:r>
                <a:rPr kumimoji="1" lang="en-US" altLang="ja-JP" sz="1400" dirty="0" smtClean="0">
                  <a:latin typeface="+mj-lt"/>
                </a:rPr>
                <a:t> points)</a:t>
              </a:r>
              <a:endParaRPr kumimoji="1" lang="en-US" altLang="ja-JP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dirty="0">
                  <a:latin typeface="+mj-lt"/>
                </a:rPr>
                <a:t>Different antenna pattern</a:t>
              </a:r>
              <a:endParaRPr kumimoji="1" lang="ja-JP" altLang="en-US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RAN4 to define performance requirements assuming non-</a:t>
            </a:r>
            <a:r>
              <a:rPr kumimoji="1" lang="en-US" altLang="ja-JP" dirty="0" err="1"/>
              <a:t>colocated</a:t>
            </a:r>
            <a:r>
              <a:rPr kumimoji="1" lang="en-US" altLang="ja-JP" dirty="0"/>
              <a:t> scenario for intra-band non-contiguous EN-DC/NR-CA (e.g. band </a:t>
            </a:r>
            <a:r>
              <a:rPr kumimoji="1" lang="en-US" altLang="ja-JP" dirty="0" smtClean="0"/>
              <a:t>42, </a:t>
            </a:r>
            <a:r>
              <a:rPr kumimoji="1" lang="en-US" altLang="ja-JP" dirty="0"/>
              <a:t>n77)in Rel-17</a:t>
            </a:r>
          </a:p>
          <a:p>
            <a:pPr lvl="1"/>
            <a:r>
              <a:rPr lang="en-US" altLang="ja-JP" dirty="0"/>
              <a:t>Extend the target MRTD to </a:t>
            </a:r>
            <a:r>
              <a:rPr lang="en-US" altLang="ja-JP" dirty="0" smtClean="0"/>
              <a:t>[10</a:t>
            </a:r>
            <a:r>
              <a:rPr lang="en-US" altLang="ja-JP" baseline="30000" dirty="0" smtClean="0"/>
              <a:t>†</a:t>
            </a:r>
            <a:r>
              <a:rPr lang="en-US" altLang="ja-JP" dirty="0" smtClean="0"/>
              <a:t>]</a:t>
            </a:r>
            <a:r>
              <a:rPr lang="en-US" altLang="ja-JP" dirty="0"/>
              <a:t>us</a:t>
            </a:r>
          </a:p>
          <a:p>
            <a:pPr lvl="1"/>
            <a:r>
              <a:rPr kumimoji="1" lang="en-US" altLang="ja-JP" dirty="0"/>
              <a:t>Extend the target power imbalance</a:t>
            </a:r>
          </a:p>
          <a:p>
            <a:pPr lvl="2"/>
            <a:r>
              <a:rPr lang="en-US" altLang="ja-JP" dirty="0"/>
              <a:t>to [</a:t>
            </a:r>
            <a:r>
              <a:rPr lang="en-US" altLang="ja-JP" dirty="0" smtClean="0"/>
              <a:t>25</a:t>
            </a:r>
            <a:r>
              <a:rPr lang="en-US" altLang="ja-JP" baseline="30000" dirty="0"/>
              <a:t>††</a:t>
            </a:r>
            <a:r>
              <a:rPr lang="en-US" altLang="ja-JP" dirty="0" smtClean="0"/>
              <a:t>] dB assuming single Rx chain, </a:t>
            </a:r>
            <a:r>
              <a:rPr lang="en-US" altLang="ja-JP" dirty="0"/>
              <a:t>and/or</a:t>
            </a:r>
          </a:p>
          <a:p>
            <a:pPr lvl="2"/>
            <a:r>
              <a:rPr lang="en-US" altLang="ja-JP" dirty="0"/>
              <a:t>by introducing a UE capability report that indicates the support of dual Rx chain in a band of interest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89984" y="6138583"/>
            <a:ext cx="8670696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smtClean="0"/>
              <a:t>Note </a:t>
            </a:r>
            <a:r>
              <a:rPr lang="en-US" altLang="ja-JP" sz="1600" baseline="30000" dirty="0" smtClean="0"/>
              <a:t>†</a:t>
            </a:r>
            <a:r>
              <a:rPr lang="en-US" altLang="ja-JP" sz="1600" dirty="0" smtClean="0"/>
              <a:t>: This value can be further discussed considering operators’ scenarios &amp; UE complexity.</a:t>
            </a:r>
          </a:p>
          <a:p>
            <a:r>
              <a:rPr lang="en-US" altLang="ja-JP" sz="1600" dirty="0" smtClean="0"/>
              <a:t>Note </a:t>
            </a:r>
            <a:r>
              <a:rPr lang="en-US" altLang="ja-JP" sz="1600" baseline="30000" dirty="0" smtClean="0"/>
              <a:t>††</a:t>
            </a:r>
            <a:r>
              <a:rPr lang="en-US" altLang="ja-JP" sz="1600" dirty="0" smtClean="0"/>
              <a:t>: This value comes from </a:t>
            </a:r>
            <a:r>
              <a:rPr lang="is-IS" altLang="ja-JP" sz="1600" dirty="0"/>
              <a:t>R4-</a:t>
            </a:r>
            <a:r>
              <a:rPr lang="is-IS" altLang="ja-JP" sz="1600" dirty="0" smtClean="0"/>
              <a:t>2000953</a:t>
            </a:r>
            <a:r>
              <a:rPr lang="en-US" altLang="ja-JP" sz="1600" dirty="0" smtClean="0"/>
              <a:t>, which can be a starting point of the discussions.</a:t>
            </a:r>
          </a:p>
        </p:txBody>
      </p:sp>
    </p:spTree>
    <p:extLst>
      <p:ext uri="{BB962C8B-B14F-4D97-AF65-F5344CB8AC3E}">
        <p14:creationId xmlns:p14="http://schemas.microsoft.com/office/powerpoint/2010/main" val="364361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21146</TotalTime>
  <Words>423</Words>
  <Application>Microsoft Macintosh PowerPoint</Application>
  <PresentationFormat>画面に合わせる (4:3)</PresentationFormat>
  <Paragraphs>84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4_SB PPT B</vt:lpstr>
      <vt:lpstr>Image</vt:lpstr>
      <vt:lpstr>Motivation for supporting non-colocated scenarios for band 42 and n77</vt:lpstr>
      <vt:lpstr>Background – Spectrum point of view</vt:lpstr>
      <vt:lpstr>Background – 3GPP point of view</vt:lpstr>
      <vt:lpstr>Scenario and target value for new perf. Req.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903</cp:revision>
  <cp:lastPrinted>2016-03-03T23:05:15Z</cp:lastPrinted>
  <dcterms:created xsi:type="dcterms:W3CDTF">2015-10-29T23:05:14Z</dcterms:created>
  <dcterms:modified xsi:type="dcterms:W3CDTF">2020-09-07T06:55:48Z</dcterms:modified>
  <cp:category/>
</cp:coreProperties>
</file>