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1" r:id="rId2"/>
    <p:sldId id="310" r:id="rId3"/>
    <p:sldId id="302" r:id="rId4"/>
    <p:sldId id="311" r:id="rId5"/>
    <p:sldId id="312" r:id="rId6"/>
    <p:sldId id="31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5642" autoAdjust="0"/>
  </p:normalViewPr>
  <p:slideViewPr>
    <p:cSldViewPr snapToGrid="0">
      <p:cViewPr varScale="1">
        <p:scale>
          <a:sx n="84" d="100"/>
          <a:sy n="84" d="100"/>
        </p:scale>
        <p:origin x="341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8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8F3A8-8ADA-4023-A81F-139305F78A9C}" type="datetimeFigureOut">
              <a:rPr lang="ko-KR" altLang="en-US" smtClean="0"/>
              <a:t>2020-09-07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F55E4-39C6-4332-9FF8-B653C8C8EE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82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2020-09-07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977685"/>
            <a:ext cx="8915399" cy="92597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="1" baseline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1213" y="6561786"/>
            <a:ext cx="779767" cy="276897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39" name="직사각형 38"/>
          <p:cNvSpPr/>
          <p:nvPr userDrawn="1"/>
        </p:nvSpPr>
        <p:spPr>
          <a:xfrm>
            <a:off x="8761253" y="6587887"/>
            <a:ext cx="34307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solidFill>
                  <a:schemeClr val="tx1"/>
                </a:solidFill>
                <a:latin typeface="Century Gothic" panose="020B0502020202020204" pitchFamily="34" charset="0"/>
                <a:ea typeface="맑은 고딕" panose="020B0503020000020004" pitchFamily="50" charset="-127"/>
              </a:rPr>
              <a:t>Copyright 2020. LG Electronics Inc. All rights reserved</a:t>
            </a:r>
            <a:endParaRPr lang="en-US" altLang="ko-KR" sz="1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 userDrawn="1"/>
        </p:nvSpPr>
        <p:spPr>
          <a:xfrm>
            <a:off x="10865108" y="13796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dirty="0" smtClean="0">
                <a:latin typeface="Century Gothic" panose="020B050202020202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RP-201594</a:t>
            </a:r>
            <a:endParaRPr lang="ko-KR" altLang="en-US" sz="1800" b="0" dirty="0">
              <a:latin typeface="Century Gothic" panose="020B050202020202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Century Gothic" panose="020B0502020202020204" pitchFamily="34" charset="0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Discussion on Rel-17 </a:t>
            </a:r>
            <a:r>
              <a:rPr lang="en-US" altLang="ko-KR" dirty="0" smtClean="0"/>
              <a:t>timeline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LG Electronics Inc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286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35062" y="6561786"/>
            <a:ext cx="779767" cy="276897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68" name="그룹 67"/>
          <p:cNvGrpSpPr/>
          <p:nvPr/>
        </p:nvGrpSpPr>
        <p:grpSpPr>
          <a:xfrm>
            <a:off x="272968" y="2632613"/>
            <a:ext cx="11919032" cy="3162818"/>
            <a:chOff x="535709" y="1444016"/>
            <a:chExt cx="11919032" cy="3162818"/>
          </a:xfrm>
        </p:grpSpPr>
        <p:sp>
          <p:nvSpPr>
            <p:cNvPr id="6" name="Rectangle 67">
              <a:extLst>
                <a:ext uri="{FF2B5EF4-FFF2-40B4-BE49-F238E27FC236}">
                  <a16:creationId xmlns="" xmlns:a16="http://schemas.microsoft.com/office/drawing/2014/main" id="{2CE9EBD0-B7FF-4849-9E25-DD5599BCA606}"/>
                </a:ext>
              </a:extLst>
            </p:cNvPr>
            <p:cNvSpPr/>
            <p:nvPr/>
          </p:nvSpPr>
          <p:spPr>
            <a:xfrm>
              <a:off x="3213756" y="2136165"/>
              <a:ext cx="1046163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7" name="Rectangle 68">
              <a:extLst>
                <a:ext uri="{FF2B5EF4-FFF2-40B4-BE49-F238E27FC236}">
                  <a16:creationId xmlns="" xmlns:a16="http://schemas.microsoft.com/office/drawing/2014/main" id="{F35D28EA-AE44-4F85-8DBB-8497C4B5E3CE}"/>
                </a:ext>
              </a:extLst>
            </p:cNvPr>
            <p:cNvSpPr/>
            <p:nvPr/>
          </p:nvSpPr>
          <p:spPr>
            <a:xfrm>
              <a:off x="4318656" y="2136165"/>
              <a:ext cx="1046163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8" name="Rectangle 69">
              <a:extLst>
                <a:ext uri="{FF2B5EF4-FFF2-40B4-BE49-F238E27FC236}">
                  <a16:creationId xmlns="" xmlns:a16="http://schemas.microsoft.com/office/drawing/2014/main" id="{5A405768-736A-4B45-A213-43A499AF5A65}"/>
                </a:ext>
              </a:extLst>
            </p:cNvPr>
            <p:cNvSpPr/>
            <p:nvPr/>
          </p:nvSpPr>
          <p:spPr>
            <a:xfrm>
              <a:off x="5425143" y="2126639"/>
              <a:ext cx="1046163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9" name="Rectangle 70">
              <a:extLst>
                <a:ext uri="{FF2B5EF4-FFF2-40B4-BE49-F238E27FC236}">
                  <a16:creationId xmlns="" xmlns:a16="http://schemas.microsoft.com/office/drawing/2014/main" id="{06186567-82FF-4834-8195-2092453C4CFB}"/>
                </a:ext>
              </a:extLst>
            </p:cNvPr>
            <p:cNvSpPr/>
            <p:nvPr/>
          </p:nvSpPr>
          <p:spPr>
            <a:xfrm>
              <a:off x="6531630" y="1463065"/>
              <a:ext cx="4364039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10" name="Rectangle 71">
              <a:extLst>
                <a:ext uri="{FF2B5EF4-FFF2-40B4-BE49-F238E27FC236}">
                  <a16:creationId xmlns="" xmlns:a16="http://schemas.microsoft.com/office/drawing/2014/main" id="{94518856-9985-4ADB-82C7-B0CAEB345B2F}"/>
                </a:ext>
              </a:extLst>
            </p:cNvPr>
            <p:cNvSpPr/>
            <p:nvPr/>
          </p:nvSpPr>
          <p:spPr>
            <a:xfrm>
              <a:off x="7638117" y="2136165"/>
              <a:ext cx="1046163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11" name="Rectangle 72">
              <a:extLst>
                <a:ext uri="{FF2B5EF4-FFF2-40B4-BE49-F238E27FC236}">
                  <a16:creationId xmlns="" xmlns:a16="http://schemas.microsoft.com/office/drawing/2014/main" id="{A67DF021-2824-4B1F-A6FD-AA0C2FB4FA4C}"/>
                </a:ext>
              </a:extLst>
            </p:cNvPr>
            <p:cNvSpPr/>
            <p:nvPr/>
          </p:nvSpPr>
          <p:spPr>
            <a:xfrm>
              <a:off x="8743017" y="2136165"/>
              <a:ext cx="1046163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12" name="Rectangle 73">
              <a:extLst>
                <a:ext uri="{FF2B5EF4-FFF2-40B4-BE49-F238E27FC236}">
                  <a16:creationId xmlns="" xmlns:a16="http://schemas.microsoft.com/office/drawing/2014/main" id="{079E67CF-49D6-4F8D-B51A-1590172B3F6F}"/>
                </a:ext>
              </a:extLst>
            </p:cNvPr>
            <p:cNvSpPr/>
            <p:nvPr/>
          </p:nvSpPr>
          <p:spPr>
            <a:xfrm>
              <a:off x="9849505" y="2126639"/>
              <a:ext cx="1046163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13" name="Rectangle 74">
              <a:extLst>
                <a:ext uri="{FF2B5EF4-FFF2-40B4-BE49-F238E27FC236}">
                  <a16:creationId xmlns="" xmlns:a16="http://schemas.microsoft.com/office/drawing/2014/main" id="{B4291660-A41C-4AD6-9F3F-7B95960A11F7}"/>
                </a:ext>
              </a:extLst>
            </p:cNvPr>
            <p:cNvSpPr/>
            <p:nvPr/>
          </p:nvSpPr>
          <p:spPr>
            <a:xfrm>
              <a:off x="6531631" y="2136165"/>
              <a:ext cx="1044575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14" name="Rectangle 75">
              <a:extLst>
                <a:ext uri="{FF2B5EF4-FFF2-40B4-BE49-F238E27FC236}">
                  <a16:creationId xmlns="" xmlns:a16="http://schemas.microsoft.com/office/drawing/2014/main" id="{27582A52-0F77-4B79-A1F7-8CDA554B8592}"/>
                </a:ext>
              </a:extLst>
            </p:cNvPr>
            <p:cNvSpPr/>
            <p:nvPr/>
          </p:nvSpPr>
          <p:spPr>
            <a:xfrm>
              <a:off x="10955994" y="1453540"/>
              <a:ext cx="1069975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5" name="Rectangle 76">
              <a:extLst>
                <a:ext uri="{FF2B5EF4-FFF2-40B4-BE49-F238E27FC236}">
                  <a16:creationId xmlns="" xmlns:a16="http://schemas.microsoft.com/office/drawing/2014/main" id="{6EA18374-7D7C-42D1-85B3-3ACCDC726AF3}"/>
                </a:ext>
              </a:extLst>
            </p:cNvPr>
            <p:cNvSpPr/>
            <p:nvPr/>
          </p:nvSpPr>
          <p:spPr>
            <a:xfrm>
              <a:off x="10955994" y="2136165"/>
              <a:ext cx="1044575" cy="608013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16" name="Rectangle 82">
              <a:extLst>
                <a:ext uri="{FF2B5EF4-FFF2-40B4-BE49-F238E27FC236}">
                  <a16:creationId xmlns="" xmlns:a16="http://schemas.microsoft.com/office/drawing/2014/main" id="{DAF1B812-FA04-4010-A5BA-3BD00C631A66}"/>
                </a:ext>
              </a:extLst>
            </p:cNvPr>
            <p:cNvSpPr/>
            <p:nvPr/>
          </p:nvSpPr>
          <p:spPr>
            <a:xfrm>
              <a:off x="2135844" y="1448779"/>
              <a:ext cx="4364037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2020</a:t>
              </a:r>
            </a:p>
          </p:txBody>
        </p:sp>
        <p:sp>
          <p:nvSpPr>
            <p:cNvPr id="17" name="Rectangle 83">
              <a:extLst>
                <a:ext uri="{FF2B5EF4-FFF2-40B4-BE49-F238E27FC236}">
                  <a16:creationId xmlns="" xmlns:a16="http://schemas.microsoft.com/office/drawing/2014/main" id="{C23F4168-B012-47B1-89DB-0CABE663F4B1}"/>
                </a:ext>
              </a:extLst>
            </p:cNvPr>
            <p:cNvSpPr/>
            <p:nvPr/>
          </p:nvSpPr>
          <p:spPr>
            <a:xfrm>
              <a:off x="2140605" y="2136165"/>
              <a:ext cx="1046163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grpSp>
          <p:nvGrpSpPr>
            <p:cNvPr id="18" name="Group 12">
              <a:extLst>
                <a:ext uri="{FF2B5EF4-FFF2-40B4-BE49-F238E27FC236}">
                  <a16:creationId xmlns="" xmlns:a16="http://schemas.microsoft.com/office/drawing/2014/main" id="{093C93FE-0895-47D0-862E-63CBB3B0FD9C}"/>
                </a:ext>
              </a:extLst>
            </p:cNvPr>
            <p:cNvGrpSpPr/>
            <p:nvPr/>
          </p:nvGrpSpPr>
          <p:grpSpPr>
            <a:xfrm>
              <a:off x="2108855" y="2083777"/>
              <a:ext cx="9917113" cy="2462097"/>
              <a:chOff x="1438275" y="2081595"/>
              <a:chExt cx="9917113" cy="4013200"/>
            </a:xfrm>
          </p:grpSpPr>
          <p:cxnSp>
            <p:nvCxnSpPr>
              <p:cNvPr id="19" name="Straight Connector 4">
                <a:extLst>
                  <a:ext uri="{FF2B5EF4-FFF2-40B4-BE49-F238E27FC236}">
                    <a16:creationId xmlns="" xmlns:a16="http://schemas.microsoft.com/office/drawing/2014/main" id="{E12E65B7-C1ED-470E-B2D5-4B08E6956F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613151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Straight Connector 5">
                <a:extLst>
                  <a:ext uri="{FF2B5EF4-FFF2-40B4-BE49-F238E27FC236}">
                    <a16:creationId xmlns="" xmlns:a16="http://schemas.microsoft.com/office/drawing/2014/main" id="{B4A3C82C-8DE8-47D2-9060-C5A5AFA753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5066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Straight Connector 6">
                <a:extLst>
                  <a:ext uri="{FF2B5EF4-FFF2-40B4-BE49-F238E27FC236}">
                    <a16:creationId xmlns="" xmlns:a16="http://schemas.microsoft.com/office/drawing/2014/main" id="{E6DD74AD-BDF4-49EC-A5E3-ECEC5DB55BB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72281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Straight Connector 7">
                <a:extLst>
                  <a:ext uri="{FF2B5EF4-FFF2-40B4-BE49-F238E27FC236}">
                    <a16:creationId xmlns="" xmlns:a16="http://schemas.microsoft.com/office/drawing/2014/main" id="{B59E6B00-E41A-483F-A870-FD6053B7620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829300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Straight Connector 8">
                <a:extLst>
                  <a:ext uri="{FF2B5EF4-FFF2-40B4-BE49-F238E27FC236}">
                    <a16:creationId xmlns="" xmlns:a16="http://schemas.microsoft.com/office/drawing/2014/main" id="{128AC3CE-3DBB-49E9-A34B-6EAA581F1E7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91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Straight Connector 9">
                <a:extLst>
                  <a:ext uri="{FF2B5EF4-FFF2-40B4-BE49-F238E27FC236}">
                    <a16:creationId xmlns="" xmlns:a16="http://schemas.microsoft.com/office/drawing/2014/main" id="{725D7418-A37C-4689-94D5-302CC0CEA34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9342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Straight Connector 10">
                <a:extLst>
                  <a:ext uri="{FF2B5EF4-FFF2-40B4-BE49-F238E27FC236}">
                    <a16:creationId xmlns="" xmlns:a16="http://schemas.microsoft.com/office/drawing/2014/main" id="{07D71A64-ABE0-4FC5-A04E-89D15972D4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487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Straight Connector 11">
                <a:extLst>
                  <a:ext uri="{FF2B5EF4-FFF2-40B4-BE49-F238E27FC236}">
                    <a16:creationId xmlns="" xmlns:a16="http://schemas.microsoft.com/office/drawing/2014/main" id="{88F5B97B-793C-4D9A-9390-D7E83B0971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252075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Straight Connector 12">
                <a:extLst>
                  <a:ext uri="{FF2B5EF4-FFF2-40B4-BE49-F238E27FC236}">
                    <a16:creationId xmlns="" xmlns:a16="http://schemas.microsoft.com/office/drawing/2014/main" id="{ECA66467-340E-42BF-AAD8-4D2CC28FEBE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355388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Straight Connector 12">
                <a:extLst>
                  <a:ext uri="{FF2B5EF4-FFF2-40B4-BE49-F238E27FC236}">
                    <a16:creationId xmlns="" xmlns:a16="http://schemas.microsoft.com/office/drawing/2014/main" id="{0264C718-6D45-485F-85E3-5F3D41510C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438275" y="2081595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9" name="Rectangle 85">
              <a:extLst>
                <a:ext uri="{FF2B5EF4-FFF2-40B4-BE49-F238E27FC236}">
                  <a16:creationId xmlns="" xmlns:a16="http://schemas.microsoft.com/office/drawing/2014/main" id="{BF9594DC-B70F-4540-A532-F04F67753C38}"/>
                </a:ext>
              </a:extLst>
            </p:cNvPr>
            <p:cNvSpPr/>
            <p:nvPr/>
          </p:nvSpPr>
          <p:spPr>
            <a:xfrm>
              <a:off x="1038882" y="1444016"/>
              <a:ext cx="1069975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2019</a:t>
              </a:r>
            </a:p>
          </p:txBody>
        </p:sp>
        <p:sp>
          <p:nvSpPr>
            <p:cNvPr id="30" name="Rectangle 86">
              <a:extLst>
                <a:ext uri="{FF2B5EF4-FFF2-40B4-BE49-F238E27FC236}">
                  <a16:creationId xmlns="" xmlns:a16="http://schemas.microsoft.com/office/drawing/2014/main" id="{C2903379-EF9A-45E5-A1E1-727BAFEDE6DF}"/>
                </a:ext>
              </a:extLst>
            </p:cNvPr>
            <p:cNvSpPr/>
            <p:nvPr/>
          </p:nvSpPr>
          <p:spPr>
            <a:xfrm>
              <a:off x="1038882" y="2126639"/>
              <a:ext cx="1044575" cy="608013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77">
                <a:defRPr/>
              </a:pPr>
              <a:r>
                <a:rPr lang="en-GB" sz="12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1645371" y="287987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 starts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47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7202433" y="287987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48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2729272" y="287987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RAN2/3 starts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49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8265105" y="287987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Stage-3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0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9368416" y="2884040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ASN-1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1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10431088" y="2879872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0" rIns="54000" bIns="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RAN4 performance completion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="" xmlns:a16="http://schemas.microsoft.com/office/drawing/2014/main" id="{7590F9B7-33FA-438A-B2BB-8B7C282D173F}"/>
                </a:ext>
              </a:extLst>
            </p:cNvPr>
            <p:cNvSpPr txBox="1"/>
            <p:nvPr/>
          </p:nvSpPr>
          <p:spPr>
            <a:xfrm>
              <a:off x="535709" y="2879872"/>
              <a:ext cx="104708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Schedule</a:t>
              </a:r>
            </a:p>
            <a:p>
              <a:r>
                <a:rPr lang="en-US" sz="1400" b="1" dirty="0" smtClean="0">
                  <a:solidFill>
                    <a:srgbClr val="FF0000"/>
                  </a:solidFill>
                </a:rPr>
                <a:t>@ RAN#86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8304068" y="3528655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7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9366740" y="3528655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Stage-3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8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10470051" y="3532822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ASN-1 freeze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9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11532723" y="3528654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0" rIns="54000" bIns="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RAN4 performance completion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7590F9B7-33FA-438A-B2BB-8B7C282D173F}"/>
                </a:ext>
              </a:extLst>
            </p:cNvPr>
            <p:cNvSpPr txBox="1"/>
            <p:nvPr/>
          </p:nvSpPr>
          <p:spPr>
            <a:xfrm>
              <a:off x="540060" y="3528654"/>
              <a:ext cx="104708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Schedule</a:t>
              </a:r>
            </a:p>
            <a:p>
              <a:r>
                <a:rPr lang="en-US" sz="1400" b="1" dirty="0" smtClean="0">
                  <a:solidFill>
                    <a:srgbClr val="FF0000"/>
                  </a:solidFill>
                </a:rPr>
                <a:t>@ </a:t>
              </a:r>
              <a:r>
                <a:rPr lang="en-US" sz="1400" b="1" dirty="0">
                  <a:solidFill>
                    <a:srgbClr val="FF0000"/>
                  </a:solidFill>
                </a:rPr>
                <a:t>RAN#87</a:t>
              </a:r>
            </a:p>
          </p:txBody>
        </p:sp>
        <p:cxnSp>
          <p:nvCxnSpPr>
            <p:cNvPr id="62" name="직선 연결선 61"/>
            <p:cNvCxnSpPr/>
            <p:nvPr/>
          </p:nvCxnSpPr>
          <p:spPr>
            <a:xfrm>
              <a:off x="3936273" y="2744178"/>
              <a:ext cx="17418" cy="186265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3486852" y="351691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 starts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cxnSp>
          <p:nvCxnSpPr>
            <p:cNvPr id="64" name="직선 연결선 63"/>
            <p:cNvCxnSpPr/>
            <p:nvPr/>
          </p:nvCxnSpPr>
          <p:spPr>
            <a:xfrm>
              <a:off x="5055325" y="2695043"/>
              <a:ext cx="21772" cy="1844987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Rectangle: Rounded Corners 45">
              <a:extLst>
                <a:ext uri="{FF2B5EF4-FFF2-40B4-BE49-F238E27FC236}">
                  <a16:creationId xmlns="" xmlns:a16="http://schemas.microsoft.com/office/drawing/2014/main" id="{571B5E06-614E-45DB-879F-695E13C9AC23}"/>
                </a:ext>
              </a:extLst>
            </p:cNvPr>
            <p:cNvSpPr/>
            <p:nvPr/>
          </p:nvSpPr>
          <p:spPr>
            <a:xfrm>
              <a:off x="4605947" y="3528653"/>
              <a:ext cx="922018" cy="4839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54000" tIns="54000" rIns="54000" bIns="54000"/>
            <a:lstStyle/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</a:p>
            <a:p>
              <a:pPr algn="ctr" defTabSz="685766">
                <a:defRPr/>
              </a:pPr>
              <a:r>
                <a:rPr lang="en-US" sz="1000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RAN2/3 starts</a:t>
              </a: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</p:grpSp>
      <p:sp>
        <p:nvSpPr>
          <p:cNvPr id="69" name="내용 개체 틀 2"/>
          <p:cNvSpPr>
            <a:spLocks noGrp="1"/>
          </p:cNvSpPr>
          <p:nvPr>
            <p:ph idx="1"/>
          </p:nvPr>
        </p:nvSpPr>
        <p:spPr>
          <a:xfrm>
            <a:off x="1131045" y="1223652"/>
            <a:ext cx="10598829" cy="180101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Due to changes on meeting environment from COVID-19 situation, original Rel-17 time schedule made in RAN#86 is shifted by 3 months in RAN#87</a:t>
            </a:r>
          </a:p>
        </p:txBody>
      </p:sp>
    </p:spTree>
    <p:extLst>
      <p:ext uri="{BB962C8B-B14F-4D97-AF65-F5344CB8AC3E}">
        <p14:creationId xmlns:p14="http://schemas.microsoft.com/office/powerpoint/2010/main" val="12777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375955"/>
            <a:ext cx="9528855" cy="546272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Further Delay of Rel-17 time schedule is inevitable because:</a:t>
            </a:r>
          </a:p>
          <a:p>
            <a:pPr lvl="1"/>
            <a:r>
              <a:rPr lang="en-US" altLang="ko-KR" dirty="0" smtClean="0"/>
              <a:t>Actual start of Rel-17 works has been delayed due to extension of Rel-16 maintenance works</a:t>
            </a:r>
          </a:p>
          <a:p>
            <a:pPr lvl="1"/>
            <a:r>
              <a:rPr lang="en-US" altLang="ko-KR" dirty="0" smtClean="0"/>
              <a:t>Progress of Rel-17 SI/WIs in each WG via e-meetings is not as efficient as f2f meetings</a:t>
            </a:r>
          </a:p>
          <a:p>
            <a:pPr lvl="1"/>
            <a:r>
              <a:rPr lang="en-US" altLang="ko-KR" dirty="0" smtClean="0"/>
              <a:t>It is still unclear when 3GPP can start ordinary f2f meetings.</a:t>
            </a:r>
          </a:p>
          <a:p>
            <a:r>
              <a:rPr lang="en-US" altLang="ko-KR" dirty="0" smtClean="0"/>
              <a:t>Therefore, shifting Rel-17 time line by at least 3 months (or more) is necessary</a:t>
            </a:r>
            <a:endParaRPr lang="en-US" altLang="ko-KR" dirty="0"/>
          </a:p>
          <a:p>
            <a:pPr lvl="1"/>
            <a:r>
              <a:rPr lang="en-US" altLang="ko-KR" dirty="0" smtClean="0"/>
              <a:t>It seems to be already a common assumption that Rel-17 RAN1 SI/WI freezing will be shifted to at least September 2021 or later (with a corresponding timeline shift for the RAN2/3/4 works)</a:t>
            </a:r>
          </a:p>
          <a:p>
            <a:pPr lvl="1"/>
            <a:r>
              <a:rPr lang="en-US" altLang="ko-KR" dirty="0" smtClean="0"/>
              <a:t>FFS if whole time schedule updates for Rel-17 should be announced officially in RAN#89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7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375955"/>
            <a:ext cx="9528855" cy="546272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 expedite the progress of Rel-17 works, </a:t>
            </a:r>
            <a:r>
              <a:rPr lang="en-US" altLang="ko-KR" dirty="0" smtClean="0"/>
              <a:t>additional WG</a:t>
            </a:r>
            <a:r>
              <a:rPr lang="en-US" altLang="ko-KR" dirty="0" smtClean="0"/>
              <a:t> </a:t>
            </a:r>
            <a:r>
              <a:rPr lang="en-US" altLang="ko-KR" dirty="0" smtClean="0"/>
              <a:t>meeting in January can be considered</a:t>
            </a:r>
          </a:p>
          <a:p>
            <a:pPr lvl="1"/>
            <a:r>
              <a:rPr lang="en-US" altLang="ko-KR" dirty="0" smtClean="0"/>
              <a:t>However, current e-meeting schedules in each WG already tight since each e-meeting requires 3 weeks (1 week for preparation phase + 2 weeks for main discussion) and more (e.g. additional 1 week for a few remaining discussion)</a:t>
            </a:r>
          </a:p>
          <a:p>
            <a:pPr lvl="1"/>
            <a:r>
              <a:rPr lang="en-US" altLang="ko-KR" dirty="0" smtClean="0"/>
              <a:t>Moreover, Asian New Year’s holiday season in February should be respected</a:t>
            </a:r>
          </a:p>
          <a:p>
            <a:r>
              <a:rPr lang="en-US" altLang="ko-KR" dirty="0" smtClean="0"/>
              <a:t>Therefore, </a:t>
            </a:r>
            <a:r>
              <a:rPr lang="en-US" altLang="ko-KR" dirty="0" smtClean="0"/>
              <a:t>additional </a:t>
            </a:r>
            <a:r>
              <a:rPr lang="en-US" altLang="ko-KR" dirty="0" smtClean="0"/>
              <a:t>meeting (if considered) in January should be compact than ordinary e-meetings. For example, shortened period with selected topics (e.g., only for a few selected SI/WIs)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22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375955"/>
            <a:ext cx="9528855" cy="546272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There are two RAN1-leading Rel-17 SIs which are not yet started, i.e., NR XR study and IOT over NTN. </a:t>
            </a:r>
          </a:p>
          <a:p>
            <a:pPr lvl="1"/>
            <a:r>
              <a:rPr lang="en-US" altLang="ko-KR" dirty="0" smtClean="0"/>
              <a:t>Since progress of ongoing Rel-17 RAN1 WIs/Sis is very slow and only one meeting (in October) remains in 2020, it is not desirable to add more Rel-17 works for Rel-17 items in this year</a:t>
            </a:r>
          </a:p>
          <a:p>
            <a:r>
              <a:rPr lang="en-US" altLang="ko-KR" dirty="0" smtClean="0"/>
              <a:t>Therefore, NR XR study and IOT over NTN may be started at an appropriate point of time in 2021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5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375955"/>
            <a:ext cx="9528855" cy="546272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Rel-17 </a:t>
            </a:r>
            <a:r>
              <a:rPr lang="en-US" altLang="ko-KR" dirty="0"/>
              <a:t>time line </a:t>
            </a:r>
            <a:r>
              <a:rPr lang="en-US" altLang="ko-KR" dirty="0" smtClean="0"/>
              <a:t>should be shifted by </a:t>
            </a:r>
            <a:r>
              <a:rPr lang="en-US" altLang="ko-KR" dirty="0"/>
              <a:t>at least 3 months (or more) </a:t>
            </a:r>
            <a:r>
              <a:rPr lang="en-US" altLang="ko-KR" dirty="0" smtClean="0"/>
              <a:t>on top of the updated schedule in RAN#87</a:t>
            </a:r>
            <a:endParaRPr lang="en-US" altLang="ko-KR" dirty="0"/>
          </a:p>
          <a:p>
            <a:pPr lvl="1"/>
            <a:r>
              <a:rPr lang="en-US" altLang="ko-KR" dirty="0" smtClean="0"/>
              <a:t>FFS </a:t>
            </a:r>
            <a:r>
              <a:rPr lang="en-US" altLang="ko-KR" dirty="0"/>
              <a:t>if </a:t>
            </a:r>
            <a:r>
              <a:rPr lang="en-US" altLang="ko-KR" dirty="0" smtClean="0"/>
              <a:t>whole time </a:t>
            </a:r>
            <a:r>
              <a:rPr lang="en-US" altLang="ko-KR" dirty="0"/>
              <a:t>schedule updates for Rel-17 should be announced </a:t>
            </a:r>
            <a:r>
              <a:rPr lang="en-US" altLang="ko-KR" dirty="0" smtClean="0"/>
              <a:t>officially in RAN#89</a:t>
            </a:r>
          </a:p>
          <a:p>
            <a:r>
              <a:rPr lang="en-US" altLang="ko-KR" dirty="0" smtClean="0"/>
              <a:t>Additional WG </a:t>
            </a:r>
            <a:r>
              <a:rPr lang="en-US" altLang="ko-KR" dirty="0" smtClean="0"/>
              <a:t>meeting in </a:t>
            </a:r>
            <a:r>
              <a:rPr lang="en-US" altLang="ko-KR" dirty="0"/>
              <a:t>January </a:t>
            </a:r>
            <a:r>
              <a:rPr lang="en-US" altLang="ko-KR" dirty="0" smtClean="0"/>
              <a:t>can be considered </a:t>
            </a:r>
          </a:p>
          <a:p>
            <a:pPr lvl="1"/>
            <a:r>
              <a:rPr lang="en-US" altLang="ko-KR" dirty="0"/>
              <a:t>w</a:t>
            </a:r>
            <a:r>
              <a:rPr lang="en-US" altLang="ko-KR" dirty="0" smtClean="0"/>
              <a:t>ith shortened </a:t>
            </a:r>
            <a:r>
              <a:rPr lang="en-US" altLang="ko-KR" dirty="0"/>
              <a:t>period </a:t>
            </a:r>
            <a:r>
              <a:rPr lang="en-US" altLang="ko-KR" dirty="0" smtClean="0"/>
              <a:t>than ordinary e-meetings with </a:t>
            </a:r>
            <a:r>
              <a:rPr lang="en-US" altLang="ko-KR" dirty="0"/>
              <a:t>selected </a:t>
            </a:r>
            <a:r>
              <a:rPr lang="en-US" altLang="ko-KR" dirty="0" smtClean="0"/>
              <a:t>topics</a:t>
            </a:r>
            <a:endParaRPr lang="en-US" altLang="ko-KR" dirty="0"/>
          </a:p>
          <a:p>
            <a:r>
              <a:rPr lang="en-US" altLang="ko-KR" dirty="0" smtClean="0"/>
              <a:t>Start of the two SIs on NR </a:t>
            </a:r>
            <a:r>
              <a:rPr lang="en-US" altLang="ko-KR" dirty="0"/>
              <a:t>XR </a:t>
            </a:r>
            <a:r>
              <a:rPr lang="en-US" altLang="ko-KR" dirty="0" smtClean="0"/>
              <a:t>and </a:t>
            </a:r>
            <a:r>
              <a:rPr lang="en-US" altLang="ko-KR" dirty="0"/>
              <a:t>IOT over NTN </a:t>
            </a:r>
            <a:r>
              <a:rPr lang="en-US" altLang="ko-KR" dirty="0" smtClean="0"/>
              <a:t>is delayed to 2021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0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3120</TotalTime>
  <Words>473</Words>
  <Application>Microsoft Office PowerPoint</Application>
  <PresentationFormat>와이드스크린</PresentationFormat>
  <Paragraphs>72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Arial Unicode MS</vt:lpstr>
      <vt:lpstr>HY중고딕</vt:lpstr>
      <vt:lpstr>LG스마트체2.0 Regular</vt:lpstr>
      <vt:lpstr>LG스마트체2.0 SemiBold</vt:lpstr>
      <vt:lpstr>Nokia Pure Text Light</vt:lpstr>
      <vt:lpstr>맑은 고딕</vt:lpstr>
      <vt:lpstr>Arial</vt:lpstr>
      <vt:lpstr>Century Gothic</vt:lpstr>
      <vt:lpstr>Wingdings</vt:lpstr>
      <vt:lpstr>Wingdings 3</vt:lpstr>
      <vt:lpstr>줄기</vt:lpstr>
      <vt:lpstr>Discussion on Rel-17 timeline</vt:lpstr>
      <vt:lpstr>Backgrounds</vt:lpstr>
      <vt:lpstr>Discussion</vt:lpstr>
      <vt:lpstr>Discussion</vt:lpstr>
      <vt:lpstr>Discussion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안준기/책임연구원/미래기술센터 C&amp;M표준(연)5G무선통신표준Task(joon.ahn@lge.com)</cp:lastModifiedBy>
  <cp:revision>365</cp:revision>
  <dcterms:created xsi:type="dcterms:W3CDTF">2018-12-17T00:21:52Z</dcterms:created>
  <dcterms:modified xsi:type="dcterms:W3CDTF">2020-09-07T10:43:06Z</dcterms:modified>
</cp:coreProperties>
</file>