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1198" r:id="rId5"/>
    <p:sldId id="341" r:id="rId6"/>
    <p:sldId id="1200" r:id="rId7"/>
    <p:sldId id="1202" r:id="rId8"/>
    <p:sldId id="1201" r:id="rId9"/>
  </p:sldIdLst>
  <p:sldSz cx="9144000" cy="5143500" type="screen16x9"/>
  <p:notesSz cx="6858000" cy="9144000"/>
  <p:embeddedFontLst>
    <p:embeddedFont>
      <p:font typeface="Intel Clear" panose="020B060402020302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479D6E-70AE-45CA-8263-E611EFBB93E5}" v="1" dt="2020-06-22T16:39:36.414"/>
    <p1510:client id="{2D0E1AA6-6EA8-4A6B-B35C-5183B1E54558}" v="63" dt="2020-06-22T09:43:02.794"/>
    <p1510:client id="{E82AFD64-010B-42AF-AF07-52333D1EBB80}" v="19" dt="2020-06-22T21:33:46.7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8" autoAdjust="0"/>
    <p:restoredTop sz="86409" autoAdjust="0"/>
  </p:normalViewPr>
  <p:slideViewPr>
    <p:cSldViewPr snapToGrid="0">
      <p:cViewPr varScale="1">
        <p:scale>
          <a:sx n="85" d="100"/>
          <a:sy n="85" d="100"/>
        </p:scale>
        <p:origin x="84" y="336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6/22/2020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6/22/2020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77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15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01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17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79422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32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Intel Clear pro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1797" y="3834971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9C09CDC1-0348-4034-BF3D-452CE9B38C0B}"/>
              </a:ext>
            </a:extLst>
          </p:cNvPr>
          <p:cNvSpPr txBox="1">
            <a:spLocks/>
          </p:cNvSpPr>
          <p:nvPr userDrawn="1"/>
        </p:nvSpPr>
        <p:spPr>
          <a:xfrm>
            <a:off x="3743325" y="179873"/>
            <a:ext cx="5253342" cy="925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600" b="0" i="0" kern="1200" baseline="0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457200" rtl="0" eaLnBrk="1" latinLnBrk="0" hangingPunct="1">
              <a:spcBef>
                <a:spcPts val="1200"/>
              </a:spcBef>
              <a:buFont typeface="Wingdings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en-GB" sz="1600" b="1" i="0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3GPP TSG-RAN Meeting 88e </a:t>
            </a:r>
            <a:r>
              <a:rPr lang="en-GB" sz="1600" b="1" i="1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			</a:t>
            </a:r>
            <a:r>
              <a:rPr lang="en-GB" sz="1600" b="1" i="0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RP-201137</a:t>
            </a:r>
          </a:p>
          <a:p>
            <a:pPr>
              <a:spcBef>
                <a:spcPts val="0"/>
              </a:spcBef>
            </a:pPr>
            <a:r>
              <a:rPr lang="en-US" sz="1600" b="1" i="0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Electronic, 29</a:t>
            </a:r>
            <a:r>
              <a:rPr lang="en-US" sz="1600" b="1" i="0" kern="1200" baseline="3000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th</a:t>
            </a:r>
            <a:r>
              <a:rPr lang="en-US" sz="1600" b="1" i="0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 June – 3</a:t>
            </a:r>
            <a:r>
              <a:rPr lang="en-US" sz="1600" b="1" i="0" kern="1200" baseline="3000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rd</a:t>
            </a:r>
            <a:r>
              <a:rPr lang="en-US" sz="1600" b="1" i="0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 July 2020</a:t>
            </a:r>
          </a:p>
          <a:p>
            <a:pPr>
              <a:spcBef>
                <a:spcPts val="0"/>
              </a:spcBef>
            </a:pPr>
            <a:endParaRPr lang="en-US" sz="1600" b="1" i="0" kern="1200" baseline="0" dirty="0">
              <a:solidFill>
                <a:schemeClr val="accent3"/>
              </a:solidFill>
              <a:effectLst/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b="1" i="0" kern="120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Agenda Item: 15</a:t>
            </a:r>
            <a:endParaRPr lang="en-GB" sz="1600" b="1" i="0" kern="1200" baseline="0" dirty="0">
              <a:solidFill>
                <a:schemeClr val="accent3"/>
              </a:solidFill>
              <a:effectLst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/>
              <a:t>16pt Intel Clear bullet one</a:t>
            </a:r>
          </a:p>
          <a:p>
            <a:pPr lvl="2"/>
            <a:r>
              <a:rPr lang="en-US" err="1"/>
              <a:t>14pt</a:t>
            </a:r>
            <a:r>
              <a:rPr lang="en-US"/>
              <a:t> Intel Clear third level</a:t>
            </a:r>
          </a:p>
          <a:p>
            <a:pPr lvl="3"/>
            <a:r>
              <a:rPr lang="en-US" err="1"/>
              <a:t>12pt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12pt</a:t>
            </a:r>
            <a:r>
              <a:rPr lang="en-US"/>
              <a:t>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40pt Intel Clear Pro</a:t>
            </a:r>
            <a:br>
              <a:rPr lang="en-US"/>
            </a:br>
            <a:r>
              <a:rPr lang="en-US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40pt Intel Clear Pro</a:t>
            </a:r>
            <a:br>
              <a:rPr lang="en-US"/>
            </a:br>
            <a:r>
              <a:rPr lang="en-US"/>
              <a:t>blue section break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16pt Intel Clear Subhead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40pt Intel Clear Light Body.</a:t>
            </a:r>
            <a:br>
              <a:rPr lang="en-US"/>
            </a:br>
            <a:r>
              <a:rPr lang="en-US"/>
              <a:t>For content that is not a section, but has a big idea in text only.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40pt Intel Clear Heading</a:t>
            </a:r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40pt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/>
              <a:t>Insert photo here. 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381327" y="3748391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Intel Communication and Devices Group</a:t>
            </a:r>
          </a:p>
          <a:p>
            <a:pPr algn="ctr"/>
            <a:endParaRPr lang="en-GB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0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79422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50pt Intel Clear pro Title</a:t>
            </a:r>
            <a:br>
              <a:rPr lang="en-US"/>
            </a:br>
            <a:r>
              <a:rPr lang="en-US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16pt Intel Clear Subhead, Date, Etc.</a:t>
            </a:r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/>
              <a:t>Insert photo here. Drag picture to placeholder or click icon to add.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79422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50pt Intel Clear pro Title</a:t>
            </a:r>
            <a:br>
              <a:rPr lang="en-US"/>
            </a:br>
            <a:r>
              <a:rPr lang="en-US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16pt Intel Clear Subhead, Date, Etc.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31252B-B70E-4D1C-80E9-23080A8FA4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18pt Intel Clear body text</a:t>
            </a:r>
          </a:p>
          <a:p>
            <a:pPr lvl="1"/>
            <a:r>
              <a:rPr lang="en-US"/>
              <a:t>18pt Intel Clear bullet one</a:t>
            </a:r>
          </a:p>
          <a:p>
            <a:pPr lvl="2"/>
            <a:r>
              <a:rPr lang="en-US"/>
              <a:t>16pt Intel Clear sub-bullet</a:t>
            </a:r>
          </a:p>
          <a:p>
            <a:pPr lvl="3"/>
            <a:r>
              <a:rPr lang="en-US"/>
              <a:t>14pt Intel Clear fourth level</a:t>
            </a:r>
          </a:p>
          <a:p>
            <a:pPr lvl="4"/>
            <a:r>
              <a:rPr lang="en-US"/>
              <a:t>12pt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/>
              <a:t>16pt Intel Clear bullet one</a:t>
            </a:r>
          </a:p>
          <a:p>
            <a:pPr lvl="2"/>
            <a:r>
              <a:rPr lang="en-US" err="1"/>
              <a:t>14pt</a:t>
            </a:r>
            <a:r>
              <a:rPr lang="en-US"/>
              <a:t> Intel Clear third level</a:t>
            </a:r>
          </a:p>
          <a:p>
            <a:pPr lvl="3"/>
            <a:r>
              <a:rPr lang="en-US" err="1"/>
              <a:t>12pt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12pt</a:t>
            </a:r>
            <a:r>
              <a:rPr lang="en-US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/>
              <a:t>16pt Intel Clear bullet one</a:t>
            </a:r>
          </a:p>
          <a:p>
            <a:pPr lvl="2"/>
            <a:r>
              <a:rPr lang="en-US" err="1"/>
              <a:t>14pt</a:t>
            </a:r>
            <a:r>
              <a:rPr lang="en-US"/>
              <a:t> Intel Clear third level</a:t>
            </a:r>
          </a:p>
          <a:p>
            <a:pPr lvl="3"/>
            <a:r>
              <a:rPr lang="en-US" err="1"/>
              <a:t>12pt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12pt</a:t>
            </a:r>
            <a:r>
              <a:rPr lang="en-US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/>
              <a:t>16pt Intel Clear bullet one</a:t>
            </a:r>
          </a:p>
          <a:p>
            <a:pPr lvl="2"/>
            <a:r>
              <a:rPr lang="en-US" err="1"/>
              <a:t>14pt</a:t>
            </a:r>
            <a:r>
              <a:rPr lang="en-US"/>
              <a:t> Intel Clear third level</a:t>
            </a:r>
          </a:p>
          <a:p>
            <a:pPr lvl="3"/>
            <a:r>
              <a:rPr lang="en-US" err="1"/>
              <a:t>12pt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12pt</a:t>
            </a:r>
            <a:r>
              <a:rPr lang="en-US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/>
              <a:t>“36pt Intel Clear Bold Text”</a:t>
            </a:r>
          </a:p>
          <a:p>
            <a:pPr lvl="1"/>
            <a:r>
              <a:rPr lang="en-US" err="1"/>
              <a:t>12pt</a:t>
            </a:r>
            <a:r>
              <a:rPr lang="en-US"/>
              <a:t> Attribution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/>
              <a:t>16pt Intel Clear bullet one</a:t>
            </a:r>
          </a:p>
          <a:p>
            <a:pPr lvl="2"/>
            <a:r>
              <a:rPr lang="en-US" err="1"/>
              <a:t>14pt</a:t>
            </a:r>
            <a:r>
              <a:rPr lang="en-US"/>
              <a:t> Intel Clear third level</a:t>
            </a:r>
          </a:p>
          <a:p>
            <a:pPr lvl="3"/>
            <a:r>
              <a:rPr lang="en-US" err="1"/>
              <a:t>12pt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12pt</a:t>
            </a:r>
            <a:r>
              <a:rPr lang="en-US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/>
              <a:t>16pt Intel Clear bullet one</a:t>
            </a:r>
          </a:p>
          <a:p>
            <a:pPr lvl="2"/>
            <a:r>
              <a:rPr lang="en-US" err="1"/>
              <a:t>14pt</a:t>
            </a:r>
            <a:r>
              <a:rPr lang="en-US"/>
              <a:t> Intel Clear third level</a:t>
            </a:r>
          </a:p>
          <a:p>
            <a:pPr lvl="3"/>
            <a:r>
              <a:rPr lang="en-US" err="1"/>
              <a:t>12pt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12pt</a:t>
            </a:r>
            <a:r>
              <a:rPr lang="en-US"/>
              <a:t> Intel Clear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28pt Intel Clear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18pt Intel Clear body text</a:t>
            </a:r>
          </a:p>
          <a:p>
            <a:pPr lvl="1"/>
            <a:r>
              <a:rPr lang="en-US"/>
              <a:t>16pt Intel Clear bullet one</a:t>
            </a:r>
          </a:p>
          <a:p>
            <a:pPr lvl="2"/>
            <a:r>
              <a:rPr lang="en-US"/>
              <a:t>16pt Intel Clear sub-bullet</a:t>
            </a:r>
          </a:p>
          <a:p>
            <a:pPr lvl="3"/>
            <a:r>
              <a:rPr lang="en-US" err="1"/>
              <a:t>14pt</a:t>
            </a:r>
            <a:r>
              <a:rPr lang="en-US"/>
              <a:t> Intel Clear fourth level</a:t>
            </a:r>
          </a:p>
          <a:p>
            <a:pPr lvl="4"/>
            <a:r>
              <a:rPr lang="en-US" err="1"/>
              <a:t>14pt</a:t>
            </a:r>
            <a:r>
              <a:rPr lang="en-US"/>
              <a:t> Intel Clear 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CE9FB-13F2-429C-81FF-AC8B1185EE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Considerations on e-meeting arrangements</a:t>
            </a:r>
            <a:endParaRPr lang="en-GB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C6C4106-E50E-443F-A2EC-DB3700DF4284}"/>
              </a:ext>
            </a:extLst>
          </p:cNvPr>
          <p:cNvSpPr txBox="1">
            <a:spLocks/>
          </p:cNvSpPr>
          <p:nvPr/>
        </p:nvSpPr>
        <p:spPr>
          <a:xfrm>
            <a:off x="2692786" y="146127"/>
            <a:ext cx="6330212" cy="925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600" b="0" i="0" kern="1200" baseline="0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indent="0" algn="ctr" defTabSz="457200" rtl="0" eaLnBrk="1" latinLnBrk="0" hangingPunct="1">
              <a:spcBef>
                <a:spcPts val="1200"/>
              </a:spcBef>
              <a:buFont typeface="Wingdings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914400" indent="0" algn="ctr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A3E2ED-F39E-4DBC-A49F-EB0AAE8168CD}"/>
              </a:ext>
            </a:extLst>
          </p:cNvPr>
          <p:cNvSpPr txBox="1">
            <a:spLocks/>
          </p:cNvSpPr>
          <p:nvPr/>
        </p:nvSpPr>
        <p:spPr>
          <a:xfrm>
            <a:off x="465557" y="3823854"/>
            <a:ext cx="8212886" cy="37322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 spc="0" baseline="0">
                <a:solidFill>
                  <a:schemeClr val="bg1">
                    <a:alpha val="90000"/>
                  </a:schemeClr>
                </a:solidFill>
                <a:latin typeface="+mj-lt"/>
                <a:ea typeface="Intel Clear"/>
                <a:cs typeface="Arial" panose="020B0604020202020204" pitchFamily="34" charset="0"/>
              </a:defRPr>
            </a:lvl1pPr>
          </a:lstStyle>
          <a:p>
            <a:r>
              <a:rPr lang="en-US" sz="2000" dirty="0"/>
              <a:t>Intel Corporation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63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C8286B-5053-40A7-A447-CA5F8DE99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3EDCF8-A394-4FAB-91E5-E1932DC20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Review of e-meeting arrangements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48030C-0765-4EBB-8E93-E136E6E8A77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469" y="987552"/>
            <a:ext cx="8228012" cy="3641599"/>
          </a:xfrm>
        </p:spPr>
        <p:txBody>
          <a:bodyPr/>
          <a:lstStyle/>
          <a:p>
            <a:r>
              <a:rPr lang="en-GB" sz="1600" dirty="0"/>
              <a:t>All</a:t>
            </a:r>
            <a:r>
              <a:rPr lang="en-GB" sz="1600" baseline="0" dirty="0"/>
              <a:t> WGs now operating with a combination of email discussion and webinar </a:t>
            </a:r>
          </a:p>
          <a:p>
            <a:pPr lvl="1"/>
            <a:r>
              <a:rPr lang="en-GB" sz="1600" dirty="0"/>
              <a:t>RAN WGs have some differences in style, just as for F2F, but not seen as a concern</a:t>
            </a:r>
            <a:endParaRPr lang="en-GB" sz="1600" baseline="0" dirty="0"/>
          </a:p>
          <a:p>
            <a:r>
              <a:rPr lang="en-GB" sz="1600" dirty="0"/>
              <a:t>P</a:t>
            </a:r>
            <a:r>
              <a:rPr lang="en-GB" sz="1600" baseline="0" dirty="0"/>
              <a:t>rogress</a:t>
            </a:r>
            <a:r>
              <a:rPr lang="en-GB" sz="1600" dirty="0"/>
              <a:t> by electronic meeting format is reasonable considering the situation</a:t>
            </a:r>
          </a:p>
          <a:p>
            <a:pPr lvl="1"/>
            <a:r>
              <a:rPr lang="en-GB" sz="1600" dirty="0"/>
              <a:t>But still well below efficiency of F2F</a:t>
            </a:r>
          </a:p>
          <a:p>
            <a:pPr lvl="1"/>
            <a:r>
              <a:rPr lang="en-GB" sz="1600" dirty="0"/>
              <a:t>Uncertainty how Rel-17 discussions will progress in this format</a:t>
            </a:r>
          </a:p>
          <a:p>
            <a:r>
              <a:rPr lang="en-GB" sz="1600" dirty="0"/>
              <a:t>We appreciate efforts made by RAN/WG  leadership in difficult circumstances </a:t>
            </a:r>
          </a:p>
          <a:p>
            <a:r>
              <a:rPr lang="en-GB" sz="1600" dirty="0"/>
              <a:t>However, e-meetings are imposing a </a:t>
            </a:r>
            <a:r>
              <a:rPr lang="en-GB" sz="1600" u="sng" dirty="0"/>
              <a:t>extreme demands on delegates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GB" b="1" kern="1200" baseline="0" dirty="0">
                <a:solidFill>
                  <a:srgbClr val="0071C5"/>
                </a:solidFill>
                <a:effectLst/>
              </a:rPr>
              <a:t>Further measures are needed to manage e-meeting load issues, in particular given the 3 week RAN1/4 meetings planned for Q4</a:t>
            </a:r>
            <a:endParaRPr lang="en-GB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3577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D0E4FE-A61F-4043-BAF5-FC89FE173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592785-AEE1-45D6-8453-C2D8DDCE0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Causes of extreme demands on delegates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A8479C-6F6B-41CE-B230-C5CA2D8F5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5613" y="932688"/>
            <a:ext cx="8228012" cy="3696462"/>
          </a:xfrm>
        </p:spPr>
        <p:txBody>
          <a:bodyPr/>
          <a:lstStyle/>
          <a:p>
            <a:r>
              <a:rPr lang="en-GB" sz="1600" dirty="0"/>
              <a:t>Inconvenient times of GTW session (5am start US West Coast, midnight finish Korea, Japan)</a:t>
            </a:r>
          </a:p>
          <a:p>
            <a:pPr lvl="1"/>
            <a:r>
              <a:rPr lang="en-GB" sz="1600" dirty="0"/>
              <a:t>For early morning sessions, delegates often need to wake early enough to review email discussion before the GTW session starts</a:t>
            </a:r>
          </a:p>
          <a:p>
            <a:pPr lvl="1"/>
            <a:r>
              <a:rPr lang="en-GB" sz="1600" dirty="0"/>
              <a:t>Late evening sessions can overrun</a:t>
            </a:r>
          </a:p>
          <a:p>
            <a:r>
              <a:rPr lang="en-GB" sz="1600" dirty="0"/>
              <a:t>Long meeting duration </a:t>
            </a:r>
          </a:p>
          <a:p>
            <a:pPr lvl="1"/>
            <a:r>
              <a:rPr lang="en-GB" sz="1600" dirty="0"/>
              <a:t>2 week official duration plus pre/post meeting email activities depending on WG</a:t>
            </a:r>
          </a:p>
          <a:p>
            <a:r>
              <a:rPr lang="en-GB" sz="1600" dirty="0"/>
              <a:t>Number of email discussions</a:t>
            </a:r>
          </a:p>
          <a:p>
            <a:r>
              <a:rPr lang="en-GB" sz="1600" dirty="0"/>
              <a:t>Size and scope of email discussions</a:t>
            </a:r>
          </a:p>
        </p:txBody>
      </p:sp>
    </p:spTree>
    <p:extLst>
      <p:ext uri="{BB962C8B-B14F-4D97-AF65-F5344CB8AC3E}">
        <p14:creationId xmlns:p14="http://schemas.microsoft.com/office/powerpoint/2010/main" val="148434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6F3366-347F-4189-9670-4CA1B85BC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C85145-A4CC-4262-A490-C2324D9A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 of GTW session time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587BE0-AF97-475A-A626-6374BF3894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Current planning tries to avoid meetings in the window 12:00am-05:00am</a:t>
            </a:r>
          </a:p>
          <a:p>
            <a:r>
              <a:rPr lang="en-GB" dirty="0"/>
              <a:t>Meeting starting at 05:00am US West Coast is the only slot that allows a 3 hour meeting while avoiding the 12-5am window</a:t>
            </a:r>
          </a:p>
          <a:p>
            <a:r>
              <a:rPr lang="en-GB" dirty="0"/>
              <a:t>To schedule meetings in other slots will have to accept a compromise of:</a:t>
            </a:r>
          </a:p>
          <a:p>
            <a:pPr lvl="1"/>
            <a:r>
              <a:rPr lang="en-GB" dirty="0"/>
              <a:t>Shorter meeting time (e.g. 2 hrs); and/or</a:t>
            </a:r>
          </a:p>
          <a:p>
            <a:pPr lvl="1"/>
            <a:r>
              <a:rPr lang="en-GB" dirty="0"/>
              <a:t>One time zone having meeting outside the 12-5am window (e.g. 4am start or 1am finish)</a:t>
            </a:r>
          </a:p>
          <a:p>
            <a:r>
              <a:rPr lang="en-GB" dirty="0"/>
              <a:t>One or both of the compromises above may be acceptable for some GTW sessions in order to share the pain more fairly among different regions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258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DFC21F-E099-4E75-8319-C320BA187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4A09BA-337F-458A-BF7D-881A4EBE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Suggestions to manage meeting load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923827-C52A-4A0F-9E56-32D72108EB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5613" y="960121"/>
            <a:ext cx="8228012" cy="366903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Extra special attention to meeting load is needed when planning for 3 week meetings in Q4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Pain of GTW sessions at extreme times should be shared among different</a:t>
            </a:r>
            <a:r>
              <a:rPr lang="en-GB" baseline="0" dirty="0"/>
              <a:t> regions</a:t>
            </a:r>
            <a:r>
              <a:rPr lang="en-GB" dirty="0"/>
              <a:t>.</a:t>
            </a:r>
            <a:endParaRPr lang="en-GB" baseline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aseline="0" dirty="0"/>
              <a:t>WG leadership to carefully monitor e-meeting load</a:t>
            </a:r>
            <a:r>
              <a:rPr lang="en-GB" dirty="0"/>
              <a:t> during the meeting and take action if necessary.</a:t>
            </a:r>
            <a:endParaRPr lang="en-GB" baseline="0" dirty="0"/>
          </a:p>
          <a:p>
            <a:pPr lvl="2"/>
            <a:r>
              <a:rPr lang="en-GB" baseline="0" dirty="0"/>
              <a:t>e.g.</a:t>
            </a:r>
            <a:r>
              <a:rPr lang="en-GB" dirty="0"/>
              <a:t> cut</a:t>
            </a:r>
            <a:r>
              <a:rPr lang="en-GB" baseline="0" dirty="0"/>
              <a:t> down email discussion scope if</a:t>
            </a:r>
            <a:r>
              <a:rPr lang="en-GB" dirty="0"/>
              <a:t> the discussion becomes too l</a:t>
            </a:r>
            <a:r>
              <a:rPr lang="en-GB" baseline="0" dirty="0"/>
              <a:t>arge</a:t>
            </a:r>
          </a:p>
          <a:p>
            <a:pPr lvl="2"/>
            <a:r>
              <a:rPr lang="en-GB" dirty="0"/>
              <a:t>Specific details can be WG specific and left to WG leadership discretion</a:t>
            </a:r>
            <a:endParaRPr lang="en-GB" baseline="0" dirty="0"/>
          </a:p>
        </p:txBody>
      </p:sp>
    </p:spTree>
    <p:extLst>
      <p:ext uri="{BB962C8B-B14F-4D97-AF65-F5344CB8AC3E}">
        <p14:creationId xmlns:p14="http://schemas.microsoft.com/office/powerpoint/2010/main" val="306510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6" ma:contentTypeDescription="Create a new document." ma:contentTypeScope="" ma:versionID="9fab834c47414655f6252ee18bade4f6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a50f684932a6724bda714689b86355f6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20B8F1-185E-4657-8FD1-9C112F88DCE6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296abf3f-64df-478c-af41-3815c6290959"/>
    <ds:schemaRef ds:uri="a4b5ee66-8278-4920-9928-ad79bc5dd41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C5BAF4B-8292-4048-9AAB-52DFA24F09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64A298-C923-489E-AFF1-635A816145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b5ee66-8278-4920-9928-ad79bc5dd418"/>
    <ds:schemaRef ds:uri="296abf3f-64df-478c-af41-3815c6290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384</Words>
  <Application>Microsoft Office PowerPoint</Application>
  <PresentationFormat>On-screen Show (16:9)</PresentationFormat>
  <Paragraphs>40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Intel Clear</vt:lpstr>
      <vt:lpstr>Wingdings</vt:lpstr>
      <vt:lpstr>Int_PPT Template_ClearPro_16x9</vt:lpstr>
      <vt:lpstr>Considerations on e-meeting arrangements</vt:lpstr>
      <vt:lpstr>Review of e-meeting arrangements</vt:lpstr>
      <vt:lpstr>Causes of extreme demands on delegates</vt:lpstr>
      <vt:lpstr>Consideration of GTW session time</vt:lpstr>
      <vt:lpstr>Suggestions to manage meeting load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Pre-RAN#88e Coordination</dc:title>
  <dc:creator/>
  <cp:keywords>CTPClassification=CTP_NT</cp:keywords>
  <cp:lastModifiedBy/>
  <cp:revision>1</cp:revision>
  <dcterms:created xsi:type="dcterms:W3CDTF">2015-05-06T16:36:39Z</dcterms:created>
  <dcterms:modified xsi:type="dcterms:W3CDTF">2020-06-22T21:43:38Z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21d02d80-4ba0-42a8-956b-dcb7f77aed8f</vt:lpwstr>
  </property>
  <property fmtid="{D5CDD505-2E9C-101B-9397-08002B2CF9AE}" pid="3" name="CTP_TimeStamp">
    <vt:lpwstr>2020-06-22 21:43:26Z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0x01010072FF044F44F3DD409E3404F670EAECB1</vt:lpwstr>
  </property>
</Properties>
</file>