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49" r:id="rId2"/>
    <p:sldId id="351" r:id="rId3"/>
    <p:sldId id="358" r:id="rId4"/>
    <p:sldId id="359" r:id="rId5"/>
    <p:sldId id="360" r:id="rId6"/>
    <p:sldId id="362" r:id="rId7"/>
    <p:sldId id="361" r:id="rId8"/>
    <p:sldId id="357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6/22/2020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Rel-16 Lower NR UE Capabilities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Inc., CHTTL, Deutsche Telekom, Orange, </a:t>
            </a:r>
            <a:r>
              <a:rPr lang="en-US" sz="1800" dirty="0" err="1" smtClean="0"/>
              <a:t>Telia</a:t>
            </a:r>
            <a:r>
              <a:rPr lang="en-US" sz="1800" dirty="0" smtClean="0"/>
              <a:t> Company, TIM, </a:t>
            </a:r>
            <a:r>
              <a:rPr lang="en-US" sz="1800" dirty="0" err="1" smtClean="0"/>
              <a:t>Futurewei</a:t>
            </a:r>
            <a:r>
              <a:rPr lang="en-US" sz="1800" dirty="0" smtClean="0"/>
              <a:t>, </a:t>
            </a:r>
            <a:r>
              <a:rPr lang="en-US" sz="1800" dirty="0" err="1" smtClean="0"/>
              <a:t>Spreadtrum</a:t>
            </a:r>
            <a:r>
              <a:rPr lang="en-US" sz="1800" dirty="0" smtClean="0"/>
              <a:t>, Huawei, </a:t>
            </a:r>
            <a:r>
              <a:rPr lang="en-US" sz="1800" dirty="0" err="1" smtClean="0"/>
              <a:t>HiSilicon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RAN#88E	RP-200936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June 29</a:t>
            </a:r>
            <a:r>
              <a:rPr lang="en-US" baseline="30000" dirty="0" smtClean="0"/>
              <a:t>th</a:t>
            </a:r>
            <a:r>
              <a:rPr lang="en-US" dirty="0" smtClean="0"/>
              <a:t> – July 3</a:t>
            </a:r>
            <a:r>
              <a:rPr lang="en-US" baseline="30000" dirty="0" smtClean="0"/>
              <a:t>rd</a:t>
            </a:r>
            <a:r>
              <a:rPr lang="en-US" dirty="0" smtClean="0"/>
              <a:t>, 2020	Agenda Item 9.8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Background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RAN#86 – RP-192411 (not agreed)</a:t>
            </a:r>
          </a:p>
          <a:p>
            <a:pPr lvl="1">
              <a:buFont typeface="+mj-lt"/>
              <a:buAutoNum type="alphaLcParenR"/>
            </a:pPr>
            <a:r>
              <a:rPr lang="en-US" sz="1400" dirty="0" smtClean="0"/>
              <a:t>For FR1 allow UEs to support BW of </a:t>
            </a: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50MHz </a:t>
            </a:r>
            <a:r>
              <a:rPr lang="en-US" sz="1400" dirty="0" smtClean="0"/>
              <a:t>for bands mandating </a:t>
            </a:r>
            <a:r>
              <a:rPr lang="en-US" sz="1400" b="1" dirty="0" smtClean="0">
                <a:solidFill>
                  <a:schemeClr val="accent1"/>
                </a:solidFill>
                <a:latin typeface="+mj-lt"/>
              </a:rPr>
              <a:t>100MHz</a:t>
            </a:r>
            <a:r>
              <a:rPr lang="en-US" sz="1400" dirty="0" smtClean="0"/>
              <a:t>; and</a:t>
            </a:r>
          </a:p>
          <a:p>
            <a:pPr lvl="1">
              <a:buFont typeface="+mj-lt"/>
              <a:buAutoNum type="alphaLcParenR"/>
            </a:pPr>
            <a:r>
              <a:rPr lang="en-US" sz="1400" dirty="0" smtClean="0"/>
              <a:t>For FR1 allow UEs to support </a:t>
            </a: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2Rx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for all NR bands mandating </a:t>
            </a:r>
            <a:r>
              <a:rPr lang="en-US" sz="1400" b="1" dirty="0" smtClean="0">
                <a:solidFill>
                  <a:schemeClr val="accent1"/>
                </a:solidFill>
                <a:latin typeface="+mj-lt"/>
              </a:rPr>
              <a:t>4Rx</a:t>
            </a:r>
          </a:p>
          <a:p>
            <a:pPr lvl="1"/>
            <a:r>
              <a:rPr lang="en-US" sz="1400" dirty="0" smtClean="0">
                <a:solidFill>
                  <a:schemeClr val="accent3"/>
                </a:solidFill>
              </a:rPr>
              <a:t>A number of companies expressed </a:t>
            </a:r>
            <a:r>
              <a:rPr lang="en-US" sz="1400" b="1" dirty="0" smtClean="0">
                <a:solidFill>
                  <a:schemeClr val="accent3"/>
                </a:solidFill>
                <a:latin typeface="+mj-lt"/>
              </a:rPr>
              <a:t>focusing on a) </a:t>
            </a:r>
            <a:r>
              <a:rPr lang="en-US" sz="1400" dirty="0" smtClean="0">
                <a:solidFill>
                  <a:schemeClr val="accent3"/>
                </a:solidFill>
              </a:rPr>
              <a:t>but proponents stuck to a)+b)</a:t>
            </a:r>
          </a:p>
          <a:p>
            <a:r>
              <a:rPr lang="en-US" sz="2000" dirty="0" smtClean="0"/>
              <a:t>RAN#86 – Proposed way forward 1 – RP-193207 (not agreed)</a:t>
            </a:r>
          </a:p>
          <a:p>
            <a:pPr lvl="1">
              <a:buFont typeface="+mj-lt"/>
              <a:buAutoNum type="alphaLcParenR"/>
            </a:pPr>
            <a:r>
              <a:rPr lang="en-US" sz="1400" dirty="0" smtClean="0"/>
              <a:t>For FR1 allow UEs to support BW of </a:t>
            </a: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50MHz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for bands mandating </a:t>
            </a:r>
            <a:r>
              <a:rPr lang="en-US" sz="1400" b="1" dirty="0" smtClean="0">
                <a:solidFill>
                  <a:schemeClr val="accent1"/>
                </a:solidFill>
                <a:latin typeface="+mj-lt"/>
              </a:rPr>
              <a:t>100MHz</a:t>
            </a:r>
            <a:r>
              <a:rPr lang="en-US" sz="1400" dirty="0" smtClean="0"/>
              <a:t>; and</a:t>
            </a:r>
          </a:p>
          <a:p>
            <a:pPr lvl="1">
              <a:buFont typeface="+mj-lt"/>
              <a:buAutoNum type="alphaLcParenR"/>
            </a:pPr>
            <a:r>
              <a:rPr lang="en-US" sz="1400" dirty="0" smtClean="0"/>
              <a:t>For FR1 </a:t>
            </a:r>
            <a:r>
              <a:rPr lang="en-US" sz="1400" i="1" dirty="0" smtClean="0"/>
              <a:t>n40*</a:t>
            </a:r>
            <a:r>
              <a:rPr lang="en-US" sz="1400" dirty="0" smtClean="0"/>
              <a:t>, n41, </a:t>
            </a:r>
            <a:r>
              <a:rPr lang="en-US" sz="1400" i="1" dirty="0" smtClean="0"/>
              <a:t>n48*</a:t>
            </a:r>
            <a:r>
              <a:rPr lang="en-US" sz="1400" dirty="0" smtClean="0"/>
              <a:t> and n90 allow UEs to support </a:t>
            </a: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2Rx</a:t>
            </a:r>
            <a:r>
              <a:rPr lang="en-US" sz="1400" b="1" dirty="0" smtClean="0">
                <a:solidFill>
                  <a:schemeClr val="accent1"/>
                </a:solidFill>
                <a:latin typeface="+mj-lt"/>
              </a:rPr>
              <a:t/>
            </a:r>
            <a:br>
              <a:rPr lang="en-US" sz="1400" b="1" dirty="0" smtClean="0">
                <a:solidFill>
                  <a:schemeClr val="accent1"/>
                </a:solidFill>
                <a:latin typeface="+mj-lt"/>
              </a:rPr>
            </a:br>
            <a:r>
              <a:rPr lang="en-US" sz="1400" dirty="0" smtClean="0"/>
              <a:t>4RX remains mandatory for n7, n38, n77, n78, n79</a:t>
            </a:r>
          </a:p>
          <a:p>
            <a:pPr lvl="1"/>
            <a:r>
              <a:rPr lang="en-US" sz="1400" dirty="0" smtClean="0">
                <a:solidFill>
                  <a:schemeClr val="accent3"/>
                </a:solidFill>
              </a:rPr>
              <a:t>A number of companies expressed </a:t>
            </a:r>
            <a:r>
              <a:rPr lang="en-US" sz="1400" b="1" dirty="0" smtClean="0">
                <a:solidFill>
                  <a:schemeClr val="accent3"/>
                </a:solidFill>
                <a:latin typeface="+mj-lt"/>
              </a:rPr>
              <a:t>focusing on a) </a:t>
            </a:r>
            <a:r>
              <a:rPr lang="en-US" sz="1400" dirty="0" smtClean="0">
                <a:solidFill>
                  <a:schemeClr val="accent3"/>
                </a:solidFill>
              </a:rPr>
              <a:t>but proponents stuck to a)+b)</a:t>
            </a:r>
          </a:p>
          <a:p>
            <a:r>
              <a:rPr lang="en-US" sz="2000" dirty="0" smtClean="0"/>
              <a:t>RAN#86 – Proposed way forward 2 – RP-193245 (not agreed)</a:t>
            </a:r>
          </a:p>
          <a:p>
            <a:pPr lvl="1">
              <a:buFont typeface="+mj-lt"/>
              <a:buAutoNum type="alphaLcParenR"/>
            </a:pPr>
            <a:r>
              <a:rPr lang="en-US" sz="1400" dirty="0" smtClean="0"/>
              <a:t>For </a:t>
            </a:r>
            <a:r>
              <a:rPr lang="en-US" sz="1400" dirty="0"/>
              <a:t>FR1 allow UEs to support BW of 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50MHz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for bands mandating </a:t>
            </a:r>
            <a:r>
              <a:rPr lang="en-US" sz="1400" b="1" dirty="0">
                <a:solidFill>
                  <a:schemeClr val="accent1"/>
                </a:solidFill>
                <a:latin typeface="+mj-lt"/>
              </a:rPr>
              <a:t>100MHz</a:t>
            </a:r>
            <a:r>
              <a:rPr lang="en-US" sz="1400" dirty="0"/>
              <a:t>; and</a:t>
            </a:r>
          </a:p>
          <a:p>
            <a:pPr lvl="1">
              <a:buFont typeface="+mj-lt"/>
              <a:buAutoNum type="alphaLcParenR"/>
            </a:pPr>
            <a:r>
              <a:rPr lang="en-US" sz="1400" dirty="0"/>
              <a:t>For FR1 </a:t>
            </a:r>
            <a:r>
              <a:rPr lang="en-US" sz="1400" dirty="0" smtClean="0"/>
              <a:t>n41 </a:t>
            </a:r>
            <a:r>
              <a:rPr lang="en-US" sz="1400" dirty="0"/>
              <a:t>allow UEs to support 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2Rx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for NR bands mandating </a:t>
            </a:r>
            <a:r>
              <a:rPr lang="en-US" sz="1400" b="1" dirty="0" smtClean="0">
                <a:solidFill>
                  <a:schemeClr val="accent1"/>
                </a:solidFill>
                <a:latin typeface="+mj-lt"/>
              </a:rPr>
              <a:t>4Rx</a:t>
            </a:r>
            <a:r>
              <a:rPr lang="en-US" sz="1400" b="1" dirty="0" smtClean="0">
                <a:solidFill>
                  <a:schemeClr val="accent1"/>
                </a:solidFill>
              </a:rPr>
              <a:t/>
            </a:r>
            <a:br>
              <a:rPr lang="en-US" sz="1400" b="1" dirty="0" smtClean="0">
                <a:solidFill>
                  <a:schemeClr val="accent1"/>
                </a:solidFill>
              </a:rPr>
            </a:br>
            <a:r>
              <a:rPr lang="en-US" sz="1400" dirty="0" err="1" smtClean="0"/>
              <a:t>4RX</a:t>
            </a:r>
            <a:r>
              <a:rPr lang="en-US" sz="1400" dirty="0" smtClean="0"/>
              <a:t> </a:t>
            </a:r>
            <a:r>
              <a:rPr lang="en-US" sz="1400" dirty="0"/>
              <a:t>remains mandatory for n7, n38, n77, n78, </a:t>
            </a:r>
            <a:r>
              <a:rPr lang="en-US" sz="1400" dirty="0" smtClean="0"/>
              <a:t>n79, n90</a:t>
            </a:r>
            <a:endParaRPr lang="en-US" sz="1400" dirty="0"/>
          </a:p>
          <a:p>
            <a:pPr lvl="1"/>
            <a:r>
              <a:rPr lang="en-US" sz="1400" dirty="0">
                <a:solidFill>
                  <a:schemeClr val="accent3"/>
                </a:solidFill>
              </a:rPr>
              <a:t>A number of companies expressed </a:t>
            </a:r>
            <a:r>
              <a:rPr lang="en-US" sz="1400" b="1" dirty="0">
                <a:solidFill>
                  <a:schemeClr val="accent3"/>
                </a:solidFill>
                <a:latin typeface="+mj-lt"/>
              </a:rPr>
              <a:t>focusing on a) </a:t>
            </a:r>
            <a:r>
              <a:rPr lang="en-US" sz="1400" dirty="0">
                <a:solidFill>
                  <a:schemeClr val="accent3"/>
                </a:solidFill>
              </a:rPr>
              <a:t>but proponents stuck to a)+b)</a:t>
            </a:r>
          </a:p>
          <a:p>
            <a:endParaRPr lang="en-US" dirty="0">
              <a:solidFill>
                <a:schemeClr val="accent3"/>
              </a:solidFill>
            </a:endParaRPr>
          </a:p>
          <a:p>
            <a:pPr lvl="1">
              <a:buFont typeface="+mj-lt"/>
              <a:buAutoNum type="alphaLcParenR"/>
            </a:pPr>
            <a:endParaRPr lang="en-US" sz="1400" dirty="0"/>
          </a:p>
          <a:p>
            <a:pPr lvl="1"/>
            <a:endParaRPr lang="en-US" sz="14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60059" y="6409189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/>
              <a:t>3GPP TSG RAN#88e – RP-200936 – MediaTek Inc., et al.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72298" y="6409188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000" dirty="0" smtClean="0"/>
              <a:t>2/8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737167" y="2451595"/>
            <a:ext cx="99098" cy="8791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737167" y="3785493"/>
            <a:ext cx="99098" cy="8791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737167" y="5334893"/>
            <a:ext cx="99098" cy="8791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822884" y="6350382"/>
            <a:ext cx="5445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r"/>
            <a:r>
              <a:rPr lang="en-US" sz="1200" dirty="0" smtClean="0"/>
              <a:t>* 38.101-1 </a:t>
            </a:r>
            <a:r>
              <a:rPr lang="en-US" sz="1200" dirty="0"/>
              <a:t>§</a:t>
            </a:r>
            <a:r>
              <a:rPr lang="en-US" sz="1200" dirty="0" smtClean="0"/>
              <a:t>7.2: FR1 bands requiring 4Rx: n7</a:t>
            </a:r>
            <a:r>
              <a:rPr lang="en-US" sz="1200" dirty="0"/>
              <a:t>, n38, n41 (n90), n77, n78, n79</a:t>
            </a:r>
          </a:p>
        </p:txBody>
      </p:sp>
    </p:spTree>
    <p:extLst>
      <p:ext uri="{BB962C8B-B14F-4D97-AF65-F5344CB8AC3E}">
        <p14:creationId xmlns:p14="http://schemas.microsoft.com/office/powerpoint/2010/main" val="408747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Claimed motivations </a:t>
            </a:r>
            <a:r>
              <a:rPr lang="en-US" b="0" dirty="0" smtClean="0">
                <a:solidFill>
                  <a:schemeClr val="tx1"/>
                </a:solidFill>
                <a:latin typeface="+mn-lt"/>
              </a:rPr>
              <a:t>(RP-192411)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Business value for lower NR UE capabilities in Rel-16 timeframe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Help the timely </a:t>
            </a:r>
            <a:r>
              <a:rPr lang="en-US" dirty="0"/>
              <a:t>proliferation of NR into more tiers of devices</a:t>
            </a:r>
          </a:p>
          <a:p>
            <a:pPr lvl="1"/>
            <a:r>
              <a:rPr lang="en-US" dirty="0"/>
              <a:t>e.g. “non premium” devices, “low end” smartphones &amp; other segments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Timely” means ~2021/2022 </a:t>
            </a:r>
            <a:r>
              <a:rPr lang="en-US" dirty="0" smtClean="0"/>
              <a:t>timeframe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Migrate corresponding subscribers away from LTE spectrum into spectrum where NR is deployed thereby improving operator flexibility </a:t>
            </a:r>
            <a:r>
              <a:rPr lang="en-US" dirty="0"/>
              <a:t>in deploying NR into more frequency </a:t>
            </a:r>
            <a:r>
              <a:rPr lang="en-US" dirty="0" smtClean="0"/>
              <a:t>bands</a:t>
            </a:r>
          </a:p>
          <a:p>
            <a:pPr marL="0" indent="0" algn="ctr">
              <a:buNone/>
            </a:pP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Do these </a:t>
            </a:r>
            <a:r>
              <a:rPr lang="en-US" sz="3200" i="1" dirty="0" smtClean="0">
                <a:solidFill>
                  <a:srgbClr val="FF0000"/>
                </a:solidFill>
                <a:latin typeface="+mj-lt"/>
              </a:rPr>
              <a:t>really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 hold?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72298" y="6409188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000" dirty="0" smtClean="0"/>
              <a:t>3/8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0059" y="6409189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/>
              <a:t>3GPP TSG RAN#88e – RP-200936 – MediaTek Inc., et al.</a:t>
            </a:r>
          </a:p>
        </p:txBody>
      </p:sp>
    </p:spTree>
    <p:extLst>
      <p:ext uri="{BB962C8B-B14F-4D97-AF65-F5344CB8AC3E}">
        <p14:creationId xmlns:p14="http://schemas.microsoft.com/office/powerpoint/2010/main" val="1789598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172298" y="6409188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000" dirty="0" smtClean="0"/>
              <a:t>4/8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Discussion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Claimed motivations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/>
              <a:t>Business value for lower NR UE capabilities in Rel-16 timeframe</a:t>
            </a:r>
          </a:p>
          <a:p>
            <a:pPr lvl="1"/>
            <a:r>
              <a:rPr lang="en-US" dirty="0" smtClean="0"/>
              <a:t>This assertion is very subjective and tied to specific business models</a:t>
            </a:r>
          </a:p>
          <a:p>
            <a:pPr lvl="1"/>
            <a:r>
              <a:rPr lang="en-US" dirty="0" smtClean="0"/>
              <a:t>There is clear </a:t>
            </a:r>
            <a:r>
              <a:rPr lang="en-US" i="1" dirty="0" smtClean="0"/>
              <a:t>operator</a:t>
            </a:r>
            <a:r>
              <a:rPr lang="en-US" dirty="0" smtClean="0"/>
              <a:t> business value in NOT degrading NR performance where 4Rx is required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Help </a:t>
            </a:r>
            <a:r>
              <a:rPr lang="en-US" dirty="0"/>
              <a:t>the timely proliferation of NR into more tiers of </a:t>
            </a:r>
            <a:r>
              <a:rPr lang="en-US" dirty="0" smtClean="0"/>
              <a:t>devices</a:t>
            </a:r>
          </a:p>
          <a:p>
            <a:pPr lvl="1"/>
            <a:r>
              <a:rPr lang="en-US" dirty="0"/>
              <a:t>This assertion </a:t>
            </a:r>
            <a:r>
              <a:rPr lang="en-US" dirty="0" smtClean="0"/>
              <a:t>is dubious and once again tied to specific business models</a:t>
            </a:r>
          </a:p>
          <a:p>
            <a:pPr lvl="1"/>
            <a:r>
              <a:rPr lang="en-US" dirty="0" smtClean="0"/>
              <a:t>NR is proliferating into lower tiers of devices *already* today </a:t>
            </a:r>
            <a:r>
              <a:rPr lang="en-US" i="1" dirty="0" smtClean="0"/>
              <a:t>without</a:t>
            </a:r>
            <a:r>
              <a:rPr lang="en-US" dirty="0" smtClean="0"/>
              <a:t> requiring NR perf. degradation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Migration to NR spectrum</a:t>
            </a:r>
          </a:p>
          <a:p>
            <a:pPr marL="1047750" lvl="1" indent="-514350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This is a by-product of the above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0059" y="6409189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/>
              <a:t>3GPP TSG RAN#88e – RP-200936 – MediaTek Inc., et al.</a:t>
            </a:r>
          </a:p>
        </p:txBody>
      </p:sp>
    </p:spTree>
    <p:extLst>
      <p:ext uri="{BB962C8B-B14F-4D97-AF65-F5344CB8AC3E}">
        <p14:creationId xmlns:p14="http://schemas.microsoft.com/office/powerpoint/2010/main" val="3082062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Discussion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[2/2]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Consequences of degrading NR 4Rx to 2Rx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No guarantee of claimed cost reductions</a:t>
            </a:r>
          </a:p>
          <a:p>
            <a:pPr lvl="1"/>
            <a:r>
              <a:rPr lang="en-US" sz="1800" dirty="0" smtClean="0"/>
              <a:t>Regional optimization challenging global economies of scale </a:t>
            </a:r>
          </a:p>
          <a:p>
            <a:pPr lvl="1"/>
            <a:r>
              <a:rPr lang="en-US" sz="1800" dirty="0" smtClean="0"/>
              <a:t>Cost benefits subjective and tied to very specific implementations and business models</a:t>
            </a:r>
          </a:p>
          <a:p>
            <a:r>
              <a:rPr lang="en-US" sz="2000" dirty="0"/>
              <a:t>Downgrading 5G promise to 4G</a:t>
            </a:r>
          </a:p>
          <a:p>
            <a:pPr lvl="1"/>
            <a:r>
              <a:rPr lang="en-US" sz="1800" dirty="0"/>
              <a:t>No/limited 5G roaming for 2Rx </a:t>
            </a:r>
            <a:r>
              <a:rPr lang="en-US" sz="1800" dirty="0" smtClean="0"/>
              <a:t>UEs (operation only in networks allowing such 2Rx UEs)</a:t>
            </a:r>
          </a:p>
          <a:p>
            <a:pPr lvl="1"/>
            <a:r>
              <a:rPr lang="en-US" sz="1800" dirty="0" smtClean="0"/>
              <a:t>Erasing 5G spectral efficiency gains over 4G for high data rates in key mid-band(s)</a:t>
            </a:r>
          </a:p>
          <a:p>
            <a:pPr lvl="1"/>
            <a:r>
              <a:rPr lang="en-US" sz="1800" dirty="0" smtClean="0"/>
              <a:t>Risk of substantial </a:t>
            </a:r>
            <a:r>
              <a:rPr lang="en-US" sz="1800" dirty="0" err="1" smtClean="0"/>
              <a:t>VoNR</a:t>
            </a:r>
            <a:r>
              <a:rPr lang="en-US" sz="1800" dirty="0" smtClean="0"/>
              <a:t> impact</a:t>
            </a:r>
            <a:endParaRPr lang="en-US" sz="1800" dirty="0"/>
          </a:p>
          <a:p>
            <a:pPr lvl="1"/>
            <a:r>
              <a:rPr lang="en-US" sz="1800" dirty="0" smtClean="0"/>
              <a:t>Degraded performance without coverage recovery until Rel-17 (ref. SID Coverage </a:t>
            </a:r>
            <a:r>
              <a:rPr lang="en-US" sz="1800" dirty="0" err="1" smtClean="0"/>
              <a:t>Enh</a:t>
            </a:r>
            <a:r>
              <a:rPr lang="en-US" sz="1800" dirty="0" smtClean="0"/>
              <a:t>.)</a:t>
            </a:r>
          </a:p>
          <a:p>
            <a:r>
              <a:rPr lang="en-US" sz="2000" dirty="0" smtClean="0"/>
              <a:t>Potential competitive disadvantage for operators not having access to the degraded band(s)</a:t>
            </a:r>
          </a:p>
          <a:p>
            <a:r>
              <a:rPr lang="en-US" sz="2000" dirty="0" smtClean="0"/>
              <a:t>Impact on Rel-16 timeline remains a major concern subject to very high RAN4 workload</a:t>
            </a:r>
          </a:p>
          <a:p>
            <a:pPr marL="0" indent="0" algn="ctr">
              <a:buNone/>
            </a:pPr>
            <a:r>
              <a:rPr lang="en-US" sz="2400" i="1" dirty="0" smtClean="0">
                <a:solidFill>
                  <a:srgbClr val="FF0000"/>
                </a:solidFill>
                <a:latin typeface="+mj-lt"/>
              </a:rPr>
              <a:t>Clearly no time in Rel-16</a:t>
            </a:r>
            <a:br>
              <a:rPr lang="en-US" sz="2400" i="1" dirty="0" smtClean="0">
                <a:solidFill>
                  <a:srgbClr val="FF0000"/>
                </a:solidFill>
                <a:latin typeface="+mj-lt"/>
              </a:rPr>
            </a:br>
            <a:r>
              <a:rPr lang="en-US" sz="2400" dirty="0" smtClean="0">
                <a:solidFill>
                  <a:srgbClr val="FF0000"/>
                </a:solidFill>
                <a:latin typeface="+mj-lt"/>
              </a:rPr>
              <a:t>Continue discussions in Rel-17</a:t>
            </a:r>
            <a:endParaRPr lang="en-US" sz="2400" i="1" dirty="0" smtClean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2298" y="6409188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000" dirty="0" smtClean="0"/>
              <a:t>5/8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0059" y="6409189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/>
              <a:t>3GPP TSG RAN#88e – RP-200936 – MediaTek Inc., et al.</a:t>
            </a:r>
          </a:p>
        </p:txBody>
      </p:sp>
    </p:spTree>
    <p:extLst>
      <p:ext uri="{BB962C8B-B14F-4D97-AF65-F5344CB8AC3E}">
        <p14:creationId xmlns:p14="http://schemas.microsoft.com/office/powerpoint/2010/main" val="792872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Proposal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Lower NR UE Capabilities to be introduced in Rel-16</a:t>
            </a:r>
          </a:p>
          <a:p>
            <a:r>
              <a:rPr lang="en-US" dirty="0" smtClean="0"/>
              <a:t>Continue discussions in Rel-17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72298" y="6409188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000" dirty="0" smtClean="0"/>
              <a:t>6/8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0059" y="6409189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/>
              <a:t>3GPP TSG RAN#88e – RP-200936 – MediaTek Inc., et al.</a:t>
            </a:r>
          </a:p>
        </p:txBody>
      </p:sp>
    </p:spTree>
    <p:extLst>
      <p:ext uri="{BB962C8B-B14F-4D97-AF65-F5344CB8AC3E}">
        <p14:creationId xmlns:p14="http://schemas.microsoft.com/office/powerpoint/2010/main" val="3736434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397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536700" y="4100957"/>
            <a:ext cx="1155700" cy="3567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704013" y="3892996"/>
            <a:ext cx="4597400" cy="207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705600" y="3268200"/>
            <a:ext cx="4597400" cy="207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705600" y="5143499"/>
            <a:ext cx="4597400" cy="6215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705600" y="2643189"/>
            <a:ext cx="4597400" cy="207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4Rx bands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incl. bands </a:t>
            </a:r>
            <a:r>
              <a:rPr lang="en-US" b="0" i="1" dirty="0" smtClean="0">
                <a:solidFill>
                  <a:schemeClr val="tx1"/>
                </a:solidFill>
                <a:latin typeface="+mn-lt"/>
              </a:rPr>
              <a:t>requiring</a:t>
            </a:r>
            <a:r>
              <a:rPr lang="en-US" b="0" dirty="0" smtClean="0">
                <a:solidFill>
                  <a:schemeClr val="tx1"/>
                </a:solidFill>
                <a:latin typeface="+mn-lt"/>
              </a:rPr>
              <a:t> 4Rx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LTE/NR bands: </a:t>
            </a:r>
          </a:p>
          <a:p>
            <a:pPr lvl="1"/>
            <a:r>
              <a:rPr lang="en-US" dirty="0" smtClean="0"/>
              <a:t>n1</a:t>
            </a:r>
            <a:r>
              <a:rPr lang="en-US" dirty="0"/>
              <a:t>, n2, n3, n7, n28, n34, n38, n39, n40, n41</a:t>
            </a:r>
            <a:r>
              <a:rPr lang="en-US" dirty="0" smtClean="0"/>
              <a:t>, n66, n70, n71</a:t>
            </a:r>
          </a:p>
          <a:p>
            <a:r>
              <a:rPr lang="en-US" dirty="0" smtClean="0"/>
              <a:t>NR bands: </a:t>
            </a:r>
          </a:p>
          <a:p>
            <a:pPr lvl="1"/>
            <a:r>
              <a:rPr lang="en-US" dirty="0" smtClean="0"/>
              <a:t>n48, n77, n78, n79</a:t>
            </a:r>
          </a:p>
          <a:p>
            <a:pPr lvl="1"/>
            <a:endParaRPr lang="en-US" dirty="0"/>
          </a:p>
          <a:p>
            <a:r>
              <a:rPr lang="en-US" dirty="0" smtClean="0"/>
              <a:t>Bands </a:t>
            </a:r>
            <a:r>
              <a:rPr lang="en-US" u="sng" dirty="0" smtClean="0"/>
              <a:t>requiring</a:t>
            </a:r>
            <a:r>
              <a:rPr lang="en-US" dirty="0" smtClean="0"/>
              <a:t> 4Rx (38.101-1 §7.2)</a:t>
            </a:r>
          </a:p>
          <a:p>
            <a:pPr lvl="1"/>
            <a:r>
              <a:rPr lang="en-US" dirty="0" smtClean="0"/>
              <a:t>n7, n38, n41 (n90), n77, n78, n79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n40, n48 are not defined as </a:t>
            </a:r>
            <a:r>
              <a:rPr lang="en-US" u="sng" dirty="0" smtClean="0"/>
              <a:t>requiring</a:t>
            </a:r>
            <a:r>
              <a:rPr lang="en-US" dirty="0" smtClean="0"/>
              <a:t> 4Rx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263" y="1704078"/>
            <a:ext cx="5422900" cy="43769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45513" y="1347789"/>
            <a:ext cx="914400" cy="3810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b="1" dirty="0" smtClean="0">
                <a:solidFill>
                  <a:srgbClr val="3399FF"/>
                </a:solidFill>
                <a:latin typeface="+mj-lt"/>
              </a:rPr>
              <a:t>UL</a:t>
            </a:r>
            <a:r>
              <a:rPr lang="en-US" dirty="0" smtClean="0"/>
              <a:t>/</a:t>
            </a:r>
            <a:r>
              <a:rPr lang="en-US" b="1" dirty="0" smtClean="0">
                <a:solidFill>
                  <a:srgbClr val="FF0066"/>
                </a:solidFill>
                <a:latin typeface="+mj-lt"/>
              </a:rPr>
              <a:t>DL </a:t>
            </a:r>
            <a:r>
              <a:rPr lang="en-US" dirty="0" smtClean="0"/>
              <a:t>(MHz)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72298" y="6409188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000" dirty="0" smtClean="0"/>
              <a:t>8/8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0059" y="6409189"/>
            <a:ext cx="2541864" cy="1929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/>
              <a:t>3GPP TSG RAN#88e – RP-200936 – MediaTek Inc., et al.</a:t>
            </a:r>
          </a:p>
        </p:txBody>
      </p:sp>
    </p:spTree>
    <p:extLst>
      <p:ext uri="{BB962C8B-B14F-4D97-AF65-F5344CB8AC3E}">
        <p14:creationId xmlns:p14="http://schemas.microsoft.com/office/powerpoint/2010/main" val="1835513052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3431</TotalTime>
  <Words>603</Words>
  <Application>Microsoft Office PowerPoint</Application>
  <PresentationFormat>Custom</PresentationFormat>
  <Paragraphs>79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MediaTek_PPT_Template_16x9_Internal Use</vt:lpstr>
      <vt:lpstr>Rel-16 Lower NR UE Capabilities</vt:lpstr>
      <vt:lpstr>Background</vt:lpstr>
      <vt:lpstr>Claimed motivations (RP-192411)</vt:lpstr>
      <vt:lpstr>Discussion [1/2] Claimed motivations</vt:lpstr>
      <vt:lpstr>Discussion [2/2] Consequences of degrading NR 4Rx to 2Rx</vt:lpstr>
      <vt:lpstr>Proposal</vt:lpstr>
      <vt:lpstr>Appendix</vt:lpstr>
      <vt:lpstr>4Rx bands incl. bands requiring 4Rx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122</cp:revision>
  <dcterms:created xsi:type="dcterms:W3CDTF">2019-11-21T19:15:22Z</dcterms:created>
  <dcterms:modified xsi:type="dcterms:W3CDTF">2020-06-22T16:15:21Z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