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11"/>
  </p:notesMasterIdLst>
  <p:handoutMasterIdLst>
    <p:handoutMasterId r:id="rId12"/>
  </p:handoutMasterIdLst>
  <p:sldIdLst>
    <p:sldId id="373" r:id="rId3"/>
    <p:sldId id="374" r:id="rId4"/>
    <p:sldId id="399" r:id="rId5"/>
    <p:sldId id="389" r:id="rId6"/>
    <p:sldId id="398" r:id="rId7"/>
    <p:sldId id="397" r:id="rId8"/>
    <p:sldId id="400" r:id="rId9"/>
    <p:sldId id="352" r:id="rId10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6625" autoAdjust="0"/>
  </p:normalViewPr>
  <p:slideViewPr>
    <p:cSldViewPr>
      <p:cViewPr>
        <p:scale>
          <a:sx n="100" d="100"/>
          <a:sy n="100" d="100"/>
        </p:scale>
        <p:origin x="-6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6/20/2020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2020/6/20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0" y="2852936"/>
            <a:ext cx="9144000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Views on RAN </a:t>
            </a:r>
            <a:r>
              <a:rPr lang="en-US" altLang="zh-CN" sz="3200" dirty="0" err="1" smtClean="0">
                <a:latin typeface="Arial" pitchFamily="34" charset="0"/>
                <a:cs typeface="Arial" pitchFamily="34" charset="0"/>
              </a:rPr>
              <a:t>Sidelink</a:t>
            </a: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 Positioning SI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RP-200932</a:t>
            </a:r>
            <a:endParaRPr lang="zh-CN" altLang="en-US" sz="20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077218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3GPP TSG RAN WG Meeting #88e</a:t>
            </a:r>
          </a:p>
          <a:p>
            <a:r>
              <a:rPr lang="en-US" sz="16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E-Meeting</a:t>
            </a:r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, June 29 - July 3, 2020</a:t>
            </a:r>
            <a:endParaRPr lang="en-US" sz="1600" b="1" cap="small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sz="16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Document for: Discussion</a:t>
            </a:r>
            <a:endParaRPr lang="en-US" sz="1600" b="1" cap="small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GB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Agenda Item</a:t>
            </a:r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  9.13</a:t>
            </a:r>
            <a:endParaRPr lang="zh-CN" altLang="en-US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11106" y="4933617"/>
            <a:ext cx="8858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China </a:t>
            </a: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Academy of Telecommunications Technology (CATT)</a:t>
            </a:r>
          </a:p>
          <a:p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Overview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0267" y="1340768"/>
            <a:ext cx="8229600" cy="3888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rgbClr val="00123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rgbClr val="24096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The study item of Rel-17 positioning enhancements</a:t>
            </a:r>
            <a:r>
              <a:rPr lang="en-GB" sz="2400" dirty="0" smtClean="0"/>
              <a:t> </a:t>
            </a:r>
            <a:r>
              <a:rPr lang="en-US" sz="2400" dirty="0" smtClean="0"/>
              <a:t>was approved in RAN#86. </a:t>
            </a:r>
          </a:p>
          <a:p>
            <a:r>
              <a:rPr lang="en-US" sz="2400" dirty="0" err="1" smtClean="0"/>
              <a:t>Sidelink</a:t>
            </a:r>
            <a:r>
              <a:rPr lang="en-US" sz="2400" dirty="0" smtClean="0"/>
              <a:t> positioning is not included in the SI due to the concern that the SI scope would be too </a:t>
            </a:r>
            <a:r>
              <a:rPr lang="en-US" sz="2400" dirty="0" smtClean="0"/>
              <a:t>large.</a:t>
            </a:r>
            <a:endParaRPr lang="en-US" sz="2400" dirty="0" smtClean="0"/>
          </a:p>
          <a:p>
            <a:r>
              <a:rPr lang="en-US" sz="2400" dirty="0" smtClean="0"/>
              <a:t>In RAN#86, it was suggested to have a RAN study </a:t>
            </a:r>
            <a:r>
              <a:rPr lang="en-US" sz="2400" dirty="0" smtClean="0"/>
              <a:t>activity, looking </a:t>
            </a:r>
            <a:r>
              <a:rPr lang="en-US" sz="2400" dirty="0" smtClean="0"/>
              <a:t>into use cases, scenarios and requirements for SL </a:t>
            </a:r>
            <a:r>
              <a:rPr lang="en-US" sz="2400" dirty="0" smtClean="0"/>
              <a:t>positioning.</a:t>
            </a:r>
          </a:p>
          <a:p>
            <a:r>
              <a:rPr lang="en-US" sz="2400" dirty="0" smtClean="0"/>
              <a:t>The proponents of SL positioning were encouraged to provide their inputs on the scope of the RAN SI.</a:t>
            </a:r>
            <a:endParaRPr lang="en-US" sz="2400" dirty="0" smtClean="0"/>
          </a:p>
          <a:p>
            <a:pPr marL="57150" indent="0">
              <a:buFont typeface="Arial" pitchFamily="34" charset="0"/>
              <a:buNone/>
            </a:pPr>
            <a:endParaRPr lang="en-GB" sz="2400" b="1" dirty="0" smtClean="0"/>
          </a:p>
          <a:p>
            <a:pPr lvl="1"/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endParaRPr lang="en-US" sz="2400" dirty="0" smtClean="0"/>
          </a:p>
          <a:p>
            <a:pPr lvl="1"/>
            <a:endParaRPr lang="en-US" sz="24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0267" y="5661248"/>
            <a:ext cx="8229600" cy="7249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rgbClr val="00123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rgbClr val="24096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>
              <a:buFont typeface="Arial" pitchFamily="34" charset="0"/>
              <a:buNone/>
            </a:pPr>
            <a:r>
              <a:rPr lang="en-GB" sz="1600" i="1" dirty="0" smtClean="0"/>
              <a:t>[1]</a:t>
            </a:r>
            <a:r>
              <a:rPr lang="en-US" sz="1600" i="1" dirty="0" smtClean="0"/>
              <a:t> RP-19323, New SID on NR Positioning Enhancements, Qualcomm Incorporated</a:t>
            </a:r>
            <a:endParaRPr lang="en-GB" sz="1600" i="1" dirty="0" smtClean="0"/>
          </a:p>
          <a:p>
            <a:pPr marL="57150" indent="0">
              <a:buFont typeface="Arial" pitchFamily="34" charset="0"/>
              <a:buNone/>
            </a:pPr>
            <a:r>
              <a:rPr lang="en-GB" sz="1600" i="1" dirty="0" smtClean="0"/>
              <a:t>[2] RP-200478, Meeting Report for TSG RAN meeting #86</a:t>
            </a:r>
            <a:endParaRPr lang="en-US" sz="1600" i="1" dirty="0" smtClean="0">
              <a:solidFill>
                <a:srgbClr val="FF0000"/>
              </a:solidFill>
            </a:endParaRPr>
          </a:p>
          <a:p>
            <a:pPr lvl="1"/>
            <a:endParaRPr lang="en-US" sz="1600" dirty="0" smtClean="0">
              <a:solidFill>
                <a:srgbClr val="FF0000"/>
              </a:solidFill>
            </a:endParaRPr>
          </a:p>
          <a:p>
            <a:pPr lvl="1" algn="r"/>
            <a:endParaRPr lang="en-US" sz="1600" dirty="0" smtClean="0">
              <a:solidFill>
                <a:srgbClr val="FF0000"/>
              </a:solidFill>
            </a:endParaRPr>
          </a:p>
          <a:p>
            <a:pPr lvl="1"/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endParaRPr lang="en-US" sz="1600" dirty="0" smtClean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432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3924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General </a:t>
            </a:r>
            <a:r>
              <a:rPr lang="en-GB" dirty="0" smtClean="0"/>
              <a:t>aspects of SL positioning</a:t>
            </a:r>
            <a:endParaRPr lang="en-GB" dirty="0"/>
          </a:p>
          <a:p>
            <a:pPr lvl="1"/>
            <a:r>
              <a:rPr lang="en-US" dirty="0"/>
              <a:t>In-coverage, out of coverage and partial network coverage environments </a:t>
            </a:r>
          </a:p>
          <a:p>
            <a:pPr lvl="1"/>
            <a:r>
              <a:rPr lang="en-US" dirty="0"/>
              <a:t>Indoor, outdoor, urban, suburban, rural, </a:t>
            </a:r>
            <a:r>
              <a:rPr lang="en-US" dirty="0" err="1" smtClean="0"/>
              <a:t>IIoT</a:t>
            </a:r>
            <a:r>
              <a:rPr lang="en-US" dirty="0" smtClean="0"/>
              <a:t> scenarios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  <a:p>
            <a:pPr lvl="1"/>
            <a:r>
              <a:rPr lang="en-US" dirty="0"/>
              <a:t>Stationary, low mobility, high-mobility conditions</a:t>
            </a:r>
          </a:p>
          <a:p>
            <a:r>
              <a:rPr lang="en-US" dirty="0"/>
              <a:t>V2X </a:t>
            </a:r>
            <a:r>
              <a:rPr lang="en-GB" dirty="0"/>
              <a:t>aspects of SL positioning</a:t>
            </a:r>
            <a:endParaRPr lang="en-US" dirty="0"/>
          </a:p>
          <a:p>
            <a:pPr lvl="1"/>
            <a:r>
              <a:rPr lang="en-US" dirty="0"/>
              <a:t>Autonomous navigation (</a:t>
            </a:r>
            <a:r>
              <a:rPr lang="en-GB" dirty="0"/>
              <a:t>vehicles</a:t>
            </a:r>
            <a:r>
              <a:rPr lang="en-US" dirty="0"/>
              <a:t> </a:t>
            </a:r>
            <a:r>
              <a:rPr lang="en-GB" dirty="0"/>
              <a:t>platooning, </a:t>
            </a:r>
            <a:r>
              <a:rPr lang="en-US" dirty="0" smtClean="0"/>
              <a:t>tracking</a:t>
            </a:r>
            <a:r>
              <a:rPr lang="en-US" dirty="0"/>
              <a:t>, </a:t>
            </a:r>
            <a:r>
              <a:rPr lang="en-GB" dirty="0"/>
              <a:t>etc.)</a:t>
            </a:r>
          </a:p>
          <a:p>
            <a:pPr lvl="1"/>
            <a:r>
              <a:rPr lang="en-GB" dirty="0"/>
              <a:t>Advanced Driving</a:t>
            </a:r>
            <a:r>
              <a:rPr lang="en-US" dirty="0"/>
              <a:t> (cooperative </a:t>
            </a:r>
            <a:r>
              <a:rPr lang="en-US" dirty="0" smtClean="0"/>
              <a:t>driving, maneuvering</a:t>
            </a:r>
            <a:r>
              <a:rPr lang="en-US" dirty="0"/>
              <a:t>, etc.)</a:t>
            </a:r>
          </a:p>
          <a:p>
            <a:pPr lvl="1"/>
            <a:r>
              <a:rPr lang="en-GB" dirty="0"/>
              <a:t>Extended Sensors </a:t>
            </a:r>
            <a:r>
              <a:rPr lang="en-GB" dirty="0" smtClean="0"/>
              <a:t>(</a:t>
            </a:r>
            <a:r>
              <a:rPr lang="en-US" dirty="0" smtClean="0"/>
              <a:t>perception enhancements </a:t>
            </a:r>
            <a:r>
              <a:rPr lang="en-US" dirty="0"/>
              <a:t>beyond </a:t>
            </a:r>
            <a:r>
              <a:rPr lang="en-US" dirty="0" smtClean="0"/>
              <a:t>own sensors)</a:t>
            </a:r>
            <a:endParaRPr lang="en-GB" dirty="0"/>
          </a:p>
          <a:p>
            <a:pPr lvl="1"/>
            <a:r>
              <a:rPr lang="en-GB" dirty="0"/>
              <a:t>Remote </a:t>
            </a:r>
            <a:r>
              <a:rPr lang="en-GB" dirty="0" smtClean="0"/>
              <a:t>Driving (through wireless communication)</a:t>
            </a:r>
            <a:endParaRPr lang="en-US" dirty="0"/>
          </a:p>
          <a:p>
            <a:pPr lvl="1"/>
            <a:r>
              <a:rPr lang="en-US" dirty="0" smtClean="0"/>
              <a:t>Driving </a:t>
            </a:r>
            <a:r>
              <a:rPr lang="en-US" dirty="0"/>
              <a:t>safety and emergency </a:t>
            </a:r>
            <a:r>
              <a:rPr lang="en-GB" dirty="0"/>
              <a:t>support (e.g., </a:t>
            </a:r>
            <a:r>
              <a:rPr lang="en-US" dirty="0"/>
              <a:t>collision prediction and avoidance, vulnerable rad user protection, etc.)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Use Cases and Scenarios of </a:t>
            </a:r>
            <a:r>
              <a:rPr lang="en-US" altLang="zh-CN" sz="3600" dirty="0" err="1" smtClean="0">
                <a:latin typeface="Times New Roman" pitchFamily="18" charset="0"/>
                <a:cs typeface="Times New Roman" pitchFamily="18" charset="0"/>
              </a:rPr>
              <a:t>Sidelink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Positioning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0267" y="5661248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rgbClr val="00123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rgbClr val="24096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>
              <a:buFont typeface="Arial" pitchFamily="34" charset="0"/>
              <a:buNone/>
            </a:pPr>
            <a:endParaRPr lang="en-US" sz="1600" i="1" dirty="0" smtClean="0">
              <a:solidFill>
                <a:srgbClr val="FF0000"/>
              </a:solidFill>
            </a:endParaRPr>
          </a:p>
          <a:p>
            <a:pPr lvl="1"/>
            <a:endParaRPr lang="en-US" sz="1600" dirty="0" smtClean="0">
              <a:solidFill>
                <a:srgbClr val="FF0000"/>
              </a:solidFill>
            </a:endParaRPr>
          </a:p>
          <a:p>
            <a:pPr lvl="1" algn="r"/>
            <a:endParaRPr lang="en-US" sz="1600" dirty="0" smtClean="0">
              <a:solidFill>
                <a:srgbClr val="FF0000"/>
              </a:solidFill>
            </a:endParaRPr>
          </a:p>
          <a:p>
            <a:pPr lvl="1"/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endParaRPr lang="en-US" sz="1600" dirty="0" smtClean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56309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Requirements </a:t>
            </a:r>
            <a:r>
              <a:rPr lang="en-US" dirty="0" smtClean="0"/>
              <a:t>needs to be defined for different working environments</a:t>
            </a:r>
          </a:p>
          <a:p>
            <a:pPr lvl="1"/>
            <a:r>
              <a:rPr lang="en-US" dirty="0" smtClean="0"/>
              <a:t>in-coverage</a:t>
            </a:r>
            <a:r>
              <a:rPr lang="en-US" dirty="0"/>
              <a:t>, out of coverage and partial network </a:t>
            </a:r>
            <a:r>
              <a:rPr lang="en-US" dirty="0" smtClean="0"/>
              <a:t>coverage</a:t>
            </a:r>
            <a:endParaRPr lang="en-US" dirty="0"/>
          </a:p>
          <a:p>
            <a:pPr lvl="1"/>
            <a:r>
              <a:rPr lang="en-US" dirty="0" smtClean="0"/>
              <a:t>Indoor, outdoor, urban, suburban, rural, </a:t>
            </a:r>
            <a:r>
              <a:rPr lang="en-US" dirty="0" err="1" smtClean="0"/>
              <a:t>IIoT</a:t>
            </a:r>
            <a:r>
              <a:rPr lang="en-US" dirty="0" smtClean="0"/>
              <a:t> scenarios</a:t>
            </a:r>
          </a:p>
          <a:p>
            <a:pPr lvl="1"/>
            <a:r>
              <a:rPr lang="en-US" dirty="0" smtClean="0"/>
              <a:t>Stationary, low mobility, high-mobility conditions</a:t>
            </a:r>
          </a:p>
          <a:p>
            <a:pPr>
              <a:lnSpc>
                <a:spcPct val="100000"/>
              </a:lnSpc>
            </a:pPr>
            <a:r>
              <a:rPr lang="en-US" dirty="0"/>
              <a:t>Requirements needs to be defined </a:t>
            </a:r>
            <a:r>
              <a:rPr lang="en-US" dirty="0" smtClean="0"/>
              <a:t>in </a:t>
            </a:r>
            <a:r>
              <a:rPr lang="en-US" dirty="0"/>
              <a:t>terms of </a:t>
            </a:r>
          </a:p>
          <a:p>
            <a:pPr lvl="1"/>
            <a:r>
              <a:rPr lang="en-US" dirty="0"/>
              <a:t>Accuracy</a:t>
            </a:r>
          </a:p>
          <a:p>
            <a:pPr lvl="1"/>
            <a:r>
              <a:rPr lang="en-US" dirty="0"/>
              <a:t>Latency</a:t>
            </a:r>
          </a:p>
          <a:p>
            <a:pPr lvl="1"/>
            <a:r>
              <a:rPr lang="en-US" dirty="0"/>
              <a:t>Reliability</a:t>
            </a:r>
          </a:p>
          <a:p>
            <a:pPr lvl="1"/>
            <a:r>
              <a:rPr lang="en-US" dirty="0"/>
              <a:t>Availability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Requirements of </a:t>
            </a:r>
            <a:r>
              <a:rPr lang="en-US" altLang="zh-CN" sz="3600" dirty="0" err="1" smtClean="0">
                <a:latin typeface="Times New Roman" pitchFamily="18" charset="0"/>
                <a:cs typeface="Times New Roman" pitchFamily="18" charset="0"/>
              </a:rPr>
              <a:t>Sidelink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Positioning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280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431" y="1268760"/>
            <a:ext cx="8229600" cy="4680520"/>
          </a:xfrm>
        </p:spPr>
        <p:txBody>
          <a:bodyPr>
            <a:normAutofit/>
          </a:bodyPr>
          <a:lstStyle/>
          <a:p>
            <a:r>
              <a:rPr lang="en-US" dirty="0" smtClean="0"/>
              <a:t>Required to support various positioning </a:t>
            </a:r>
            <a:r>
              <a:rPr lang="en-US" dirty="0"/>
              <a:t>information</a:t>
            </a:r>
          </a:p>
          <a:p>
            <a:pPr lvl="1"/>
            <a:r>
              <a:rPr lang="en-US" dirty="0"/>
              <a:t>Absolute and relative </a:t>
            </a:r>
            <a:r>
              <a:rPr lang="en-US" dirty="0" smtClean="0"/>
              <a:t>UE positions</a:t>
            </a:r>
            <a:endParaRPr lang="en-US" dirty="0"/>
          </a:p>
          <a:p>
            <a:pPr lvl="1"/>
            <a:r>
              <a:rPr lang="en-US" dirty="0"/>
              <a:t>Absolute and relative </a:t>
            </a:r>
            <a:r>
              <a:rPr lang="en-US" dirty="0" smtClean="0"/>
              <a:t>UE velocity</a:t>
            </a:r>
            <a:endParaRPr lang="en-US" dirty="0"/>
          </a:p>
          <a:p>
            <a:pPr lvl="1"/>
            <a:r>
              <a:rPr lang="en-US" dirty="0" smtClean="0"/>
              <a:t>Absolute and relative UE orientation</a:t>
            </a:r>
          </a:p>
          <a:p>
            <a:r>
              <a:rPr lang="en-US" dirty="0" smtClean="0"/>
              <a:t>Required to support different </a:t>
            </a:r>
            <a:r>
              <a:rPr lang="en-US" dirty="0"/>
              <a:t>SL positioning techniques</a:t>
            </a:r>
          </a:p>
          <a:p>
            <a:pPr lvl="1"/>
            <a:r>
              <a:rPr lang="en-US" dirty="0"/>
              <a:t>Stand alone SL positioning </a:t>
            </a:r>
          </a:p>
          <a:p>
            <a:pPr lvl="1"/>
            <a:r>
              <a:rPr lang="en-US" dirty="0"/>
              <a:t>Hybrid SL positioning with existing RAT-dependent positioning techniques</a:t>
            </a:r>
          </a:p>
          <a:p>
            <a:pPr lvl="1"/>
            <a:r>
              <a:rPr lang="en-US" dirty="0"/>
              <a:t>Hybrid SL positioning with existing RAT-independent positioning techniques</a:t>
            </a:r>
          </a:p>
          <a:p>
            <a:pPr lvl="1"/>
            <a:r>
              <a:rPr lang="en-US" dirty="0"/>
              <a:t>UE based positioning (network assisted and/or SL assisted)</a:t>
            </a:r>
          </a:p>
          <a:p>
            <a:pPr lvl="1"/>
            <a:r>
              <a:rPr lang="en-US" dirty="0"/>
              <a:t>Network based positioning  (UE assisted + SL assisted)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Requirements of </a:t>
            </a:r>
            <a:r>
              <a:rPr lang="en-US" altLang="zh-CN" sz="3600" dirty="0" err="1" smtClean="0">
                <a:latin typeface="Times New Roman" pitchFamily="18" charset="0"/>
                <a:cs typeface="Times New Roman" pitchFamily="18" charset="0"/>
              </a:rPr>
              <a:t>Sidelink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Positioning (cont.)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6431" y="5949280"/>
            <a:ext cx="2018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" indent="0">
              <a:buFont typeface="Arial" pitchFamily="34" charset="0"/>
              <a:buNone/>
            </a:pPr>
            <a:r>
              <a:rPr lang="en-GB" i="1" dirty="0"/>
              <a:t>[1]</a:t>
            </a:r>
            <a:r>
              <a:rPr lang="en-US" i="1" dirty="0"/>
              <a:t> 3GPP TS 22.186</a:t>
            </a:r>
          </a:p>
        </p:txBody>
      </p:sp>
    </p:spTree>
    <p:extLst>
      <p:ext uri="{BB962C8B-B14F-4D97-AF65-F5344CB8AC3E}">
        <p14:creationId xmlns:p14="http://schemas.microsoft.com/office/powerpoint/2010/main" val="2673155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Required to have efficient SL </a:t>
            </a:r>
            <a:r>
              <a:rPr lang="en-US" dirty="0" smtClean="0"/>
              <a:t>positioning architecture</a:t>
            </a:r>
          </a:p>
          <a:p>
            <a:pPr lvl="1"/>
            <a:r>
              <a:rPr lang="en-US" dirty="0"/>
              <a:t>Efficient </a:t>
            </a:r>
            <a:r>
              <a:rPr lang="en-US" dirty="0" smtClean="0"/>
              <a:t>architecture supporting very low </a:t>
            </a:r>
            <a:r>
              <a:rPr lang="en-US" dirty="0"/>
              <a:t>latency positioning resolution </a:t>
            </a:r>
            <a:r>
              <a:rPr lang="en-US" dirty="0" smtClean="0"/>
              <a:t>, e.g., minimizing the umber </a:t>
            </a:r>
            <a:r>
              <a:rPr lang="en-US" dirty="0"/>
              <a:t>of message exchanges and the number of network nodes involved in the message </a:t>
            </a:r>
            <a:r>
              <a:rPr lang="en-US" dirty="0" smtClean="0"/>
              <a:t>exchanges, etc.</a:t>
            </a:r>
            <a:endParaRPr lang="en-US" dirty="0"/>
          </a:p>
          <a:p>
            <a:pPr lvl="1"/>
            <a:r>
              <a:rPr lang="en-US" dirty="0" smtClean="0"/>
              <a:t>Flexible </a:t>
            </a:r>
            <a:r>
              <a:rPr lang="en-US" dirty="0"/>
              <a:t>configuration and </a:t>
            </a:r>
            <a:r>
              <a:rPr lang="en-US" dirty="0" err="1" smtClean="0"/>
              <a:t>QoS</a:t>
            </a:r>
            <a:r>
              <a:rPr lang="en-US" dirty="0" smtClean="0"/>
              <a:t> service </a:t>
            </a:r>
            <a:r>
              <a:rPr lang="en-US" dirty="0"/>
              <a:t>negotiation for SL </a:t>
            </a:r>
            <a:r>
              <a:rPr lang="en-US" dirty="0" smtClean="0"/>
              <a:t>positioning </a:t>
            </a:r>
            <a:endParaRPr lang="en-US" dirty="0"/>
          </a:p>
          <a:p>
            <a:pPr lvl="1"/>
            <a:r>
              <a:rPr lang="en-US" dirty="0"/>
              <a:t>High flexibility and scalability</a:t>
            </a:r>
          </a:p>
          <a:p>
            <a:r>
              <a:rPr lang="en-US" dirty="0"/>
              <a:t>Requirements </a:t>
            </a:r>
            <a:r>
              <a:rPr lang="en-US" dirty="0" smtClean="0"/>
              <a:t>need to consider PHY and higher layers  for both UE and gNB</a:t>
            </a:r>
            <a:endParaRPr lang="en-US" dirty="0"/>
          </a:p>
          <a:p>
            <a:pPr lvl="1"/>
            <a:r>
              <a:rPr lang="en-US" dirty="0" smtClean="0"/>
              <a:t>High processing efficiency and </a:t>
            </a:r>
            <a:r>
              <a:rPr lang="en-US" dirty="0"/>
              <a:t>low </a:t>
            </a:r>
            <a:r>
              <a:rPr lang="en-US" dirty="0" smtClean="0"/>
              <a:t>latency</a:t>
            </a:r>
          </a:p>
          <a:p>
            <a:pPr lvl="1"/>
            <a:r>
              <a:rPr lang="en-US" dirty="0" smtClean="0"/>
              <a:t>Low UE/gNB power assumption</a:t>
            </a:r>
          </a:p>
          <a:p>
            <a:pPr lvl="1"/>
            <a:r>
              <a:rPr lang="en-US" dirty="0" smtClean="0"/>
              <a:t>Spectrum usage efficiency</a:t>
            </a:r>
          </a:p>
          <a:p>
            <a:pPr lvl="1"/>
            <a:r>
              <a:rPr lang="en-US" dirty="0" smtClean="0"/>
              <a:t>Low implementation complexity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Requirements of </a:t>
            </a:r>
            <a:r>
              <a:rPr lang="en-US" altLang="zh-CN" sz="3600" dirty="0" err="1" smtClean="0">
                <a:latin typeface="Times New Roman" pitchFamily="18" charset="0"/>
                <a:cs typeface="Times New Roman" pitchFamily="18" charset="0"/>
              </a:rPr>
              <a:t>Sidelink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Positioning (cont.)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497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RP-193237, “New SID on NR Positioning Enhancements,” Qualcomm Incorporated.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RP-192412</a:t>
            </a:r>
            <a:r>
              <a:rPr lang="en-US" dirty="0"/>
              <a:t>, “Email summary on NR positioning,” Qualcomm Incorporated (Moderator).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3GPP </a:t>
            </a:r>
            <a:r>
              <a:rPr lang="en-US" dirty="0"/>
              <a:t>TS </a:t>
            </a:r>
            <a:r>
              <a:rPr lang="en-US" dirty="0" smtClean="0"/>
              <a:t>22.186, “Service </a:t>
            </a:r>
            <a:r>
              <a:rPr lang="en-US" dirty="0"/>
              <a:t>requirements for enhanced V2X </a:t>
            </a:r>
            <a:r>
              <a:rPr lang="en-US" dirty="0" smtClean="0"/>
              <a:t>scenarios”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3GPP TS </a:t>
            </a:r>
            <a:r>
              <a:rPr lang="en-US" dirty="0" smtClean="0"/>
              <a:t>22.104, “</a:t>
            </a:r>
            <a:r>
              <a:rPr lang="en-GB" dirty="0"/>
              <a:t>Service requirements for cyber-physical control applications in vertical domains</a:t>
            </a:r>
            <a:r>
              <a:rPr lang="en-US" dirty="0" smtClean="0"/>
              <a:t>”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3GPP </a:t>
            </a:r>
            <a:r>
              <a:rPr lang="en-US" dirty="0" smtClean="0"/>
              <a:t>TR 22.804, “</a:t>
            </a:r>
            <a:r>
              <a:rPr lang="en-GB" dirty="0"/>
              <a:t>Study on Communication for Automation in Vertical Domains</a:t>
            </a:r>
            <a:r>
              <a:rPr lang="en-US" dirty="0" smtClean="0"/>
              <a:t>”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361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13443</TotalTime>
  <Words>545</Words>
  <Application>Microsoft Office PowerPoint</Application>
  <PresentationFormat>On-screen Show (4:3)</PresentationFormat>
  <Paragraphs>103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1_Office 主题</vt:lpstr>
      <vt:lpstr>Office 主题</vt:lpstr>
      <vt:lpstr>Views on RAN Sidelink Positioning SI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RD</cp:lastModifiedBy>
  <cp:revision>1206</cp:revision>
  <dcterms:created xsi:type="dcterms:W3CDTF">2016-07-17T04:57:15Z</dcterms:created>
  <dcterms:modified xsi:type="dcterms:W3CDTF">2020-06-20T14:20:16Z</dcterms:modified>
</cp:coreProperties>
</file>