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9"/>
  </p:notesMasterIdLst>
  <p:handoutMasterIdLst>
    <p:handoutMasterId r:id="rId10"/>
  </p:handoutMasterIdLst>
  <p:sldIdLst>
    <p:sldId id="386" r:id="rId2"/>
    <p:sldId id="545" r:id="rId3"/>
    <p:sldId id="547" r:id="rId4"/>
    <p:sldId id="536" r:id="rId5"/>
    <p:sldId id="548" r:id="rId6"/>
    <p:sldId id="549" r:id="rId7"/>
    <p:sldId id="542" r:id="rId8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FB7"/>
    <a:srgbClr val="FF00FF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13" autoAdjust="0"/>
    <p:restoredTop sz="96408" autoAdjust="0"/>
  </p:normalViewPr>
  <p:slideViewPr>
    <p:cSldViewPr showGuides="1">
      <p:cViewPr varScale="1">
        <p:scale>
          <a:sx n="89" d="100"/>
          <a:sy n="89" d="100"/>
        </p:scale>
        <p:origin x="1603" y="67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-23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2020-06-22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2020-06-22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764704"/>
            <a:ext cx="8915891" cy="5544616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lnSpc>
                <a:spcPct val="120000"/>
              </a:lnSpc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lnSpc>
                <a:spcPct val="120000"/>
              </a:lnSpc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lnSpc>
                <a:spcPct val="120000"/>
              </a:lnSpc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lnSpc>
                <a:spcPct val="120000"/>
              </a:lnSpc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lnSpc>
                <a:spcPct val="120000"/>
              </a:lnSpc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5E78C55F-1C30-42ED-8A20-F42AE446A9F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-8756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en-US" altLang="ko-KR" sz="2800" dirty="0" smtClean="0"/>
              <a:t>LG Electronics</a:t>
            </a:r>
            <a:endParaRPr lang="ko-KR" altLang="en-US" sz="2800" b="1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Motivation for </a:t>
            </a: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RAN </a:t>
            </a: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SI : Study on </a:t>
            </a:r>
            <a:r>
              <a:rPr lang="en-US" altLang="ko-KR" sz="3600" dirty="0" err="1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sidelink</a:t>
            </a:r>
            <a:r>
              <a:rPr lang="en-US" altLang="ko-KR" sz="36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 positioning 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45260"/>
            <a:ext cx="990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sz="1600" b="1" dirty="0" smtClean="0">
                <a:latin typeface="Calibri" pitchFamily="34" charset="0"/>
              </a:rPr>
              <a:t>3GPP TSG RAN Meeting #88e</a:t>
            </a:r>
            <a:r>
              <a:rPr lang="en-GB" altLang="ko-KR" sz="1600" b="1" dirty="0" smtClean="0">
                <a:latin typeface="Calibri" pitchFamily="34" charset="0"/>
                <a:cs typeface="Times New Roman" pitchFamily="18" charset="0"/>
              </a:rPr>
              <a:t>				                     				      </a:t>
            </a:r>
            <a:r>
              <a:rPr lang="en-GB" altLang="ko-KR" sz="1600" b="1" dirty="0">
                <a:latin typeface="Calibri" pitchFamily="34" charset="0"/>
                <a:cs typeface="Times New Roman" pitchFamily="18" charset="0"/>
              </a:rPr>
              <a:t>RP-200858 </a:t>
            </a:r>
            <a:endParaRPr lang="en-GB" altLang="ko-KR" sz="1600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sz="1600" b="1" dirty="0">
                <a:latin typeface="Calibri" panose="020F0502020204030204" pitchFamily="34" charset="0"/>
              </a:rPr>
              <a:t>Electronic Meeting, June 29 - July 3, 2020</a:t>
            </a:r>
            <a:endParaRPr lang="ko-KR" altLang="ko-KR" sz="16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" y="1910680"/>
            <a:ext cx="2119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600" b="1" dirty="0">
                <a:latin typeface="Calibri" pitchFamily="34" charset="0"/>
              </a:rPr>
              <a:t>Agenda item: </a:t>
            </a:r>
            <a:r>
              <a:rPr lang="en-US" altLang="ko-KR" sz="1600" b="1" dirty="0" smtClean="0">
                <a:latin typeface="Calibri" pitchFamily="34" charset="0"/>
              </a:rPr>
              <a:t>9.1</a:t>
            </a:r>
            <a:endParaRPr lang="en-US" altLang="ko-KR" sz="1600" b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Interests on SL </a:t>
            </a:r>
            <a:r>
              <a:rPr lang="en-US" altLang="ko-KR" dirty="0"/>
              <a:t>p</a:t>
            </a:r>
            <a:r>
              <a:rPr lang="en-US" altLang="ko-KR" dirty="0" smtClean="0"/>
              <a:t>ositioning inside 3GPP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8915891" cy="5616624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ko-KR" dirty="0" smtClean="0"/>
              <a:t>There were significant number of companies’ supports on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for Rel.17 NR positioning enhancement [1].</a:t>
            </a:r>
          </a:p>
          <a:p>
            <a:pPr lvl="1"/>
            <a:r>
              <a:rPr lang="en-US" altLang="ko-KR" dirty="0" smtClean="0"/>
              <a:t>RAT-dependent and RAT-independent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techniques</a:t>
            </a:r>
          </a:p>
          <a:p>
            <a:pPr lvl="2"/>
            <a:r>
              <a:rPr lang="en-US" altLang="ko-KR" dirty="0" smtClean="0"/>
              <a:t>RAT-dependent: Positioning reference signals transmitted in </a:t>
            </a:r>
            <a:r>
              <a:rPr lang="en-US" altLang="ko-KR" dirty="0" err="1" smtClean="0"/>
              <a:t>sidelink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RAT-independent</a:t>
            </a:r>
            <a:r>
              <a:rPr lang="en-US" altLang="ko-KR" dirty="0"/>
              <a:t>: Exchange of </a:t>
            </a:r>
            <a:r>
              <a:rPr lang="en-US" altLang="ko-KR" dirty="0" smtClean="0"/>
              <a:t>positioning information such as those related to GNSS or sensor via </a:t>
            </a:r>
            <a:r>
              <a:rPr lang="en-US" altLang="ko-KR" dirty="0" err="1" smtClean="0"/>
              <a:t>sidelink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UE-based and network-based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techniques</a:t>
            </a:r>
          </a:p>
          <a:p>
            <a:pPr lvl="2"/>
            <a:r>
              <a:rPr lang="en-US" altLang="ko-KR" dirty="0" smtClean="0"/>
              <a:t>UE-based: UE calculates the position based on the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operation.  </a:t>
            </a:r>
          </a:p>
          <a:p>
            <a:pPr lvl="2"/>
            <a:r>
              <a:rPr lang="en-US" altLang="ko-KR" dirty="0" smtClean="0"/>
              <a:t>Network-based: Network calculates the position using UE report on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Positioning </a:t>
            </a:r>
            <a:r>
              <a:rPr lang="en-US" altLang="ko-KR" dirty="0"/>
              <a:t>accuracy requirements for V2X </a:t>
            </a:r>
            <a:r>
              <a:rPr lang="en-US" altLang="ko-KR" dirty="0" smtClean="0"/>
              <a:t>application developed </a:t>
            </a:r>
            <a:r>
              <a:rPr lang="en-US" altLang="ko-KR" dirty="0"/>
              <a:t>in </a:t>
            </a:r>
            <a:r>
              <a:rPr lang="en-US" altLang="ko-KR" dirty="0" smtClean="0"/>
              <a:t>SA1 [2]</a:t>
            </a:r>
            <a:endParaRPr lang="en-US" altLang="ko-KR" dirty="0"/>
          </a:p>
          <a:p>
            <a:pPr lvl="1"/>
            <a:r>
              <a:rPr lang="en-US" altLang="ko-KR" dirty="0"/>
              <a:t>Relative lateral position accuracy of 0.1 m between UEs</a:t>
            </a:r>
          </a:p>
          <a:p>
            <a:pPr lvl="1"/>
            <a:r>
              <a:rPr lang="en-US" altLang="ko-KR" dirty="0"/>
              <a:t>Relative longitudinal position accuracy of less than 0.5 m for </a:t>
            </a:r>
            <a:r>
              <a:rPr lang="en-US" altLang="ko-KR" dirty="0" smtClean="0"/>
              <a:t>UEs</a:t>
            </a:r>
            <a:endParaRPr lang="en-US" altLang="ko-KR" dirty="0"/>
          </a:p>
          <a:p>
            <a:r>
              <a:rPr lang="en-US" altLang="ko-KR" dirty="0" smtClean="0"/>
              <a:t>Though </a:t>
            </a:r>
            <a:r>
              <a:rPr lang="en-US" altLang="ko-KR" dirty="0"/>
              <a:t>not included in the final scope of Rel.17 positioning </a:t>
            </a:r>
            <a:r>
              <a:rPr lang="en-US" altLang="ko-KR" dirty="0" smtClean="0"/>
              <a:t>SI [3], </a:t>
            </a:r>
            <a:r>
              <a:rPr lang="en-US" altLang="ko-KR" dirty="0"/>
              <a:t>continuing investigations on </a:t>
            </a:r>
            <a:r>
              <a:rPr lang="en-US" altLang="ko-KR" dirty="0" err="1"/>
              <a:t>sidelink</a:t>
            </a:r>
            <a:r>
              <a:rPr lang="en-US" altLang="ko-KR" dirty="0"/>
              <a:t> positioning </a:t>
            </a:r>
            <a:r>
              <a:rPr lang="en-US" altLang="ko-KR" dirty="0" smtClean="0"/>
              <a:t>in RAN would be needed to build a common understanding on how to progress in this topic in 3GPP.</a:t>
            </a:r>
          </a:p>
          <a:p>
            <a:pPr lvl="1"/>
            <a:r>
              <a:rPr lang="en-US" altLang="ko-KR" dirty="0" smtClean="0"/>
              <a:t>A </a:t>
            </a:r>
            <a:r>
              <a:rPr lang="en-US" altLang="ko-KR" dirty="0"/>
              <a:t>RAN study activity to look into use cases/scenarios/requirements for </a:t>
            </a:r>
            <a:r>
              <a:rPr lang="en-US" altLang="ko-KR" dirty="0" err="1"/>
              <a:t>sidelink</a:t>
            </a:r>
            <a:r>
              <a:rPr lang="en-US" altLang="ko-KR" dirty="0"/>
              <a:t> positioning </a:t>
            </a:r>
            <a:r>
              <a:rPr lang="en-US" altLang="ko-KR" dirty="0" smtClean="0"/>
              <a:t>can be a reasonable option.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82576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Interests on SL </a:t>
            </a:r>
            <a:r>
              <a:rPr lang="en-US" altLang="ko-KR" dirty="0"/>
              <a:t>positioning </a:t>
            </a:r>
            <a:r>
              <a:rPr lang="en-US" altLang="ko-KR" dirty="0" smtClean="0"/>
              <a:t>outside </a:t>
            </a:r>
            <a:r>
              <a:rPr lang="en-US" altLang="ko-KR" dirty="0"/>
              <a:t>3GPP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V2X industry has indicated the necessity of 3GPP evolution for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positioning.</a:t>
            </a:r>
            <a:endParaRPr lang="en-US" altLang="ko-KR" dirty="0"/>
          </a:p>
          <a:p>
            <a:pPr lvl="1"/>
            <a:r>
              <a:rPr lang="en-GB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5GAA is of the opinion that precise positioning is one of the key component of cellular V2X technologies and </a:t>
            </a:r>
            <a:r>
              <a:rPr lang="en-US" altLang="ko-KR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positioning is an essential enabler in addition to other positioning technologies. […] </a:t>
            </a:r>
            <a:r>
              <a:rPr lang="en-GB" altLang="ko-K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5GAA suggest starting the study soon in order to build a good basis for the standardization of the</a:t>
            </a:r>
            <a:r>
              <a:rPr lang="en-GB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ko-KR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positioning </a:t>
            </a:r>
            <a:r>
              <a:rPr lang="en-GB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to show that cellular V2X evolution path includes </a:t>
            </a:r>
            <a:r>
              <a:rPr lang="en-GB" altLang="ko-KR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positioning in addition to other positioning technologies</a:t>
            </a:r>
            <a:r>
              <a:rPr lang="en-GB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GB" altLang="ko-KR" dirty="0">
                <a:cs typeface="+mn-cs"/>
              </a:rPr>
              <a:t>(5GAA LS in [4])</a:t>
            </a:r>
            <a:endParaRPr lang="en-US" altLang="ko-KR" dirty="0">
              <a:cs typeface="+mn-cs"/>
            </a:endParaRPr>
          </a:p>
          <a:p>
            <a:pPr lvl="1"/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“However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because V2X using 3GPP transport-layer technology, has been considered one of the most successful verticals so far, AA TC recommends, from an automotive industry perspective, that </a:t>
            </a:r>
            <a:r>
              <a:rPr lang="en-US" altLang="ko-KR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RAN should start a Feasibility Study, looking into the core value of side-link (SL) positioning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a supplementary means for improving the operational cost and performance of the advanced V2X services coming soon</a:t>
            </a: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GB" altLang="ko-KR" dirty="0" smtClean="0"/>
              <a:t>(SAE </a:t>
            </a:r>
            <a:r>
              <a:rPr lang="en-GB" altLang="ko-KR" dirty="0"/>
              <a:t>LS in </a:t>
            </a:r>
            <a:r>
              <a:rPr lang="en-GB" altLang="ko-KR" dirty="0" smtClean="0"/>
              <a:t>[5])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Positioning technique is under development in IEEE 802.11bd as a whole technical package for V2X communication [6]</a:t>
            </a:r>
          </a:p>
          <a:p>
            <a:pPr lvl="1"/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“This 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section describes the functional blocks that support positioning in </a:t>
            </a: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conjunction 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V2X communications</a:t>
            </a: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11bd </a:t>
            </a:r>
            <a:r>
              <a:rPr lang="en-US" altLang="ko-K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supports round-trip-time (RTT) ranging for 10 MHz and 20 MHz bandwidth PPDUs</a:t>
            </a: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37035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 of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use cases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764704"/>
            <a:ext cx="8915891" cy="5544616"/>
          </a:xfrm>
        </p:spPr>
        <p:txBody>
          <a:bodyPr/>
          <a:lstStyle/>
          <a:p>
            <a:r>
              <a:rPr lang="en-US" altLang="ko-KR" dirty="0" smtClean="0"/>
              <a:t>Basic and enhanced V2X services including advanced driving and VRU protection</a:t>
            </a:r>
          </a:p>
          <a:p>
            <a:r>
              <a:rPr lang="en-US" altLang="ko-KR" dirty="0" smtClean="0"/>
              <a:t>Public safety when no other positioning solutions are available</a:t>
            </a:r>
          </a:p>
          <a:p>
            <a:r>
              <a:rPr lang="en-US" altLang="ko-KR" dirty="0" smtClean="0"/>
              <a:t>Positioning for automated guided vehicle (AGV) and drone</a:t>
            </a:r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sp>
        <p:nvSpPr>
          <p:cNvPr id="32" name="TextBox 31"/>
          <p:cNvSpPr txBox="1"/>
          <p:nvPr/>
        </p:nvSpPr>
        <p:spPr>
          <a:xfrm>
            <a:off x="935288" y="3728759"/>
            <a:ext cx="196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&lt;Advanced driving&gt;</a:t>
            </a:r>
            <a:endParaRPr lang="ko-KR" altLang="en-US" sz="1400" dirty="0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42" y="4288057"/>
            <a:ext cx="2600611" cy="1490546"/>
          </a:xfrm>
          <a:prstGeom prst="rect">
            <a:avLst/>
          </a:prstGeom>
        </p:spPr>
      </p:pic>
      <p:pic>
        <p:nvPicPr>
          <p:cNvPr id="1026" name="Picture 2" descr="Factory Automation: Automated guided vehicles improve production - I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454" y="2020007"/>
            <a:ext cx="2305050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218" y="2179820"/>
            <a:ext cx="2981090" cy="160707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987114" y="5768415"/>
            <a:ext cx="196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&lt;VRU protection&gt;</a:t>
            </a:r>
            <a:endParaRPr lang="ko-KR" altLang="en-US" sz="1400" dirty="0"/>
          </a:p>
        </p:txBody>
      </p:sp>
      <p:sp>
        <p:nvSpPr>
          <p:cNvPr id="64" name="TextBox 63"/>
          <p:cNvSpPr txBox="1"/>
          <p:nvPr/>
        </p:nvSpPr>
        <p:spPr>
          <a:xfrm>
            <a:off x="7353504" y="3970326"/>
            <a:ext cx="196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&lt;AGV positioning&gt;</a:t>
            </a:r>
            <a:endParaRPr lang="ko-KR" altLang="en-US" sz="1400" dirty="0"/>
          </a:p>
        </p:txBody>
      </p:sp>
      <p:pic>
        <p:nvPicPr>
          <p:cNvPr id="1028" name="Picture 4" descr="The Drone Superhighway Part 3: Beyond Sight and Autonomous | Droneblo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341" y="4507543"/>
            <a:ext cx="2293163" cy="152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7424266" y="6003835"/>
            <a:ext cx="1966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&lt;Drone positioning&gt;</a:t>
            </a:r>
            <a:endParaRPr lang="ko-KR" altLang="en-US" sz="1400" dirty="0"/>
          </a:p>
        </p:txBody>
      </p:sp>
      <p:cxnSp>
        <p:nvCxnSpPr>
          <p:cNvPr id="68" name="직선 화살표 연결선 67"/>
          <p:cNvCxnSpPr/>
          <p:nvPr/>
        </p:nvCxnSpPr>
        <p:spPr>
          <a:xfrm flipV="1">
            <a:off x="7784306" y="2835483"/>
            <a:ext cx="648072" cy="216024"/>
          </a:xfrm>
          <a:prstGeom prst="straightConnector1">
            <a:avLst/>
          </a:prstGeom>
          <a:ln w="127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71400" y="4928776"/>
            <a:ext cx="2542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&lt;Positioning for lifesaving&gt;</a:t>
            </a:r>
            <a:endParaRPr lang="ko-KR" altLang="en-US" sz="14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2794" y="2802319"/>
            <a:ext cx="3020368" cy="2107379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>
            <a:off x="4935262" y="3645024"/>
            <a:ext cx="1025850" cy="643033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662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Necessity of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9210473" cy="5616624"/>
          </a:xfrm>
        </p:spPr>
        <p:txBody>
          <a:bodyPr/>
          <a:lstStyle/>
          <a:p>
            <a:r>
              <a:rPr lang="en-US" altLang="ko-KR" dirty="0" smtClean="0"/>
              <a:t>Complementary solution to the conventional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positioning</a:t>
            </a:r>
          </a:p>
          <a:p>
            <a:pPr lvl="1"/>
            <a:r>
              <a:rPr lang="en-US" altLang="ko-KR" dirty="0" err="1" smtClean="0"/>
              <a:t>Uu</a:t>
            </a:r>
            <a:r>
              <a:rPr lang="en-US" altLang="ko-KR" dirty="0" smtClean="0"/>
              <a:t> positioning is not available out of the network coverage</a:t>
            </a:r>
          </a:p>
          <a:p>
            <a:pPr lvl="2"/>
            <a:r>
              <a:rPr lang="en-US" altLang="ko-KR" dirty="0" smtClean="0"/>
              <a:t>SL infrastructure (e.g., RSU) can be expected out of the network coverage.</a:t>
            </a:r>
          </a:p>
          <a:p>
            <a:pPr lvl="1"/>
            <a:r>
              <a:rPr lang="en-US" altLang="ko-KR" dirty="0" smtClean="0"/>
              <a:t>In case where GNSS is not reachable (e.g., tunnel, underground parking lot, city canyon, etc.),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can provide the positioning functionality</a:t>
            </a:r>
          </a:p>
          <a:p>
            <a:pPr lvl="1"/>
            <a:r>
              <a:rPr lang="en-US" altLang="ko-KR" dirty="0" smtClean="0"/>
              <a:t>In network coverage,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can improve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positioning accuracy by providing additional information.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Relative position</a:t>
            </a:r>
          </a:p>
          <a:p>
            <a:pPr lvl="1"/>
            <a:r>
              <a:rPr lang="en-US" altLang="ko-KR" dirty="0" smtClean="0"/>
              <a:t>Easy to obtain via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</a:t>
            </a:r>
          </a:p>
          <a:p>
            <a:pPr lvl="2"/>
            <a:r>
              <a:rPr lang="en-US" altLang="ko-KR" dirty="0" smtClean="0"/>
              <a:t>Simpler &amp; faster than calculating relative position after acquiring absolute position</a:t>
            </a:r>
          </a:p>
          <a:p>
            <a:pPr lvl="1"/>
            <a:r>
              <a:rPr lang="en-US" altLang="ko-KR" dirty="0" smtClean="0"/>
              <a:t>Relative position is sufficient in many use cases.</a:t>
            </a:r>
          </a:p>
          <a:p>
            <a:pPr lvl="2"/>
            <a:r>
              <a:rPr lang="en-US" altLang="ko-KR" dirty="0" smtClean="0"/>
              <a:t>E.g., VRU protection, UE discovery for public safety, etc.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Competitiveness of 3GPP V2X solution</a:t>
            </a:r>
          </a:p>
          <a:p>
            <a:pPr lvl="1"/>
            <a:r>
              <a:rPr lang="en-US" altLang="ko-KR" dirty="0" smtClean="0"/>
              <a:t>As a leading technology in V2X,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 together with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communication needs to be provided as a total C-V2X solution package.</a:t>
            </a:r>
          </a:p>
        </p:txBody>
      </p:sp>
      <p:sp>
        <p:nvSpPr>
          <p:cNvPr id="105" name="슬라이드 번호 개체 틀 3"/>
          <p:cNvSpPr txBox="1">
            <a:spLocks/>
          </p:cNvSpPr>
          <p:nvPr/>
        </p:nvSpPr>
        <p:spPr bwMode="auto">
          <a:xfrm>
            <a:off x="3793728" y="6500834"/>
            <a:ext cx="2311400" cy="238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ctr" defTabSz="956153" rtl="0" fontAlgn="base" latinLnBrk="1">
              <a:spcBef>
                <a:spcPct val="0"/>
              </a:spcBef>
              <a:spcAft>
                <a:spcPct val="0"/>
              </a:spcAft>
              <a:defRPr kumimoji="0" sz="1200" b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340890" indent="1188" algn="l" defTabSz="682967" rtl="0" fontAlgn="base" latinLnBrk="1">
              <a:spcBef>
                <a:spcPct val="0"/>
              </a:spcBef>
              <a:spcAft>
                <a:spcPct val="0"/>
              </a:spcAft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682967" indent="1188" algn="l" defTabSz="682967" rtl="0" fontAlgn="base" latinLnBrk="1">
              <a:spcBef>
                <a:spcPct val="0"/>
              </a:spcBef>
              <a:spcAft>
                <a:spcPct val="0"/>
              </a:spcAft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025044" indent="1188" algn="l" defTabSz="682967" rtl="0" fontAlgn="base" latinLnBrk="1">
              <a:spcBef>
                <a:spcPct val="0"/>
              </a:spcBef>
              <a:spcAft>
                <a:spcPct val="0"/>
              </a:spcAft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367121" indent="1188" algn="l" defTabSz="682967" rtl="0" fontAlgn="base" latinLnBrk="1">
              <a:spcBef>
                <a:spcPct val="0"/>
              </a:spcBef>
              <a:spcAft>
                <a:spcPct val="0"/>
              </a:spcAft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1710385" algn="l" defTabSz="684154" rtl="0" eaLnBrk="1" latinLnBrk="1" hangingPunct="1"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052462" algn="l" defTabSz="684154" rtl="0" eaLnBrk="1" latinLnBrk="1" hangingPunct="1"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2394539" algn="l" defTabSz="684154" rtl="0" eaLnBrk="1" latinLnBrk="1" hangingPunct="1"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2736616" algn="l" defTabSz="684154" rtl="0" eaLnBrk="1" latinLnBrk="1" hangingPunct="1">
              <a:defRPr kumimoji="1" sz="1500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lang="en-US" altLang="ko-KR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46104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scope consideration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764704"/>
            <a:ext cx="9138465" cy="5544616"/>
          </a:xfrm>
        </p:spPr>
        <p:txBody>
          <a:bodyPr/>
          <a:lstStyle/>
          <a:p>
            <a:r>
              <a:rPr lang="en-US" altLang="ko-KR" dirty="0" smtClean="0"/>
              <a:t>Considering all the needs, benefits and interests of industries so far, we can start a RAN SI.</a:t>
            </a:r>
          </a:p>
          <a:p>
            <a:pPr lvl="1"/>
            <a:r>
              <a:rPr lang="en-US" altLang="ko-KR" dirty="0" smtClean="0"/>
              <a:t>The study outcome can be used as the solid basis during the discussion for potential future WG level SI/WI on SL positioning.</a:t>
            </a:r>
          </a:p>
          <a:p>
            <a:pPr lvl="1"/>
            <a:r>
              <a:rPr lang="en-US" altLang="ko-KR" dirty="0" smtClean="0"/>
              <a:t>It can give a clear message on the 3GPP V2X/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technology evolution.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Study scope may include:</a:t>
            </a:r>
          </a:p>
          <a:p>
            <a:pPr lvl="1"/>
            <a:r>
              <a:rPr lang="en-GB" altLang="ko-KR" dirty="0"/>
              <a:t>Identify the existing use cases and requirements relevant to the </a:t>
            </a:r>
            <a:r>
              <a:rPr lang="en-GB" altLang="ko-KR" dirty="0" err="1"/>
              <a:t>sidelink</a:t>
            </a:r>
            <a:r>
              <a:rPr lang="en-GB" altLang="ko-KR" dirty="0"/>
              <a:t> positioning </a:t>
            </a:r>
            <a:r>
              <a:rPr lang="en-GB" altLang="ko-KR" dirty="0" smtClean="0"/>
              <a:t>considering</a:t>
            </a:r>
            <a:r>
              <a:rPr lang="en-GB" altLang="ko-KR" dirty="0" smtClean="0"/>
              <a:t>, </a:t>
            </a:r>
            <a:r>
              <a:rPr lang="en-GB" altLang="ko-KR" dirty="0"/>
              <a:t>e.g., in V2X, public safety, commercial services</a:t>
            </a:r>
            <a:endParaRPr lang="ko-KR" altLang="ko-KR"/>
          </a:p>
          <a:p>
            <a:pPr lvl="1"/>
            <a:r>
              <a:rPr lang="en-GB" altLang="ko-KR" dirty="0"/>
              <a:t>Identify potential operation scenarios and design considerations considering, e.g.,</a:t>
            </a:r>
            <a:endParaRPr lang="ko-KR" altLang="ko-KR"/>
          </a:p>
          <a:p>
            <a:pPr lvl="2"/>
            <a:r>
              <a:rPr lang="en-GB" altLang="ko-KR" dirty="0"/>
              <a:t>Network coverage</a:t>
            </a:r>
            <a:endParaRPr lang="ko-KR" altLang="ko-KR"/>
          </a:p>
          <a:p>
            <a:pPr lvl="2"/>
            <a:r>
              <a:rPr lang="en-GB" altLang="ko-KR" dirty="0"/>
              <a:t>Frequency band</a:t>
            </a:r>
            <a:endParaRPr lang="ko-KR" altLang="ko-KR"/>
          </a:p>
          <a:p>
            <a:pPr lvl="2"/>
            <a:r>
              <a:rPr lang="en-GB" altLang="ko-KR" dirty="0"/>
              <a:t>UE type</a:t>
            </a:r>
            <a:endParaRPr lang="ko-KR" altLang="ko-KR"/>
          </a:p>
          <a:p>
            <a:pPr lvl="2"/>
            <a:r>
              <a:rPr lang="en-GB" altLang="ko-KR" dirty="0"/>
              <a:t>RAT-dependent and RAT-independent positioning</a:t>
            </a:r>
            <a:endParaRPr lang="ko-KR" altLang="ko-KR"/>
          </a:p>
          <a:p>
            <a:pPr lvl="2"/>
            <a:r>
              <a:rPr lang="en-US" altLang="ko-KR" dirty="0" smtClean="0"/>
              <a:t>Mobile</a:t>
            </a:r>
            <a:r>
              <a:rPr lang="en-US" altLang="ko-KR" dirty="0" smtClean="0"/>
              <a:t>-based </a:t>
            </a:r>
            <a:r>
              <a:rPr lang="en-US" altLang="ko-KR" dirty="0"/>
              <a:t>and </a:t>
            </a:r>
            <a:r>
              <a:rPr lang="en-US" altLang="ko-KR" dirty="0" smtClean="0"/>
              <a:t>mobile-assisted </a:t>
            </a:r>
            <a:r>
              <a:rPr lang="en-US" altLang="ko-KR" dirty="0"/>
              <a:t>SL positioning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proposed to approve </a:t>
            </a:r>
            <a:r>
              <a:rPr lang="en-US" altLang="ko-KR" dirty="0"/>
              <a:t>SI for </a:t>
            </a:r>
            <a:r>
              <a:rPr lang="en-US" altLang="ko-KR" dirty="0" err="1"/>
              <a:t>sidelink</a:t>
            </a:r>
            <a:r>
              <a:rPr lang="en-US" altLang="ko-KR" dirty="0"/>
              <a:t> positioning at RAN#88</a:t>
            </a:r>
          </a:p>
          <a:p>
            <a:pPr lvl="1"/>
            <a:r>
              <a:rPr lang="en-US" altLang="ko-KR" dirty="0"/>
              <a:t>SID is proposed in </a:t>
            </a:r>
            <a:r>
              <a:rPr lang="en-US" altLang="ko-KR" dirty="0" smtClean="0"/>
              <a:t>[7].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61570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[1</a:t>
            </a:r>
            <a:r>
              <a:rPr lang="en-US" altLang="ko-KR" dirty="0"/>
              <a:t>] </a:t>
            </a:r>
            <a:r>
              <a:rPr lang="en-US" altLang="ko-KR" dirty="0" smtClean="0"/>
              <a:t>RP-192412, “</a:t>
            </a:r>
            <a:r>
              <a:rPr lang="en-GB" altLang="ko-KR" dirty="0"/>
              <a:t>Email summary on NR </a:t>
            </a:r>
            <a:r>
              <a:rPr lang="en-GB" altLang="ko-KR" dirty="0" smtClean="0"/>
              <a:t>positioning,” </a:t>
            </a:r>
            <a:r>
              <a:rPr lang="en-GB" altLang="ko-KR" dirty="0"/>
              <a:t>Qualcomm Incorporated (Moderator</a:t>
            </a:r>
            <a:r>
              <a:rPr lang="en-GB" altLang="ko-KR" dirty="0" smtClean="0"/>
              <a:t>).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 smtClean="0"/>
              <a:t>[2] 3GPP TS 22.186 Service </a:t>
            </a:r>
            <a:r>
              <a:rPr lang="en-US" altLang="ko-KR" dirty="0"/>
              <a:t>requirements for enhanced V2X </a:t>
            </a:r>
            <a:r>
              <a:rPr lang="en-US" altLang="ko-KR" dirty="0" smtClean="0"/>
              <a:t>scenarios</a:t>
            </a:r>
          </a:p>
          <a:p>
            <a:pPr marL="0" indent="0">
              <a:buNone/>
            </a:pPr>
            <a:r>
              <a:rPr lang="en-US" altLang="ko-KR" dirty="0" smtClean="0"/>
              <a:t>[3</a:t>
            </a:r>
            <a:r>
              <a:rPr lang="en-US" altLang="ko-KR" dirty="0"/>
              <a:t>] </a:t>
            </a:r>
            <a:r>
              <a:rPr lang="en-US" altLang="ko-KR" dirty="0" smtClean="0"/>
              <a:t>RP-193237</a:t>
            </a:r>
            <a:r>
              <a:rPr lang="en-US" altLang="ko-KR" dirty="0"/>
              <a:t>, “New SID on NR Positioning Enhancements,” Qualcomm </a:t>
            </a:r>
            <a:r>
              <a:rPr lang="en-US" altLang="ko-KR" dirty="0" smtClean="0"/>
              <a:t>Incorporated.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 smtClean="0"/>
              <a:t>[4] RP-200546, </a:t>
            </a:r>
            <a:r>
              <a:rPr lang="en-US" altLang="ko-KR" dirty="0"/>
              <a:t>“</a:t>
            </a:r>
            <a:r>
              <a:rPr lang="en-GB" altLang="ko-KR" dirty="0"/>
              <a:t>LS on the 3GPP work on the NR </a:t>
            </a:r>
            <a:r>
              <a:rPr lang="en-GB" altLang="ko-KR" dirty="0" err="1"/>
              <a:t>sidelink</a:t>
            </a:r>
            <a:r>
              <a:rPr lang="en-GB" altLang="ko-KR" dirty="0"/>
              <a:t>,” 5GAA WG4</a:t>
            </a:r>
          </a:p>
          <a:p>
            <a:pPr marL="0" indent="0">
              <a:buNone/>
            </a:pPr>
            <a:r>
              <a:rPr lang="en-US" altLang="ko-KR" dirty="0" smtClean="0"/>
              <a:t>[5] </a:t>
            </a:r>
            <a:r>
              <a:rPr lang="en-US" altLang="ko-KR" dirty="0"/>
              <a:t>RP-200567, </a:t>
            </a:r>
            <a:r>
              <a:rPr lang="en-US" altLang="ko-KR" dirty="0" smtClean="0"/>
              <a:t>“</a:t>
            </a:r>
            <a:r>
              <a:rPr lang="en-GB" altLang="ko-KR" dirty="0"/>
              <a:t>LS on </a:t>
            </a:r>
            <a:r>
              <a:rPr lang="en-GB" altLang="ko-KR" dirty="0" err="1"/>
              <a:t>Sidelink</a:t>
            </a:r>
            <a:r>
              <a:rPr lang="en-GB" altLang="ko-KR" dirty="0"/>
              <a:t> Positioning for advanced V2X applications</a:t>
            </a:r>
            <a:r>
              <a:rPr lang="en-US" altLang="ko-KR" dirty="0" smtClean="0"/>
              <a:t>,” </a:t>
            </a:r>
            <a:r>
              <a:rPr lang="en-GB" altLang="ko-KR" dirty="0"/>
              <a:t>SAE </a:t>
            </a:r>
            <a:r>
              <a:rPr lang="en-GB" altLang="ko-KR" dirty="0" smtClean="0"/>
              <a:t>Advanced</a:t>
            </a:r>
          </a:p>
          <a:p>
            <a:pPr marL="0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Application </a:t>
            </a:r>
            <a:r>
              <a:rPr lang="en-GB" altLang="ko-KR" dirty="0"/>
              <a:t>Technical Committee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marL="0" indent="0">
              <a:buNone/>
            </a:pPr>
            <a:r>
              <a:rPr lang="en-GB" altLang="ko-KR" dirty="0" smtClean="0"/>
              <a:t>[6] IEEE </a:t>
            </a:r>
            <a:r>
              <a:rPr lang="en-GB" altLang="ko-KR" dirty="0"/>
              <a:t>802.11-19/0497r5 802.11bd Specification Framework Document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[7] </a:t>
            </a:r>
            <a:r>
              <a:rPr lang="en-US" altLang="ko-KR" dirty="0"/>
              <a:t>RP-200859, “New SI proposal: Study on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positioning,” </a:t>
            </a:r>
            <a:r>
              <a:rPr lang="en-US" altLang="ko-KR" dirty="0"/>
              <a:t>LG </a:t>
            </a:r>
            <a:r>
              <a:rPr lang="en-US" altLang="ko-KR" dirty="0" smtClean="0"/>
              <a:t>Electronics.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30971055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24429</TotalTime>
  <Words>881</Words>
  <Application>Microsoft Office PowerPoint</Application>
  <PresentationFormat>A4 용지(210x297mm)</PresentationFormat>
  <Paragraphs>80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HY견고딕</vt:lpstr>
      <vt:lpstr>굴림</vt:lpstr>
      <vt:lpstr>돋움</vt:lpstr>
      <vt:lpstr>맑은 고딕</vt:lpstr>
      <vt:lpstr>Arial</vt:lpstr>
      <vt:lpstr>Calibri</vt:lpstr>
      <vt:lpstr>Times New Roman</vt:lpstr>
      <vt:lpstr>Wingdings</vt:lpstr>
      <vt:lpstr>7_Office 테마</vt:lpstr>
      <vt:lpstr>Motivation for RAN SI : Study on sidelink positioning </vt:lpstr>
      <vt:lpstr>Interests on SL positioning inside 3GPP</vt:lpstr>
      <vt:lpstr>Interests on SL positioning outside 3GPP</vt:lpstr>
      <vt:lpstr>Examples of sidelink positioning use cases</vt:lpstr>
      <vt:lpstr>Necessity of sidelink positioning</vt:lpstr>
      <vt:lpstr>Study scope consideration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Hanbyul Seo</cp:lastModifiedBy>
  <cp:revision>1624</cp:revision>
  <dcterms:created xsi:type="dcterms:W3CDTF">2007-12-14T06:10:03Z</dcterms:created>
  <dcterms:modified xsi:type="dcterms:W3CDTF">2020-06-22T06:31:00Z</dcterms:modified>
</cp:coreProperties>
</file>