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87" r:id="rId3"/>
    <p:sldMasterId id="2147483691" r:id="rId4"/>
  </p:sldMasterIdLst>
  <p:notesMasterIdLst>
    <p:notesMasterId r:id="rId12"/>
  </p:notesMasterIdLst>
  <p:sldIdLst>
    <p:sldId id="275" r:id="rId5"/>
    <p:sldId id="274" r:id="rId6"/>
    <p:sldId id="260" r:id="rId7"/>
    <p:sldId id="281" r:id="rId8"/>
    <p:sldId id="282" r:id="rId9"/>
    <p:sldId id="280" r:id="rId10"/>
    <p:sldId id="276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4DCE985C-77AF-47BF-8F65-F8630F9B09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98CB4E29-5823-4057-BAE9-7B35D3C84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24F92399-0669-49B7-B077-AB4D6858BC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28F5BC8-D384-4D63-BEB6-3DA3389F8593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93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4DCE985C-77AF-47BF-8F65-F8630F9B09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98CB4E29-5823-4057-BAE9-7B35D3C84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24F92399-0669-49B7-B077-AB4D6858BC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28F5BC8-D384-4D63-BEB6-3DA3389F8593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660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4DCE985C-77AF-47BF-8F65-F8630F9B09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98CB4E29-5823-4057-BAE9-7B35D3C84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24F92399-0669-49B7-B077-AB4D6858BC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28F5BC8-D384-4D63-BEB6-3DA3389F8593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3823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4DCE985C-77AF-47BF-8F65-F8630F9B09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98CB4E29-5823-4057-BAE9-7B35D3C84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24F92399-0669-49B7-B077-AB4D6858BC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28F5BC8-D384-4D63-BEB6-3DA3389F8593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5289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7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7.jpeg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8EF1FF9-564A-4CE1-9374-C465163CCC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79200" y="6492875"/>
            <a:ext cx="527051" cy="22225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FBE19-44A4-4EA9-8140-97ED3E9845D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02007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39C71EC-F703-41E0-B171-2CA512472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A6C2CB2-4399-4B3F-B38E-86A6C42694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79200" y="6492875"/>
            <a:ext cx="527051" cy="22225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69A78-7FFA-4D47-BF28-4D8AB118BD7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DA44CB-4B20-4970-8274-2DF9A5DA483D}"/>
              </a:ext>
            </a:extLst>
          </p:cNvPr>
          <p:cNvSpPr/>
          <p:nvPr userDrawn="1"/>
        </p:nvSpPr>
        <p:spPr bwMode="auto">
          <a:xfrm>
            <a:off x="304800" y="6389077"/>
            <a:ext cx="11758246" cy="468923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8614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0140536-0A27-4BB8-AC96-C09C001A99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79200" y="6492875"/>
            <a:ext cx="527051" cy="22225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67C8F0-90D6-471B-9E07-D6400AD6CA6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E8830E-0B1B-4F93-B9CE-C68D17DCCFBC}"/>
              </a:ext>
            </a:extLst>
          </p:cNvPr>
          <p:cNvSpPr/>
          <p:nvPr userDrawn="1"/>
        </p:nvSpPr>
        <p:spPr bwMode="auto">
          <a:xfrm>
            <a:off x="304800" y="6389077"/>
            <a:ext cx="11758246" cy="468923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88143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4D04E3-7B7D-4F9C-B397-0E9E78C040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79200" y="6492875"/>
            <a:ext cx="527051" cy="22225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B4ED4-EBA7-4908-8EDF-147A12D6FC0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835144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9DCCAC-2173-4A47-9327-C29E282774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79200" y="6492875"/>
            <a:ext cx="527051" cy="22225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7C174-9EDA-4AFC-9AF1-456B68C1D4F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96404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EDD890BD-370F-4FBD-A88A-3F57144127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79200" y="6492875"/>
            <a:ext cx="527051" cy="22225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CAC44-E52E-47FC-923C-C0489B8E376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15124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8EF91F1-3694-4CF7-8B81-C72E40B607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79200" y="6492875"/>
            <a:ext cx="527051" cy="22225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55C0B-6E8C-4F4C-B92A-75779E441E4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1277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D060F07-6BEF-43F3-934F-C4B543783F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79200" y="6492875"/>
            <a:ext cx="527051" cy="22225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8C409-8BD9-48D0-919F-2E838D8CE15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89433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BDEC0FA-D15C-4253-9325-F650A42503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79200" y="6492875"/>
            <a:ext cx="527051" cy="22225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98AA5-029C-4AD5-8A52-2FF3BFEE93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320656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930C1A4-1F66-4EB3-917F-B6E7AB9C56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79200" y="6492875"/>
            <a:ext cx="527051" cy="22225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A2F4D-72D8-45C8-A453-975A146250B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24495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7F0840C-7FAC-4889-817C-207FA5F669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79200" y="6492875"/>
            <a:ext cx="527051" cy="22225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BFFDC-9191-4661-9931-DD47189732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57805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66CA79F6-B82D-458C-8642-2BC9BB0EA7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6DEA7AF1-7617-4322-AC92-913FBED49A1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32ABCDA-0888-4167-A706-7284EFA9550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828618" y="105834"/>
            <a:ext cx="1037463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1333" b="1" dirty="0"/>
              <a:t>SP-180243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293847-E359-4311-8782-95DC1359051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828618" y="552451"/>
            <a:ext cx="3956049" cy="707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ja-JP" sz="1333" dirty="0"/>
              <a:t>3GPP TSG SA Meeting #79					</a:t>
            </a:r>
          </a:p>
          <a:p>
            <a:pPr>
              <a:defRPr/>
            </a:pPr>
            <a:r>
              <a:rPr lang="en-US" altLang="ja-JP" sz="1333" dirty="0"/>
              <a:t>Chennai, India, 21-22 March 2018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6880449"/>
      </p:ext>
    </p:extLst>
  </p:cSld>
  <p:clrMapOvr>
    <a:masterClrMapping/>
  </p:clrMapOvr>
  <p:transition spd="slow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076754"/>
      </p:ext>
    </p:extLst>
  </p:cSld>
  <p:clrMapOvr>
    <a:masterClrMapping/>
  </p:clrMapOvr>
  <p:transition spd="slow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162417"/>
      </p:ext>
    </p:extLst>
  </p:cSld>
  <p:clrMapOvr>
    <a:masterClrMapping/>
  </p:clrMapOvr>
  <p:transition spd="slow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2.jpe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Placeholder 1">
            <a:extLst>
              <a:ext uri="{FF2B5EF4-FFF2-40B4-BE49-F238E27FC236}">
                <a16:creationId xmlns:a16="http://schemas.microsoft.com/office/drawing/2014/main" id="{2B2E3AA7-7319-4E2B-8964-BA51F0E309A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title style</a:t>
            </a:r>
            <a:endParaRPr lang="en-GB" altLang="fr-FR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8BCE8E90-622C-47EC-ADDF-5C83E4D667A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 Click to edit Master text styles</a:t>
            </a:r>
          </a:p>
          <a:p>
            <a:pPr lvl="1"/>
            <a:r>
              <a:rPr lang="en-US" altLang="fr-FR"/>
              <a:t>Second level</a:t>
            </a:r>
          </a:p>
          <a:p>
            <a:pPr lvl="2"/>
            <a:r>
              <a:rPr lang="en-US" altLang="fr-FR"/>
              <a:t>Third level</a:t>
            </a:r>
          </a:p>
          <a:p>
            <a:pPr lvl="3"/>
            <a:r>
              <a:rPr lang="en-US" altLang="fr-FR"/>
              <a:t>Fourth level</a:t>
            </a:r>
          </a:p>
          <a:p>
            <a:pPr lvl="4"/>
            <a:r>
              <a:rPr lang="en-US" altLang="fr-FR"/>
              <a:t>Fifth level</a:t>
            </a:r>
            <a:endParaRPr lang="en-GB" altLang="ja-JP"/>
          </a:p>
        </p:txBody>
      </p:sp>
      <p:sp>
        <p:nvSpPr>
          <p:cNvPr id="1035" name="Rectangle 6">
            <a:extLst>
              <a:ext uri="{FF2B5EF4-FFF2-40B4-BE49-F238E27FC236}">
                <a16:creationId xmlns:a16="http://schemas.microsoft.com/office/drawing/2014/main" id="{FAE847A1-B16D-4AE6-9EF9-644FA14CEA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09614" y="6459539"/>
            <a:ext cx="6102351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ja-JP" sz="1000" dirty="0">
                <a:solidFill>
                  <a:schemeClr val="bg1"/>
                </a:solidFill>
              </a:rPr>
              <a:t>© 3GPP 2018     &lt;RP-180504 NR Architecture Options 4 and 7 Analysis&gt;</a:t>
            </a:r>
          </a:p>
        </p:txBody>
      </p:sp>
      <p:sp>
        <p:nvSpPr>
          <p:cNvPr id="1036" name="Slide Number Placeholder 4">
            <a:extLst>
              <a:ext uri="{FF2B5EF4-FFF2-40B4-BE49-F238E27FC236}">
                <a16:creationId xmlns:a16="http://schemas.microsoft.com/office/drawing/2014/main" id="{F4D7553B-CDCA-4484-B804-58890A9C369F}"/>
              </a:ext>
            </a:extLst>
          </p:cNvPr>
          <p:cNvSpPr txBox="1">
            <a:spLocks noGrp="1"/>
          </p:cNvSpPr>
          <p:nvPr/>
        </p:nvSpPr>
        <p:spPr bwMode="auto">
          <a:xfrm>
            <a:off x="9906000" y="6215063"/>
            <a:ext cx="527051" cy="22225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fld id="{4BB79CC4-8818-4741-9F52-11F0E27F1030}" type="slidenum">
              <a:rPr lang="ja-JP" altLang="en-GB" sz="1100" smtClean="0">
                <a:solidFill>
                  <a:schemeClr val="bg1"/>
                </a:solidFill>
              </a:rPr>
              <a:pPr eaLnBrk="1" hangingPunct="1">
                <a:defRPr/>
              </a:pPr>
              <a:t>‹#›</a:t>
            </a:fld>
            <a:endParaRPr lang="en-GB" altLang="ja-JP" sz="11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94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8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66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537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726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8914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103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C15AC66-DCCB-463B-8D0A-57D87C56A1B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F4067CF-FE08-448C-87CB-2E5BF53B161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8072B84B-E471-4152-B511-09203569CF0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1801020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Release timelines</a:t>
            </a:r>
            <a:br>
              <a:rPr lang="en-US" sz="5333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3152" y="3520017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US" altLang="en-US" sz="2667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MS PGothic" panose="020B0600070205080204" pitchFamily="34" charset="-128"/>
              </a:rPr>
              <a:t>Source: RAN Chairman,</a:t>
            </a:r>
          </a:p>
          <a:p>
            <a:pPr>
              <a:lnSpc>
                <a:spcPct val="80000"/>
              </a:lnSpc>
              <a:defRPr/>
            </a:pPr>
            <a:r>
              <a:rPr lang="en-US" altLang="en-US" sz="2667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MS PGothic" panose="020B0600070205080204" pitchFamily="34" charset="-128"/>
              </a:rPr>
              <a:t>	      RAN1 Chairman,</a:t>
            </a:r>
          </a:p>
          <a:p>
            <a:pPr>
              <a:lnSpc>
                <a:spcPct val="80000"/>
              </a:lnSpc>
              <a:defRPr/>
            </a:pPr>
            <a:r>
              <a:rPr lang="en-US" altLang="en-US" sz="2667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MS PGothic" panose="020B0600070205080204" pitchFamily="34" charset="-128"/>
              </a:rPr>
              <a:t>	      RAN2 Chairman,</a:t>
            </a:r>
          </a:p>
          <a:p>
            <a:pPr>
              <a:lnSpc>
                <a:spcPct val="80000"/>
              </a:lnSpc>
              <a:defRPr/>
            </a:pPr>
            <a:r>
              <a:rPr lang="en-US" altLang="en-US" sz="2667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MS PGothic" panose="020B0600070205080204" pitchFamily="34" charset="-128"/>
              </a:rPr>
              <a:t>	     RAN3 Chairman,</a:t>
            </a:r>
          </a:p>
          <a:p>
            <a:pPr>
              <a:lnSpc>
                <a:spcPct val="80000"/>
              </a:lnSpc>
              <a:defRPr/>
            </a:pPr>
            <a:r>
              <a:rPr lang="en-US" altLang="en-US" sz="2667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MS PGothic" panose="020B0600070205080204" pitchFamily="34" charset="-128"/>
              </a:rPr>
              <a:t>	    RAN4 Chairman</a:t>
            </a:r>
          </a:p>
          <a:p>
            <a:pPr>
              <a:lnSpc>
                <a:spcPct val="80000"/>
              </a:lnSpc>
              <a:defRPr/>
            </a:pPr>
            <a:r>
              <a:rPr lang="en-US" altLang="en-US" sz="2667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MS PGothic" panose="020B0600070205080204" pitchFamily="34" charset="-128"/>
              </a:rPr>
              <a:t>	    RAN5 Chairman</a:t>
            </a:r>
            <a:endParaRPr lang="en-US" altLang="en-US" sz="2667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MS PGothic" panose="020B0600070205080204" pitchFamily="34" charset="-128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400" dirty="0">
              <a:ea typeface="MS PGothic" panose="020B0600070205080204" pitchFamily="34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96D0DF-D539-48A0-A079-90F211950A84}"/>
              </a:ext>
            </a:extLst>
          </p:cNvPr>
          <p:cNvSpPr txBox="1"/>
          <p:nvPr/>
        </p:nvSpPr>
        <p:spPr>
          <a:xfrm>
            <a:off x="9040483" y="664234"/>
            <a:ext cx="1216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RP-200493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EBFB9E4A-5D98-4448-9643-4E9F3503F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228600"/>
            <a:ext cx="10316633" cy="1143000"/>
          </a:xfrm>
        </p:spPr>
        <p:txBody>
          <a:bodyPr/>
          <a:lstStyle/>
          <a:p>
            <a:pPr>
              <a:defRPr/>
            </a:pPr>
            <a:r>
              <a:rPr lang="en-GB" alt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EA8B0729-5551-4D6D-A9D0-415D3EEFF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638152"/>
            <a:ext cx="11184467" cy="4029404"/>
          </a:xfrm>
        </p:spPr>
        <p:txBody>
          <a:bodyPr/>
          <a:lstStyle/>
          <a:p>
            <a:pPr>
              <a:defRPr/>
            </a:pPr>
            <a:r>
              <a:rPr lang="en-US" altLang="en-US" sz="3200" dirty="0"/>
              <a:t>These slides present a proposal to adjust the 3GPP RAN milestones in light of the recent cancellation of WG and TSG face-to-face meetings</a:t>
            </a:r>
          </a:p>
          <a:p>
            <a:pPr>
              <a:defRPr/>
            </a:pPr>
            <a:endParaRPr lang="en-US" altLang="en-US" sz="3200" dirty="0"/>
          </a:p>
          <a:p>
            <a:pPr>
              <a:defRPr/>
            </a:pPr>
            <a:r>
              <a:rPr lang="en-US" altLang="en-US" sz="3200" dirty="0"/>
              <a:t>Note that the proposal has been coordinated across all TSGs</a:t>
            </a:r>
            <a:endParaRPr lang="en-US" altLang="en-US" sz="2667" dirty="0"/>
          </a:p>
          <a:p>
            <a:pPr marL="609585" lvl="1" indent="0">
              <a:buNone/>
              <a:defRPr/>
            </a:pPr>
            <a:br>
              <a:rPr lang="en-US" altLang="en-US" sz="2400" dirty="0"/>
            </a:br>
            <a:endParaRPr lang="en-US" alt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950326226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2">
            <a:extLst>
              <a:ext uri="{FF2B5EF4-FFF2-40B4-BE49-F238E27FC236}">
                <a16:creationId xmlns:a16="http://schemas.microsoft.com/office/drawing/2014/main" id="{DEA01C1D-767D-46E0-8525-711646366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756" y="106822"/>
            <a:ext cx="9112251" cy="1143000"/>
          </a:xfrm>
        </p:spPr>
        <p:txBody>
          <a:bodyPr/>
          <a:lstStyle/>
          <a:p>
            <a:r>
              <a:rPr lang="en-US" altLang="fi-FI" sz="40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Overall timeline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2CE9EBD0-B7FF-4849-9E25-DD5599BCA606}"/>
              </a:ext>
            </a:extLst>
          </p:cNvPr>
          <p:cNvSpPr/>
          <p:nvPr/>
        </p:nvSpPr>
        <p:spPr>
          <a:xfrm>
            <a:off x="2543176" y="1996822"/>
            <a:ext cx="1046163" cy="608013"/>
          </a:xfrm>
          <a:prstGeom prst="rect">
            <a:avLst/>
          </a:prstGeom>
          <a:solidFill>
            <a:srgbClr val="98A2AE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 defTabSz="914377">
              <a:defRPr/>
            </a:pPr>
            <a:r>
              <a:rPr lang="en-GB" sz="12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Q2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F35D28EA-AE44-4F85-8DBB-8497C4B5E3CE}"/>
              </a:ext>
            </a:extLst>
          </p:cNvPr>
          <p:cNvSpPr/>
          <p:nvPr/>
        </p:nvSpPr>
        <p:spPr>
          <a:xfrm>
            <a:off x="3648076" y="1996822"/>
            <a:ext cx="1046163" cy="608013"/>
          </a:xfrm>
          <a:prstGeom prst="rect">
            <a:avLst/>
          </a:prstGeom>
          <a:solidFill>
            <a:srgbClr val="98A2AE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 defTabSz="914377">
              <a:defRPr/>
            </a:pPr>
            <a:r>
              <a:rPr lang="en-GB" sz="12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Q3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A405768-736A-4B45-A213-43A499AF5A65}"/>
              </a:ext>
            </a:extLst>
          </p:cNvPr>
          <p:cNvSpPr/>
          <p:nvPr/>
        </p:nvSpPr>
        <p:spPr>
          <a:xfrm>
            <a:off x="4754563" y="1987296"/>
            <a:ext cx="1046163" cy="608013"/>
          </a:xfrm>
          <a:prstGeom prst="rect">
            <a:avLst/>
          </a:prstGeom>
          <a:solidFill>
            <a:srgbClr val="98A2AE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 defTabSz="914377">
              <a:defRPr/>
            </a:pPr>
            <a:r>
              <a:rPr lang="en-GB" sz="12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Q4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6186567-82FF-4834-8195-2092453C4CFB}"/>
              </a:ext>
            </a:extLst>
          </p:cNvPr>
          <p:cNvSpPr/>
          <p:nvPr/>
        </p:nvSpPr>
        <p:spPr>
          <a:xfrm>
            <a:off x="5861050" y="1323722"/>
            <a:ext cx="4364039" cy="606425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 defTabSz="914377">
              <a:defRPr/>
            </a:pPr>
            <a:r>
              <a:rPr lang="en-GB" sz="12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94518856-9985-4ADB-82C7-B0CAEB345B2F}"/>
              </a:ext>
            </a:extLst>
          </p:cNvPr>
          <p:cNvSpPr/>
          <p:nvPr/>
        </p:nvSpPr>
        <p:spPr>
          <a:xfrm>
            <a:off x="6967537" y="1996822"/>
            <a:ext cx="1046163" cy="608013"/>
          </a:xfrm>
          <a:prstGeom prst="rect">
            <a:avLst/>
          </a:prstGeom>
          <a:solidFill>
            <a:srgbClr val="4D5766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 defTabSz="914377">
              <a:defRPr/>
            </a:pPr>
            <a:r>
              <a:rPr lang="en-GB" sz="12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Q2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67DF021-2824-4B1F-A6FD-AA0C2FB4FA4C}"/>
              </a:ext>
            </a:extLst>
          </p:cNvPr>
          <p:cNvSpPr/>
          <p:nvPr/>
        </p:nvSpPr>
        <p:spPr>
          <a:xfrm>
            <a:off x="8072437" y="1996822"/>
            <a:ext cx="1046163" cy="608013"/>
          </a:xfrm>
          <a:prstGeom prst="rect">
            <a:avLst/>
          </a:prstGeom>
          <a:solidFill>
            <a:srgbClr val="4D5766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 defTabSz="914377">
              <a:defRPr/>
            </a:pPr>
            <a:r>
              <a:rPr lang="en-GB" sz="12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Q3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079E67CF-49D6-4F8D-B51A-1590172B3F6F}"/>
              </a:ext>
            </a:extLst>
          </p:cNvPr>
          <p:cNvSpPr/>
          <p:nvPr/>
        </p:nvSpPr>
        <p:spPr>
          <a:xfrm>
            <a:off x="9178925" y="1987296"/>
            <a:ext cx="1046163" cy="608013"/>
          </a:xfrm>
          <a:prstGeom prst="rect">
            <a:avLst/>
          </a:prstGeom>
          <a:solidFill>
            <a:srgbClr val="4D5766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 defTabSz="914377">
              <a:defRPr/>
            </a:pPr>
            <a:r>
              <a:rPr lang="en-GB" sz="12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Q4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4291660-A41C-4AD6-9F3F-7B95960A11F7}"/>
              </a:ext>
            </a:extLst>
          </p:cNvPr>
          <p:cNvSpPr/>
          <p:nvPr/>
        </p:nvSpPr>
        <p:spPr>
          <a:xfrm>
            <a:off x="5861051" y="1996822"/>
            <a:ext cx="1044575" cy="608013"/>
          </a:xfrm>
          <a:prstGeom prst="rect">
            <a:avLst/>
          </a:prstGeom>
          <a:solidFill>
            <a:srgbClr val="4D5766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 defTabSz="914377">
              <a:defRPr/>
            </a:pPr>
            <a:r>
              <a:rPr lang="en-GB" sz="12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Q1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7582A52-0F77-4B79-A1F7-8CDA554B8592}"/>
              </a:ext>
            </a:extLst>
          </p:cNvPr>
          <p:cNvSpPr/>
          <p:nvPr/>
        </p:nvSpPr>
        <p:spPr>
          <a:xfrm>
            <a:off x="10285414" y="1314197"/>
            <a:ext cx="1069975" cy="606425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 defTabSz="914377">
              <a:defRPr/>
            </a:pPr>
            <a:r>
              <a:rPr lang="en-GB" sz="12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6EA18374-7D7C-42D1-85B3-3ACCDC726AF3}"/>
              </a:ext>
            </a:extLst>
          </p:cNvPr>
          <p:cNvSpPr/>
          <p:nvPr/>
        </p:nvSpPr>
        <p:spPr>
          <a:xfrm>
            <a:off x="10285414" y="1996822"/>
            <a:ext cx="1044575" cy="608013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 defTabSz="914377">
              <a:defRPr/>
            </a:pPr>
            <a:r>
              <a:rPr lang="en-GB" sz="12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Q1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AF1B812-FA04-4010-A5BA-3BD00C631A66}"/>
              </a:ext>
            </a:extLst>
          </p:cNvPr>
          <p:cNvSpPr/>
          <p:nvPr/>
        </p:nvSpPr>
        <p:spPr>
          <a:xfrm>
            <a:off x="1465264" y="1309436"/>
            <a:ext cx="4364037" cy="606425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 defTabSz="914377">
              <a:defRPr/>
            </a:pPr>
            <a:r>
              <a:rPr lang="en-GB" sz="12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2020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C23F4168-B012-47B1-89DB-0CABE663F4B1}"/>
              </a:ext>
            </a:extLst>
          </p:cNvPr>
          <p:cNvSpPr/>
          <p:nvPr/>
        </p:nvSpPr>
        <p:spPr>
          <a:xfrm>
            <a:off x="1470025" y="1996822"/>
            <a:ext cx="1046163" cy="608013"/>
          </a:xfrm>
          <a:prstGeom prst="rect">
            <a:avLst/>
          </a:prstGeom>
          <a:solidFill>
            <a:srgbClr val="98A2AE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 defTabSz="914377">
              <a:defRPr/>
            </a:pPr>
            <a:r>
              <a:rPr lang="en-GB" sz="12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Q1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93C93FE-0895-47D0-862E-63CBB3B0FD9C}"/>
              </a:ext>
            </a:extLst>
          </p:cNvPr>
          <p:cNvGrpSpPr/>
          <p:nvPr/>
        </p:nvGrpSpPr>
        <p:grpSpPr>
          <a:xfrm>
            <a:off x="1438275" y="1944434"/>
            <a:ext cx="9917113" cy="4387785"/>
            <a:chOff x="1438275" y="2081595"/>
            <a:chExt cx="9917113" cy="4013200"/>
          </a:xfrm>
        </p:grpSpPr>
        <p:cxnSp>
          <p:nvCxnSpPr>
            <p:cNvPr id="44" name="Straight Connector 4">
              <a:extLst>
                <a:ext uri="{FF2B5EF4-FFF2-40B4-BE49-F238E27FC236}">
                  <a16:creationId xmlns:a16="http://schemas.microsoft.com/office/drawing/2014/main" id="{E12E65B7-C1ED-470E-B2D5-4B08E6956F19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613151" y="2091120"/>
              <a:ext cx="0" cy="4003675"/>
            </a:xfrm>
            <a:prstGeom prst="line">
              <a:avLst/>
            </a:prstGeom>
            <a:noFill/>
            <a:ln w="3175" algn="ctr">
              <a:solidFill>
                <a:srgbClr val="98A2A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Straight Connector 5">
              <a:extLst>
                <a:ext uri="{FF2B5EF4-FFF2-40B4-BE49-F238E27FC236}">
                  <a16:creationId xmlns:a16="http://schemas.microsoft.com/office/drawing/2014/main" id="{B4A3C82C-8DE8-47D2-9060-C5A5AFA753CB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506663" y="2091120"/>
              <a:ext cx="0" cy="4003675"/>
            </a:xfrm>
            <a:prstGeom prst="line">
              <a:avLst/>
            </a:prstGeom>
            <a:noFill/>
            <a:ln w="3175" algn="ctr">
              <a:solidFill>
                <a:srgbClr val="98A2A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Straight Connector 6">
              <a:extLst>
                <a:ext uri="{FF2B5EF4-FFF2-40B4-BE49-F238E27FC236}">
                  <a16:creationId xmlns:a16="http://schemas.microsoft.com/office/drawing/2014/main" id="{E6DD74AD-BDF4-49EC-A5E3-ECEC5DB55BBB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722813" y="2091120"/>
              <a:ext cx="0" cy="4003675"/>
            </a:xfrm>
            <a:prstGeom prst="line">
              <a:avLst/>
            </a:prstGeom>
            <a:noFill/>
            <a:ln w="3175" algn="ctr">
              <a:solidFill>
                <a:srgbClr val="98A2A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Straight Connector 7">
              <a:extLst>
                <a:ext uri="{FF2B5EF4-FFF2-40B4-BE49-F238E27FC236}">
                  <a16:creationId xmlns:a16="http://schemas.microsoft.com/office/drawing/2014/main" id="{B59E6B00-E41A-483F-A870-FD6053B7620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5829300" y="2091120"/>
              <a:ext cx="0" cy="4003675"/>
            </a:xfrm>
            <a:prstGeom prst="line">
              <a:avLst/>
            </a:prstGeom>
            <a:noFill/>
            <a:ln w="19050" algn="ctr">
              <a:solidFill>
                <a:srgbClr val="98A2A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Straight Connector 8">
              <a:extLst>
                <a:ext uri="{FF2B5EF4-FFF2-40B4-BE49-F238E27FC236}">
                  <a16:creationId xmlns:a16="http://schemas.microsoft.com/office/drawing/2014/main" id="{128AC3CE-3DBB-49E9-A34B-6EAA581F1E7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8039100" y="2091120"/>
              <a:ext cx="0" cy="4003675"/>
            </a:xfrm>
            <a:prstGeom prst="line">
              <a:avLst/>
            </a:prstGeom>
            <a:noFill/>
            <a:ln w="3175" algn="ctr">
              <a:solidFill>
                <a:srgbClr val="98A2A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" name="Straight Connector 9">
              <a:extLst>
                <a:ext uri="{FF2B5EF4-FFF2-40B4-BE49-F238E27FC236}">
                  <a16:creationId xmlns:a16="http://schemas.microsoft.com/office/drawing/2014/main" id="{725D7418-A37C-4689-94D5-302CC0CEA340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934200" y="2091120"/>
              <a:ext cx="0" cy="4003675"/>
            </a:xfrm>
            <a:prstGeom prst="line">
              <a:avLst/>
            </a:prstGeom>
            <a:noFill/>
            <a:ln w="3175" algn="ctr">
              <a:solidFill>
                <a:srgbClr val="98A2A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" name="Straight Connector 10">
              <a:extLst>
                <a:ext uri="{FF2B5EF4-FFF2-40B4-BE49-F238E27FC236}">
                  <a16:creationId xmlns:a16="http://schemas.microsoft.com/office/drawing/2014/main" id="{07D71A64-ABE0-4FC5-A04E-89D15972D48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148763" y="2091120"/>
              <a:ext cx="0" cy="4003675"/>
            </a:xfrm>
            <a:prstGeom prst="line">
              <a:avLst/>
            </a:prstGeom>
            <a:noFill/>
            <a:ln w="3175" algn="ctr">
              <a:solidFill>
                <a:srgbClr val="98A2A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" name="Straight Connector 11">
              <a:extLst>
                <a:ext uri="{FF2B5EF4-FFF2-40B4-BE49-F238E27FC236}">
                  <a16:creationId xmlns:a16="http://schemas.microsoft.com/office/drawing/2014/main" id="{88F5B97B-793C-4D9A-9390-D7E83B0971CB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0252075" y="2091120"/>
              <a:ext cx="0" cy="4003675"/>
            </a:xfrm>
            <a:prstGeom prst="line">
              <a:avLst/>
            </a:prstGeom>
            <a:noFill/>
            <a:ln w="19050" algn="ctr">
              <a:solidFill>
                <a:srgbClr val="98A2A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7" name="Straight Connector 12">
              <a:extLst>
                <a:ext uri="{FF2B5EF4-FFF2-40B4-BE49-F238E27FC236}">
                  <a16:creationId xmlns:a16="http://schemas.microsoft.com/office/drawing/2014/main" id="{ECA66467-340E-42BF-AAD8-4D2CC28FEBE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1355388" y="2091120"/>
              <a:ext cx="0" cy="4003675"/>
            </a:xfrm>
            <a:prstGeom prst="line">
              <a:avLst/>
            </a:prstGeom>
            <a:noFill/>
            <a:ln w="3175" algn="ctr">
              <a:solidFill>
                <a:srgbClr val="98A2A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" name="Straight Connector 12">
              <a:extLst>
                <a:ext uri="{FF2B5EF4-FFF2-40B4-BE49-F238E27FC236}">
                  <a16:creationId xmlns:a16="http://schemas.microsoft.com/office/drawing/2014/main" id="{0264C718-6D45-485F-85E3-5F3D41510CB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438275" y="2081595"/>
              <a:ext cx="0" cy="4003675"/>
            </a:xfrm>
            <a:prstGeom prst="line">
              <a:avLst/>
            </a:prstGeom>
            <a:noFill/>
            <a:ln w="3175" algn="ctr">
              <a:solidFill>
                <a:srgbClr val="98A2A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6" name="Rectangle 85">
            <a:extLst>
              <a:ext uri="{FF2B5EF4-FFF2-40B4-BE49-F238E27FC236}">
                <a16:creationId xmlns:a16="http://schemas.microsoft.com/office/drawing/2014/main" id="{BF9594DC-B70F-4540-A532-F04F67753C38}"/>
              </a:ext>
            </a:extLst>
          </p:cNvPr>
          <p:cNvSpPr/>
          <p:nvPr/>
        </p:nvSpPr>
        <p:spPr>
          <a:xfrm>
            <a:off x="368302" y="1304673"/>
            <a:ext cx="1069975" cy="606425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 defTabSz="914377">
              <a:defRPr/>
            </a:pPr>
            <a:r>
              <a:rPr lang="en-GB" sz="12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2019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C2903379-EF9A-45E5-A1E1-727BAFEDE6DF}"/>
              </a:ext>
            </a:extLst>
          </p:cNvPr>
          <p:cNvSpPr/>
          <p:nvPr/>
        </p:nvSpPr>
        <p:spPr>
          <a:xfrm>
            <a:off x="368302" y="1987296"/>
            <a:ext cx="1044575" cy="608013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 defTabSz="914377">
              <a:defRPr/>
            </a:pPr>
            <a:r>
              <a:rPr lang="en-GB" sz="12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Q4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28FF22B6-0B5B-4167-8EE4-440B89DFC0D4}"/>
              </a:ext>
            </a:extLst>
          </p:cNvPr>
          <p:cNvSpPr/>
          <p:nvPr/>
        </p:nvSpPr>
        <p:spPr>
          <a:xfrm>
            <a:off x="968377" y="2700858"/>
            <a:ext cx="895348" cy="498475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54000" tIns="54000" rIns="54000" bIns="54000"/>
          <a:lstStyle/>
          <a:p>
            <a:pPr algn="ctr" defTabSz="685766">
              <a:defRPr/>
            </a:pPr>
            <a: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Rel-16 </a:t>
            </a:r>
            <a:b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1000" u="sng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</a:t>
            </a:r>
            <a: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 freeze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550245C8-53F5-4987-B39F-3EED8A59EC90}"/>
              </a:ext>
            </a:extLst>
          </p:cNvPr>
          <p:cNvSpPr/>
          <p:nvPr/>
        </p:nvSpPr>
        <p:spPr>
          <a:xfrm>
            <a:off x="3127334" y="2700858"/>
            <a:ext cx="924871" cy="606425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54000" tIns="54000" rIns="54000" bIns="54000"/>
          <a:lstStyle/>
          <a:p>
            <a:pPr algn="ctr" defTabSz="685766">
              <a:defRPr/>
            </a:pPr>
            <a:r>
              <a:rPr lang="en-US" sz="10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Rel-16 stage-3  freeze</a:t>
            </a:r>
            <a:r>
              <a:rPr lang="en-US" sz="12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*</a:t>
            </a:r>
            <a:r>
              <a:rPr lang="en-US" sz="10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 </a:t>
            </a:r>
            <a:b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endParaRPr lang="en-US" sz="1000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F6F4A1D7-D3B2-4CD8-86AA-A2B717F5CD9D}"/>
              </a:ext>
            </a:extLst>
          </p:cNvPr>
          <p:cNvSpPr/>
          <p:nvPr/>
        </p:nvSpPr>
        <p:spPr>
          <a:xfrm>
            <a:off x="3082535" y="3352003"/>
            <a:ext cx="1001149" cy="449160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54000" tIns="54000" rIns="54000" bIns="54000"/>
          <a:lstStyle/>
          <a:p>
            <a:pPr algn="ctr" defTabSz="685766">
              <a:defRPr/>
            </a:pPr>
            <a:r>
              <a:rPr lang="en-US" sz="10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Rel-16 ASN.1   freeze </a:t>
            </a:r>
            <a:b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endParaRPr lang="en-US" sz="1000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3678A936-C898-4A5B-8315-11A8185648A3}"/>
              </a:ext>
            </a:extLst>
          </p:cNvPr>
          <p:cNvSpPr/>
          <p:nvPr/>
        </p:nvSpPr>
        <p:spPr>
          <a:xfrm>
            <a:off x="5310496" y="3116327"/>
            <a:ext cx="1001149" cy="606425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54000" tIns="54000" rIns="54000" bIns="54000"/>
          <a:lstStyle/>
          <a:p>
            <a:pPr algn="ctr" defTabSz="685766">
              <a:defRPr/>
            </a:pPr>
            <a: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Rel-16 RAN4 </a:t>
            </a:r>
          </a:p>
          <a:p>
            <a:pPr algn="ctr" defTabSz="685766">
              <a:defRPr/>
            </a:pPr>
            <a: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performance completion</a:t>
            </a:r>
            <a:r>
              <a:rPr lang="en-US" sz="12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*</a:t>
            </a:r>
            <a: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  </a:t>
            </a:r>
            <a:b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endParaRPr lang="en-US" sz="1000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B240E0A-D41F-4767-A982-C59EE5528D8C}"/>
              </a:ext>
            </a:extLst>
          </p:cNvPr>
          <p:cNvSpPr/>
          <p:nvPr/>
        </p:nvSpPr>
        <p:spPr>
          <a:xfrm>
            <a:off x="819803" y="4324384"/>
            <a:ext cx="1199513" cy="606425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54000" tIns="54000" rIns="54000" bIns="54000"/>
          <a:lstStyle/>
          <a:p>
            <a:pPr algn="ctr" defTabSz="685766">
              <a:defRPr/>
            </a:pPr>
            <a: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Rel-17 </a:t>
            </a:r>
            <a:b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RAN1,2,3 package approval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69752A8C-B21E-45F6-8327-9C5671FA8574}"/>
              </a:ext>
            </a:extLst>
          </p:cNvPr>
          <p:cNvSpPr/>
          <p:nvPr/>
        </p:nvSpPr>
        <p:spPr>
          <a:xfrm>
            <a:off x="2946756" y="4442785"/>
            <a:ext cx="1182076" cy="933649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54000" tIns="54000" rIns="54000" bIns="54000"/>
          <a:lstStyle/>
          <a:p>
            <a:pPr algn="ctr" defTabSz="685766">
              <a:defRPr/>
            </a:pPr>
            <a: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Rel-17 </a:t>
            </a:r>
            <a:b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 package approval for spectrum related items*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571B5E06-614E-45DB-879F-695E13C9AC23}"/>
              </a:ext>
            </a:extLst>
          </p:cNvPr>
          <p:cNvSpPr/>
          <p:nvPr/>
        </p:nvSpPr>
        <p:spPr>
          <a:xfrm>
            <a:off x="7599008" y="4812290"/>
            <a:ext cx="922018" cy="483927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54000" tIns="54000" rIns="54000" bIns="54000"/>
          <a:lstStyle/>
          <a:p>
            <a:pPr algn="ctr" defTabSz="685766">
              <a:defRPr/>
            </a:pPr>
            <a: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Rel-17 </a:t>
            </a:r>
            <a:b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1000" u="sng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</a:t>
            </a:r>
            <a: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 freeze*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10985D4F-B544-4046-B080-EA7101F932EF}"/>
              </a:ext>
            </a:extLst>
          </p:cNvPr>
          <p:cNvSpPr/>
          <p:nvPr/>
        </p:nvSpPr>
        <p:spPr>
          <a:xfrm>
            <a:off x="8704911" y="4858471"/>
            <a:ext cx="924871" cy="606425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54000" tIns="54000" rIns="54000" bIns="54000"/>
          <a:lstStyle/>
          <a:p>
            <a:pPr algn="ctr" defTabSz="685766">
              <a:defRPr/>
            </a:pPr>
            <a:r>
              <a:rPr lang="en-US" sz="10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Rel-17 stage-3  freeze* </a:t>
            </a:r>
            <a:b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endParaRPr lang="en-US" sz="1000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36CADF2-1296-4751-81E8-541B63F8755A}"/>
              </a:ext>
            </a:extLst>
          </p:cNvPr>
          <p:cNvSpPr/>
          <p:nvPr/>
        </p:nvSpPr>
        <p:spPr>
          <a:xfrm>
            <a:off x="9752576" y="5054254"/>
            <a:ext cx="1001149" cy="449160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54000" tIns="54000" rIns="54000" bIns="54000"/>
          <a:lstStyle/>
          <a:p>
            <a:pPr algn="ctr" defTabSz="685766">
              <a:defRPr/>
            </a:pPr>
            <a:r>
              <a:rPr lang="en-US" sz="10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Rel-17 ASN.1   freeze* </a:t>
            </a:r>
            <a:b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endParaRPr lang="en-US" sz="1000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081071C9-97D6-4EA6-9312-7334CDD81890}"/>
              </a:ext>
            </a:extLst>
          </p:cNvPr>
          <p:cNvSpPr/>
          <p:nvPr/>
        </p:nvSpPr>
        <p:spPr>
          <a:xfrm>
            <a:off x="10837305" y="5171208"/>
            <a:ext cx="1001149" cy="606425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54000" tIns="54000" rIns="54000" bIns="54000"/>
          <a:lstStyle/>
          <a:p>
            <a:pPr algn="ctr" defTabSz="685766">
              <a:defRPr/>
            </a:pPr>
            <a: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Rel-17 RAN4 </a:t>
            </a:r>
          </a:p>
          <a:p>
            <a:pPr algn="ctr" defTabSz="685766">
              <a:defRPr/>
            </a:pPr>
            <a: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performance completion*  </a:t>
            </a:r>
            <a:b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endParaRPr lang="en-US" sz="1000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51" name="Rectangle: Rounded Corners 34">
            <a:extLst>
              <a:ext uri="{FF2B5EF4-FFF2-40B4-BE49-F238E27FC236}">
                <a16:creationId xmlns:a16="http://schemas.microsoft.com/office/drawing/2014/main" id="{FCA98739-E112-4893-A749-554949606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788" y="4271383"/>
            <a:ext cx="11338305" cy="1555657"/>
          </a:xfrm>
          <a:prstGeom prst="roundRect">
            <a:avLst>
              <a:gd name="adj" fmla="val 16667"/>
            </a:avLst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90F9B7-33FA-438A-B2BB-8B7C282D173F}"/>
              </a:ext>
            </a:extLst>
          </p:cNvPr>
          <p:cNvSpPr txBox="1"/>
          <p:nvPr/>
        </p:nvSpPr>
        <p:spPr>
          <a:xfrm>
            <a:off x="1240130" y="5417825"/>
            <a:ext cx="2017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Release 17 timeline</a:t>
            </a:r>
          </a:p>
        </p:txBody>
      </p:sp>
      <p:sp>
        <p:nvSpPr>
          <p:cNvPr id="43" name="Rectangle: Rounded Corners 34">
            <a:extLst>
              <a:ext uri="{FF2B5EF4-FFF2-40B4-BE49-F238E27FC236}">
                <a16:creationId xmlns:a16="http://schemas.microsoft.com/office/drawing/2014/main" id="{00B6B42D-EA81-4033-BC77-57A034C76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789" y="2651171"/>
            <a:ext cx="5720836" cy="1522589"/>
          </a:xfrm>
          <a:prstGeom prst="roundRect">
            <a:avLst>
              <a:gd name="adj" fmla="val 16667"/>
            </a:avLst>
          </a:prstGeom>
          <a:noFill/>
          <a:ln w="19050" algn="ctr">
            <a:solidFill>
              <a:srgbClr val="1E965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C3073B0-FC4D-422C-8F88-93FC9590D15B}"/>
              </a:ext>
            </a:extLst>
          </p:cNvPr>
          <p:cNvSpPr txBox="1"/>
          <p:nvPr/>
        </p:nvSpPr>
        <p:spPr>
          <a:xfrm>
            <a:off x="1243515" y="3829137"/>
            <a:ext cx="2309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9657"/>
                </a:solidFill>
              </a:rPr>
              <a:t>Release 16 completion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B2A19472-9125-4612-B0DF-CA3DBC7383B1}"/>
              </a:ext>
            </a:extLst>
          </p:cNvPr>
          <p:cNvSpPr/>
          <p:nvPr/>
        </p:nvSpPr>
        <p:spPr>
          <a:xfrm>
            <a:off x="4223006" y="4627596"/>
            <a:ext cx="1182067" cy="920968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54000" tIns="54000" rIns="54000" bIns="54000"/>
          <a:lstStyle/>
          <a:p>
            <a:pPr algn="ctr" defTabSz="685766">
              <a:defRPr/>
            </a:pPr>
            <a: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Rel-17 </a:t>
            </a:r>
            <a:b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 RF/RRM/</a:t>
            </a:r>
            <a:r>
              <a:rPr lang="en-US" sz="1000" kern="0" dirty="0" err="1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Demod</a:t>
            </a:r>
            <a:r>
              <a:rPr lang="en-US" sz="100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 package approval*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348516-D375-4B4C-866B-40B11BE63301}"/>
              </a:ext>
            </a:extLst>
          </p:cNvPr>
          <p:cNvSpPr txBox="1"/>
          <p:nvPr/>
        </p:nvSpPr>
        <p:spPr>
          <a:xfrm>
            <a:off x="2361292" y="6428043"/>
            <a:ext cx="814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 These milestones show a 3-month shift compared to previously approved timelines</a:t>
            </a:r>
          </a:p>
        </p:txBody>
      </p:sp>
    </p:spTree>
    <p:extLst>
      <p:ext uri="{BB962C8B-B14F-4D97-AF65-F5344CB8AC3E}">
        <p14:creationId xmlns:p14="http://schemas.microsoft.com/office/powerpoint/2010/main" val="1832679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EBFB9E4A-5D98-4448-9643-4E9F3503F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228600"/>
            <a:ext cx="10316633" cy="1143000"/>
          </a:xfrm>
        </p:spPr>
        <p:txBody>
          <a:bodyPr/>
          <a:lstStyle/>
          <a:p>
            <a:pPr>
              <a:defRPr/>
            </a:pPr>
            <a:r>
              <a:rPr lang="en-GB" alt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Key points – Release 16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EA8B0729-5551-4D6D-A9D0-415D3EEFF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983" y="1500133"/>
            <a:ext cx="11184467" cy="4692649"/>
          </a:xfrm>
        </p:spPr>
        <p:txBody>
          <a:bodyPr/>
          <a:lstStyle/>
          <a:p>
            <a:pPr>
              <a:defRPr/>
            </a:pPr>
            <a:r>
              <a:rPr lang="en-US" altLang="en-US" sz="2400" dirty="0"/>
              <a:t>Release-16 stage-3 freeze moved to June/2020</a:t>
            </a:r>
          </a:p>
          <a:p>
            <a:pPr>
              <a:defRPr/>
            </a:pPr>
            <a:r>
              <a:rPr lang="en-US" altLang="en-US" sz="2400" dirty="0"/>
              <a:t>Release-16 ASN.1 freeze remains in June/2020</a:t>
            </a:r>
          </a:p>
          <a:p>
            <a:pPr>
              <a:defRPr/>
            </a:pPr>
            <a:r>
              <a:rPr lang="en-US" altLang="en-US" sz="2400" dirty="0"/>
              <a:t>UE capabilities work is to be addressed with high priority in Q2 in order to ensure necessary signaling can be in place for the ASN.1 freeze in June</a:t>
            </a:r>
          </a:p>
          <a:p>
            <a:pPr lvl="1">
              <a:defRPr/>
            </a:pPr>
            <a:r>
              <a:rPr lang="en-US" altLang="en-US" sz="1867" dirty="0"/>
              <a:t>RAN2 needs the feature list from both RAN1 and RAN4 in order to design the signaling </a:t>
            </a:r>
          </a:p>
          <a:p>
            <a:pPr>
              <a:defRPr/>
            </a:pPr>
            <a:r>
              <a:rPr lang="en-US" altLang="en-US" sz="2400" dirty="0"/>
              <a:t>Release-16 RAN4 performance completion moved to Dec/2020</a:t>
            </a:r>
          </a:p>
          <a:p>
            <a:pPr lvl="1">
              <a:defRPr/>
            </a:pPr>
            <a:r>
              <a:rPr lang="en-US" altLang="en-US" sz="1867" dirty="0"/>
              <a:t>Proper start time for the Performance work in RAN4 can be determined case-by-case for each Work Item. If Performance work can be started for a given Item in Q2 that can be determined by the RAN4 leadership. Normal RAN4 TU planning will commence from June onwards along with other WGs </a:t>
            </a:r>
          </a:p>
          <a:p>
            <a:pPr>
              <a:defRPr/>
            </a:pPr>
            <a:endParaRPr lang="en-US" altLang="en-US" sz="2400" dirty="0"/>
          </a:p>
          <a:p>
            <a:pPr marL="609585" lvl="1" indent="0">
              <a:buNone/>
              <a:defRPr/>
            </a:pPr>
            <a:br>
              <a:rPr lang="en-US" altLang="en-US" sz="1800" dirty="0"/>
            </a:br>
            <a:endParaRPr lang="en-US" alt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1561786046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EBFB9E4A-5D98-4448-9643-4E9F3503F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228600"/>
            <a:ext cx="10316633" cy="1143000"/>
          </a:xfrm>
        </p:spPr>
        <p:txBody>
          <a:bodyPr/>
          <a:lstStyle/>
          <a:p>
            <a:pPr>
              <a:defRPr/>
            </a:pPr>
            <a:r>
              <a:rPr lang="en-GB" alt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Key points – Release 17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EA8B0729-5551-4D6D-A9D0-415D3EEFF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983" y="1500133"/>
            <a:ext cx="11184467" cy="4692649"/>
          </a:xfrm>
        </p:spPr>
        <p:txBody>
          <a:bodyPr/>
          <a:lstStyle/>
          <a:p>
            <a:pPr>
              <a:defRPr/>
            </a:pPr>
            <a:r>
              <a:rPr lang="en-US" altLang="en-US" sz="1800" dirty="0"/>
              <a:t>Start of Release-17 work </a:t>
            </a:r>
          </a:p>
          <a:p>
            <a:pPr lvl="1">
              <a:defRPr/>
            </a:pPr>
            <a:r>
              <a:rPr lang="en-US" altLang="en-US" sz="1400" dirty="0"/>
              <a:t>RAN1 will start in May WG E-meeting addressing Study Items first.</a:t>
            </a:r>
          </a:p>
          <a:p>
            <a:pPr lvl="1">
              <a:defRPr/>
            </a:pPr>
            <a:r>
              <a:rPr lang="en-US" altLang="en-US" sz="1400" dirty="0"/>
              <a:t>RAN 2-3-4 will start in August meeting. Exact scope TBD.</a:t>
            </a:r>
          </a:p>
          <a:p>
            <a:pPr>
              <a:defRPr/>
            </a:pPr>
            <a:r>
              <a:rPr lang="en-US" altLang="en-US" sz="1800" dirty="0"/>
              <a:t>Release-17 package approved for RAN1-2-3 at RAN#86 is unchanged</a:t>
            </a:r>
          </a:p>
          <a:p>
            <a:pPr lvl="1">
              <a:defRPr/>
            </a:pPr>
            <a:r>
              <a:rPr lang="en-US" altLang="en-US" sz="1600" dirty="0"/>
              <a:t>Overall number of TUs allocated for the different items assumed to be unchanged, but the exact distribution across meetings and quarters will be re-evaluated at RAN#88</a:t>
            </a:r>
          </a:p>
          <a:p>
            <a:pPr>
              <a:defRPr/>
            </a:pPr>
            <a:r>
              <a:rPr lang="en-US" altLang="en-US" sz="1800" dirty="0"/>
              <a:t>Release-17 RAN4 package approval will be done in 2 phases: in June and September 2020</a:t>
            </a:r>
          </a:p>
          <a:p>
            <a:pPr lvl="1">
              <a:defRPr/>
            </a:pPr>
            <a:r>
              <a:rPr lang="en-US" altLang="en-US" sz="1600" dirty="0"/>
              <a:t>RAN4 package approval for spectrum proposals will be done in June/2020</a:t>
            </a:r>
          </a:p>
          <a:p>
            <a:pPr lvl="1">
              <a:defRPr/>
            </a:pPr>
            <a:r>
              <a:rPr lang="en-US" altLang="en-US" sz="1600" dirty="0"/>
              <a:t>RAN4 package approval for all other RF, RRM and </a:t>
            </a:r>
            <a:r>
              <a:rPr lang="en-US" altLang="en-US" sz="1600" dirty="0" err="1"/>
              <a:t>Demod</a:t>
            </a:r>
            <a:r>
              <a:rPr lang="en-US" altLang="en-US" sz="1600" dirty="0"/>
              <a:t> proposals in September/2020</a:t>
            </a:r>
            <a:endParaRPr lang="en-US" altLang="en-US" sz="1800" dirty="0"/>
          </a:p>
          <a:p>
            <a:pPr>
              <a:defRPr/>
            </a:pPr>
            <a:r>
              <a:rPr lang="en-US" altLang="en-US" sz="1800" dirty="0"/>
              <a:t>Release-17 RAN1 freeze moved to June/2021</a:t>
            </a:r>
          </a:p>
          <a:p>
            <a:pPr>
              <a:defRPr/>
            </a:pPr>
            <a:r>
              <a:rPr lang="en-US" altLang="en-US" sz="1800" dirty="0"/>
              <a:t>Release-17 stage-3 freeze moved to September/2021</a:t>
            </a:r>
          </a:p>
          <a:p>
            <a:pPr>
              <a:defRPr/>
            </a:pPr>
            <a:r>
              <a:rPr lang="en-US" altLang="en-US" sz="1800" dirty="0"/>
              <a:t>Release-17 ASN.1 freeze moved to December/2021</a:t>
            </a:r>
          </a:p>
          <a:p>
            <a:pPr>
              <a:defRPr/>
            </a:pPr>
            <a:r>
              <a:rPr lang="en-US" altLang="en-US" sz="1800" dirty="0"/>
              <a:t>Release-17 RAN4 performance completion moved to March/2022</a:t>
            </a:r>
          </a:p>
          <a:p>
            <a:pPr>
              <a:defRPr/>
            </a:pPr>
            <a:r>
              <a:rPr lang="en-US" altLang="en-US" sz="1800" dirty="0"/>
              <a:t>Adding a meeting for RAN1-2-3-4 in January/2021 is the preferred option to ensure the new Rel-17 can be kept. Formal decision on this will be made at RAN#88 in September. </a:t>
            </a:r>
            <a:br>
              <a:rPr lang="en-US" altLang="en-US" sz="1800" dirty="0"/>
            </a:br>
            <a:r>
              <a:rPr lang="en-US" altLang="en-US" sz="1800" dirty="0"/>
              <a:t>There is no additional WG meeting planned for July/2020.</a:t>
            </a:r>
            <a:endParaRPr lang="en-US" altLang="en-US" sz="2000" dirty="0"/>
          </a:p>
          <a:p>
            <a:pPr marL="609585" lvl="1" indent="0">
              <a:buNone/>
              <a:defRPr/>
            </a:pPr>
            <a:br>
              <a:rPr lang="en-US" altLang="en-US" sz="1800" dirty="0"/>
            </a:br>
            <a:endParaRPr lang="en-US" alt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4166730931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EBFB9E4A-5D98-4448-9643-4E9F3503F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228600"/>
            <a:ext cx="10316633" cy="1143000"/>
          </a:xfrm>
        </p:spPr>
        <p:txBody>
          <a:bodyPr/>
          <a:lstStyle/>
          <a:p>
            <a:pPr>
              <a:defRPr/>
            </a:pPr>
            <a:r>
              <a:rPr lang="en-GB" alt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Proposal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EA8B0729-5551-4D6D-A9D0-415D3EEFF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458385"/>
            <a:ext cx="11184467" cy="4692649"/>
          </a:xfrm>
        </p:spPr>
        <p:txBody>
          <a:bodyPr/>
          <a:lstStyle/>
          <a:p>
            <a:pPr>
              <a:defRPr/>
            </a:pPr>
            <a:endParaRPr lang="en-US" altLang="en-US" sz="3200" dirty="0"/>
          </a:p>
          <a:p>
            <a:pPr>
              <a:defRPr/>
            </a:pPr>
            <a:r>
              <a:rPr lang="en-US" altLang="en-US" sz="3200" dirty="0"/>
              <a:t>It is proposed to endorse the milestones and Key Points shown in these slides</a:t>
            </a:r>
            <a:endParaRPr lang="en-US" altLang="en-US" sz="2134" dirty="0"/>
          </a:p>
          <a:p>
            <a:pPr marL="609585" lvl="1" indent="0">
              <a:buNone/>
              <a:defRPr/>
            </a:pPr>
            <a:br>
              <a:rPr lang="en-US" altLang="en-US" sz="2400" dirty="0"/>
            </a:br>
            <a:endParaRPr lang="en-US" alt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35070172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!</a:t>
            </a: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869943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24576</TotalTime>
  <Words>450</Words>
  <Application>Microsoft Office PowerPoint</Application>
  <PresentationFormat>Widescreen</PresentationFormat>
  <Paragraphs>80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1_Office Theme</vt:lpstr>
      <vt:lpstr>Office Theme</vt:lpstr>
      <vt:lpstr>2_Office Theme</vt:lpstr>
      <vt:lpstr>   3GPP Release timelines  </vt:lpstr>
      <vt:lpstr>Introduction</vt:lpstr>
      <vt:lpstr>Overall timeline</vt:lpstr>
      <vt:lpstr>Key points – Release 16</vt:lpstr>
      <vt:lpstr>Key points – Release 17</vt:lpstr>
      <vt:lpstr>Proposal</vt:lpstr>
      <vt:lpstr>   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Bertenyi, Balazs (Nokia - HU/Budapest)</cp:lastModifiedBy>
  <cp:revision>397</cp:revision>
  <dcterms:created xsi:type="dcterms:W3CDTF">2018-05-24T11:49:12Z</dcterms:created>
  <dcterms:modified xsi:type="dcterms:W3CDTF">2020-03-18T18:41:46Z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