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99"/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94664" autoAdjust="0"/>
  </p:normalViewPr>
  <p:slideViewPr>
    <p:cSldViewPr>
      <p:cViewPr varScale="1">
        <p:scale>
          <a:sx n="71" d="100"/>
          <a:sy n="71" d="100"/>
        </p:scale>
        <p:origin x="-16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552728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On mandatory features without capability signalling and number of antenna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8712" cy="1730300"/>
          </a:xfrm>
        </p:spPr>
        <p:txBody>
          <a:bodyPr>
            <a:noAutofit/>
          </a:bodyPr>
          <a:lstStyle/>
          <a:p>
            <a:r>
              <a:rPr lang="fi-FI" sz="2400" dirty="0" smtClean="0">
                <a:solidFill>
                  <a:schemeClr val="tx1"/>
                </a:solidFill>
              </a:rPr>
              <a:t>ORANGE, </a:t>
            </a:r>
            <a:r>
              <a:rPr lang="fi-FI" sz="2400" dirty="0" smtClean="0">
                <a:solidFill>
                  <a:schemeClr val="tx1"/>
                </a:solidFill>
              </a:rPr>
              <a:t>Telecom Italia, BT</a:t>
            </a:r>
            <a:r>
              <a:rPr lang="fi-FI" sz="2400" dirty="0">
                <a:solidFill>
                  <a:schemeClr val="tx1"/>
                </a:solidFill>
              </a:rPr>
              <a:t>, Deutsche </a:t>
            </a:r>
            <a:r>
              <a:rPr lang="fi-FI" sz="2400" dirty="0" smtClean="0">
                <a:solidFill>
                  <a:schemeClr val="tx1"/>
                </a:solidFill>
              </a:rPr>
              <a:t>Telekom, Telia Company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414949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RAN#87e</a:t>
                      </a:r>
                      <a:endParaRPr lang="fi-FI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16 –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19 March 2020</a:t>
                      </a:r>
                      <a:endParaRPr lang="fi-FI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1" dirty="0" smtClean="0">
                          <a:solidFill>
                            <a:schemeClr val="tx1"/>
                          </a:solidFill>
                        </a:rPr>
                        <a:t>E-meeting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 RP-200311</a:t>
                      </a: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9.9</a:t>
                      </a:r>
                      <a:endParaRPr lang="fi-FI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i-FI" sz="4000" dirty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 anchor="t">
            <a:noAutofit/>
          </a:bodyPr>
          <a:lstStyle/>
          <a:p>
            <a:r>
              <a:rPr lang="en-GB" sz="2000" dirty="0"/>
              <a:t>During RAN1#100 e-meeting, an email discussion on the reply LS to R1-2000164 was particularly revealing on the issue we may face in the future with features which are “mandatory without capability signalling</a:t>
            </a:r>
            <a:r>
              <a:rPr lang="en-GB" sz="2000" dirty="0" smtClean="0"/>
              <a:t>”.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topic of the LS addressed specifically the default number of antenna ports which UEs have to support  for MIMO codebook type I (Single </a:t>
            </a:r>
            <a:r>
              <a:rPr lang="en-GB" sz="2000" dirty="0" smtClean="0"/>
              <a:t>Panel)</a:t>
            </a:r>
            <a:endParaRPr lang="en-GB" sz="1600" dirty="0" smtClean="0"/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dirty="0" smtClean="0"/>
              <a:t>There is a more general concern </a:t>
            </a:r>
            <a:r>
              <a:rPr lang="en-GB" sz="2000" dirty="0"/>
              <a:t>about “the introduction of signalling whose flexibility can override mandatory features without capability signalling”. </a:t>
            </a:r>
            <a:endParaRPr lang="en-GB" sz="2000" b="1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518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u="sng" dirty="0" smtClean="0"/>
              <a:t>Issue 1</a:t>
            </a:r>
            <a:r>
              <a:rPr lang="en-GB" dirty="0" smtClean="0"/>
              <a:t>: mandatory </a:t>
            </a:r>
            <a:r>
              <a:rPr lang="en-GB" dirty="0"/>
              <a:t>features without capability </a:t>
            </a:r>
            <a:r>
              <a:rPr lang="en-GB" dirty="0" smtClean="0"/>
              <a:t>signalling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91264" cy="4536504"/>
          </a:xfrm>
        </p:spPr>
        <p:txBody>
          <a:bodyPr anchor="t">
            <a:noAutofit/>
          </a:bodyPr>
          <a:lstStyle/>
          <a:p>
            <a:r>
              <a:rPr lang="en-GB" sz="2000" dirty="0" smtClean="0"/>
              <a:t>Currently </a:t>
            </a:r>
            <a:r>
              <a:rPr lang="en-GB" sz="2000" dirty="0"/>
              <a:t>such features are only captured as “agreements” in TR, not in </a:t>
            </a:r>
            <a:r>
              <a:rPr lang="en-GB" sz="2000" dirty="0" smtClean="0"/>
              <a:t>TS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 smtClean="0"/>
              <a:t>Nokia has made a proposal (</a:t>
            </a:r>
            <a:r>
              <a:rPr lang="en-GB" sz="2000" dirty="0"/>
              <a:t>R1-1903151 - On features mandatory without capability, Nokia, Nokia Shanghai </a:t>
            </a:r>
            <a:r>
              <a:rPr lang="en-GB" sz="2000" dirty="0" smtClean="0"/>
              <a:t>Bell) to copy </a:t>
            </a:r>
            <a:r>
              <a:rPr lang="en-GB" sz="2000" dirty="0"/>
              <a:t>all the mandatory features within </a:t>
            </a:r>
            <a:r>
              <a:rPr lang="en-GB" sz="2000" dirty="0" smtClean="0"/>
              <a:t>TR38.822 into </a:t>
            </a:r>
            <a:r>
              <a:rPr lang="en-GB" sz="2000" dirty="0"/>
              <a:t>the respective sections of the other RAN2/RAN1 Technical Specifications (e.g., TS38.306, </a:t>
            </a:r>
            <a:r>
              <a:rPr lang="en-US" sz="2000" dirty="0"/>
              <a:t>TS 38.214…</a:t>
            </a:r>
            <a:r>
              <a:rPr lang="en-GB" sz="2000" dirty="0" smtClean="0"/>
              <a:t>)</a:t>
            </a:r>
          </a:p>
          <a:p>
            <a:pPr marL="0" indent="0">
              <a:buNone/>
            </a:pPr>
            <a:endParaRPr lang="en-GB" sz="2000" b="1" dirty="0" smtClean="0"/>
          </a:p>
          <a:p>
            <a:r>
              <a:rPr lang="en-GB" sz="2000" b="1" dirty="0" smtClean="0"/>
              <a:t>The proponents are supportive of </a:t>
            </a:r>
            <a:r>
              <a:rPr lang="en-GB" sz="2000" b="1" dirty="0"/>
              <a:t>Nokia’s proposal</a:t>
            </a:r>
            <a:endParaRPr lang="en-GB" sz="2000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092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fi-FI" sz="4000" u="sng" dirty="0" smtClean="0"/>
              <a:t>Issue 2</a:t>
            </a:r>
            <a:r>
              <a:rPr lang="fi-FI" sz="4000" dirty="0" smtClean="0"/>
              <a:t>: </a:t>
            </a:r>
            <a:r>
              <a:rPr lang="en-GB" sz="4000" dirty="0"/>
              <a:t>number of antenna ports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264" cy="5256584"/>
          </a:xfrm>
        </p:spPr>
        <p:txBody>
          <a:bodyPr anchor="t">
            <a:noAutofit/>
          </a:bodyPr>
          <a:lstStyle/>
          <a:p>
            <a:r>
              <a:rPr lang="en-US" sz="2000" dirty="0"/>
              <a:t>RAN1 response </a:t>
            </a:r>
            <a:r>
              <a:rPr lang="en-US" sz="2000" dirty="0" smtClean="0"/>
              <a:t>(</a:t>
            </a:r>
            <a:r>
              <a:rPr lang="en-GB" sz="2000" dirty="0" smtClean="0"/>
              <a:t>R1-2001307) </a:t>
            </a:r>
            <a:r>
              <a:rPr lang="en-US" sz="2000" dirty="0" smtClean="0"/>
              <a:t>to </a:t>
            </a:r>
            <a:r>
              <a:rPr lang="en-US" sz="2000" dirty="0"/>
              <a:t>the LS from RAN2 </a:t>
            </a:r>
            <a:r>
              <a:rPr lang="en-US" sz="2000" dirty="0" smtClean="0"/>
              <a:t>was:</a:t>
            </a:r>
          </a:p>
          <a:p>
            <a:pPr lvl="1"/>
            <a:r>
              <a:rPr lang="en-US" sz="1600" dirty="0" smtClean="0"/>
              <a:t>“</a:t>
            </a:r>
            <a:r>
              <a:rPr lang="en-US" sz="1600" dirty="0"/>
              <a:t>RAN1 was not able to agree on what default values the </a:t>
            </a:r>
            <a:r>
              <a:rPr lang="en-US" sz="1600" dirty="0" err="1"/>
              <a:t>gNB</a:t>
            </a:r>
            <a:r>
              <a:rPr lang="en-US" sz="1600" dirty="0"/>
              <a:t> should assume in absence of this IE. RAN1’s understanding is that the UE is expected to provide this IE with its capability </a:t>
            </a:r>
            <a:r>
              <a:rPr lang="en-US" sz="1600" dirty="0" err="1"/>
              <a:t>signalling</a:t>
            </a:r>
            <a:r>
              <a:rPr lang="en-US" sz="1600" dirty="0"/>
              <a:t>.” The IE allows any values among </a:t>
            </a:r>
            <a:r>
              <a:rPr lang="en-GB" sz="1600" dirty="0"/>
              <a:t>{p2, p4, p8, p12, p16, p24, p32} which goes below the mandatory values agreed in RAN1 for FR1.</a:t>
            </a:r>
          </a:p>
          <a:p>
            <a:r>
              <a:rPr lang="en-GB" sz="2000" dirty="0" smtClean="0"/>
              <a:t>However</a:t>
            </a:r>
            <a:r>
              <a:rPr lang="en-GB" sz="2000" dirty="0"/>
              <a:t>, the mandatory number of antenna ports is captured in the MIMO feature 2-32 “</a:t>
            </a:r>
            <a:r>
              <a:rPr lang="en-US" sz="2000" dirty="0"/>
              <a:t>Basic CSI feedback” of TR38.822, as follows:</a:t>
            </a:r>
            <a:endParaRPr lang="en-GB" sz="2000" dirty="0"/>
          </a:p>
          <a:p>
            <a:pPr lvl="1"/>
            <a:r>
              <a:rPr lang="en-US" sz="1600" dirty="0" smtClean="0"/>
              <a:t>“</a:t>
            </a:r>
            <a:r>
              <a:rPr lang="en-US" sz="1600" dirty="0"/>
              <a:t>2Tx codebook for FR1 and FR2” </a:t>
            </a:r>
            <a:endParaRPr lang="en-GB" sz="1600" dirty="0"/>
          </a:p>
          <a:p>
            <a:pPr lvl="1"/>
            <a:r>
              <a:rPr lang="en-US" sz="1600" dirty="0" smtClean="0"/>
              <a:t>“</a:t>
            </a:r>
            <a:r>
              <a:rPr lang="en-US" sz="1600" dirty="0"/>
              <a:t>4Tx codebook for FR1</a:t>
            </a:r>
            <a:r>
              <a:rPr lang="en-US" sz="1600" dirty="0" smtClean="0"/>
              <a:t>”</a:t>
            </a:r>
            <a:endParaRPr lang="en-GB" sz="1600" dirty="0" smtClean="0"/>
          </a:p>
          <a:p>
            <a:pPr lvl="1"/>
            <a:r>
              <a:rPr lang="en-US" sz="1600" dirty="0" smtClean="0"/>
              <a:t>“</a:t>
            </a:r>
            <a:r>
              <a:rPr lang="en-US" sz="1600" dirty="0"/>
              <a:t>8Tx codebook for FR1 when configured as wideband CSI </a:t>
            </a:r>
            <a:r>
              <a:rPr lang="en-US" sz="1600" dirty="0" smtClean="0"/>
              <a:t>report”</a:t>
            </a:r>
          </a:p>
          <a:p>
            <a:r>
              <a:rPr lang="en-US" sz="2000" dirty="0" smtClean="0"/>
              <a:t>that </a:t>
            </a:r>
            <a:r>
              <a:rPr lang="en-US" sz="2000" dirty="0"/>
              <a:t>is to say: in Rel. 15 and Rel. 16, RAN1 agreed that the minimum mandatory value for FR1 </a:t>
            </a:r>
            <a:r>
              <a:rPr lang="en-US" sz="2000" dirty="0" smtClean="0"/>
              <a:t>is:</a:t>
            </a:r>
          </a:p>
          <a:p>
            <a:pPr lvl="1"/>
            <a:r>
              <a:rPr lang="en-US" sz="1600" u="sng" dirty="0" smtClean="0"/>
              <a:t>4 </a:t>
            </a:r>
            <a:r>
              <a:rPr lang="en-US" sz="1600" u="sng" dirty="0"/>
              <a:t>for Narrow Band </a:t>
            </a:r>
            <a:r>
              <a:rPr lang="en-US" sz="1600" u="sng" dirty="0" smtClean="0"/>
              <a:t>reporting</a:t>
            </a:r>
          </a:p>
          <a:p>
            <a:pPr lvl="1"/>
            <a:r>
              <a:rPr lang="en-US" sz="1600" u="sng" dirty="0" smtClean="0"/>
              <a:t>8 </a:t>
            </a:r>
            <a:r>
              <a:rPr lang="en-US" sz="1600" u="sng" dirty="0"/>
              <a:t>for wideband reporting</a:t>
            </a:r>
            <a:r>
              <a:rPr lang="en-US" sz="1600" dirty="0"/>
              <a:t>.</a:t>
            </a:r>
            <a:endParaRPr lang="en-GB" sz="1600" dirty="0"/>
          </a:p>
          <a:p>
            <a:r>
              <a:rPr lang="en-GB" sz="2000" dirty="0" smtClean="0"/>
              <a:t>The </a:t>
            </a:r>
            <a:r>
              <a:rPr lang="en-GB" sz="2000" dirty="0"/>
              <a:t>current agreement is very risky. Without minimum values, the UE may report values below those agreed as mandatory.</a:t>
            </a:r>
          </a:p>
          <a:p>
            <a:endParaRPr lang="en-GB" sz="1800" b="1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2217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fi-FI" sz="4000" u="sng" dirty="0"/>
              <a:t>Issue 2</a:t>
            </a:r>
            <a:r>
              <a:rPr lang="fi-FI" sz="4000" dirty="0"/>
              <a:t>: </a:t>
            </a:r>
            <a:r>
              <a:rPr lang="en-GB" sz="4000" dirty="0"/>
              <a:t>number of antenna ports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Why a minimum mandatory value is important?</a:t>
            </a:r>
          </a:p>
          <a:p>
            <a:pPr lvl="1"/>
            <a:r>
              <a:rPr lang="en-US" sz="2400" dirty="0" smtClean="0"/>
              <a:t>The minimum mandatory values were carefully selected </a:t>
            </a:r>
            <a:r>
              <a:rPr lang="en-US" sz="2400" dirty="0"/>
              <a:t>in order to ensure that </a:t>
            </a:r>
            <a:r>
              <a:rPr lang="en-US" sz="2400" dirty="0" smtClean="0"/>
              <a:t>NR has </a:t>
            </a:r>
            <a:r>
              <a:rPr lang="en-US" sz="2400" dirty="0"/>
              <a:t>a better, or at least similar, coverage and capacity than </a:t>
            </a:r>
            <a:r>
              <a:rPr lang="en-US" sz="2400" dirty="0" smtClean="0"/>
              <a:t>LTE</a:t>
            </a:r>
          </a:p>
          <a:p>
            <a:pPr lvl="2"/>
            <a:r>
              <a:rPr lang="en-US" sz="2000" dirty="0"/>
              <a:t>T</a:t>
            </a:r>
            <a:r>
              <a:rPr lang="en-US" sz="2000" dirty="0" smtClean="0"/>
              <a:t>he number of antenna ports the UE can measure is directly related to the beam-forming gain of codebook type I</a:t>
            </a:r>
            <a:br>
              <a:rPr lang="en-US" sz="2000" dirty="0" smtClean="0"/>
            </a:br>
            <a:endParaRPr lang="en-US" sz="2000" dirty="0" smtClean="0"/>
          </a:p>
          <a:p>
            <a:pPr lvl="1"/>
            <a:r>
              <a:rPr lang="en-US" sz="2400" dirty="0" smtClean="0"/>
              <a:t>If the UEs does not support a common value then the network has to configure several CSI-RS resources, i.e., per group of UEs supporting the same number of antenna ports. </a:t>
            </a:r>
            <a:r>
              <a:rPr lang="en-US" sz="2400" u="sng" dirty="0" smtClean="0"/>
              <a:t>It means higher CSI-RS overhead and higher complexity at the network side</a:t>
            </a:r>
            <a:endParaRPr lang="en-US" sz="2400" u="sng" strike="sngStrike" dirty="0" smtClean="0">
              <a:solidFill>
                <a:srgbClr val="FF0000"/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2877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 anchor="t">
            <a:noAutofit/>
          </a:bodyPr>
          <a:lstStyle/>
          <a:p>
            <a:r>
              <a:rPr lang="en-GB" sz="2400" dirty="0" smtClean="0"/>
              <a:t>Proposal 1: On mandatory features without capability signalling</a:t>
            </a:r>
          </a:p>
          <a:p>
            <a:pPr lvl="1"/>
            <a:r>
              <a:rPr lang="en-GB" sz="2000" i="1" dirty="0"/>
              <a:t>The </a:t>
            </a:r>
            <a:r>
              <a:rPr lang="en-GB" sz="2000" i="1" dirty="0" smtClean="0"/>
              <a:t>UE features which are mandatory </a:t>
            </a:r>
            <a:r>
              <a:rPr lang="en-GB" sz="2000" i="1" dirty="0"/>
              <a:t>without capability </a:t>
            </a:r>
            <a:r>
              <a:rPr lang="en-GB" sz="2000" i="1" dirty="0" smtClean="0"/>
              <a:t>signalling shall </a:t>
            </a:r>
            <a:r>
              <a:rPr lang="en-GB" sz="2000" i="1" dirty="0"/>
              <a:t>be captured in TS 36.306 and </a:t>
            </a:r>
            <a:r>
              <a:rPr lang="en-GB" sz="2000" i="1" dirty="0" smtClean="0"/>
              <a:t>38.306</a:t>
            </a:r>
          </a:p>
          <a:p>
            <a:pPr lvl="1"/>
            <a:r>
              <a:rPr lang="en-GB" sz="2000" i="1" dirty="0"/>
              <a:t>T</a:t>
            </a:r>
            <a:r>
              <a:rPr lang="en-GB" sz="2000" i="1" dirty="0" smtClean="0"/>
              <a:t>he </a:t>
            </a:r>
            <a:r>
              <a:rPr lang="en-GB" sz="2000" i="1" dirty="0"/>
              <a:t>UE values </a:t>
            </a:r>
            <a:r>
              <a:rPr lang="en-GB" sz="2000" i="1" dirty="0" smtClean="0"/>
              <a:t>for features defined as </a:t>
            </a:r>
            <a:r>
              <a:rPr lang="en-GB" sz="2000" i="1" dirty="0"/>
              <a:t>mandatory without capability </a:t>
            </a:r>
            <a:r>
              <a:rPr lang="en-GB" sz="2000" i="1" dirty="0" smtClean="0"/>
              <a:t>signalling </a:t>
            </a:r>
            <a:r>
              <a:rPr lang="en-GB" sz="2000" i="1" dirty="0"/>
              <a:t>cannot be </a:t>
            </a:r>
            <a:r>
              <a:rPr lang="en-GB" sz="2000" i="1" dirty="0" smtClean="0"/>
              <a:t>overridden </a:t>
            </a:r>
            <a:r>
              <a:rPr lang="en-GB" sz="2000" i="1" dirty="0"/>
              <a:t>with any </a:t>
            </a:r>
            <a:r>
              <a:rPr lang="en-GB" sz="2000" i="1" dirty="0" smtClean="0"/>
              <a:t>lower </a:t>
            </a:r>
            <a:r>
              <a:rPr lang="en-GB" sz="2000" i="1" dirty="0" smtClean="0"/>
              <a:t>value </a:t>
            </a:r>
            <a:r>
              <a:rPr lang="en-GB" sz="2000" i="1" dirty="0" smtClean="0"/>
              <a:t>than those agreed as mandatory</a:t>
            </a:r>
            <a:r>
              <a:rPr lang="en-GB" sz="2000" i="1" dirty="0" smtClean="0"/>
              <a:t>.</a:t>
            </a:r>
            <a:endParaRPr lang="en-US" sz="2400" dirty="0"/>
          </a:p>
          <a:p>
            <a:r>
              <a:rPr lang="en-US" sz="2400" dirty="0" smtClean="0"/>
              <a:t>Proposal 2: On the number of antenna ports</a:t>
            </a:r>
          </a:p>
          <a:p>
            <a:pPr lvl="1"/>
            <a:r>
              <a:rPr lang="en-US" sz="2000" dirty="0" smtClean="0"/>
              <a:t>Agree on the mandatory &amp; default </a:t>
            </a:r>
            <a:r>
              <a:rPr lang="en-US" sz="2000" dirty="0"/>
              <a:t>values for the following parameters for type I single panel codebook </a:t>
            </a:r>
            <a:r>
              <a:rPr lang="en-US" sz="2000" dirty="0" smtClean="0"/>
              <a:t>which </a:t>
            </a:r>
            <a:r>
              <a:rPr lang="en-US" sz="2000" dirty="0"/>
              <a:t>the UE is mandated to </a:t>
            </a:r>
            <a:r>
              <a:rPr lang="en-US" sz="2000" dirty="0" smtClean="0"/>
              <a:t>report in </a:t>
            </a:r>
            <a:r>
              <a:rPr lang="en-GB" sz="2000" i="1" dirty="0" err="1" smtClean="0"/>
              <a:t>supportedCSI</a:t>
            </a:r>
            <a:r>
              <a:rPr lang="en-GB" sz="2000" i="1" dirty="0" smtClean="0"/>
              <a:t>-RS-</a:t>
            </a:r>
            <a:r>
              <a:rPr lang="en-GB" sz="2000" i="1" dirty="0" err="1" smtClean="0"/>
              <a:t>ResourceList</a:t>
            </a:r>
            <a:r>
              <a:rPr lang="en-US" sz="2000" dirty="0" smtClean="0"/>
              <a:t>, </a:t>
            </a:r>
            <a:r>
              <a:rPr lang="en-US" sz="2000" dirty="0"/>
              <a:t>as </a:t>
            </a:r>
            <a:r>
              <a:rPr lang="en-US" sz="2000" dirty="0" smtClean="0"/>
              <a:t>follows:</a:t>
            </a:r>
            <a:endParaRPr lang="en-GB" sz="2000" dirty="0"/>
          </a:p>
          <a:p>
            <a:pPr lvl="2"/>
            <a:r>
              <a:rPr lang="en-GB" sz="2000" i="1" dirty="0" err="1" smtClean="0"/>
              <a:t>maxNumberTxPortsPerResource</a:t>
            </a:r>
            <a:endParaRPr lang="en-GB" sz="2000" dirty="0" smtClean="0"/>
          </a:p>
          <a:p>
            <a:pPr lvl="3"/>
            <a:r>
              <a:rPr lang="en-US" sz="1600" dirty="0"/>
              <a:t>“2Tx codebook for FR1 and FR2” </a:t>
            </a:r>
            <a:endParaRPr lang="en-GB" sz="1600" dirty="0"/>
          </a:p>
          <a:p>
            <a:pPr lvl="3"/>
            <a:r>
              <a:rPr lang="en-US" sz="1600" dirty="0"/>
              <a:t>“4Tx codebook for FR1”</a:t>
            </a:r>
            <a:endParaRPr lang="en-GB" sz="1600" dirty="0"/>
          </a:p>
          <a:p>
            <a:pPr lvl="3"/>
            <a:r>
              <a:rPr lang="en-US" sz="1600" dirty="0"/>
              <a:t>“8Tx codebook for FR1 when configured as wideband CSI report”</a:t>
            </a:r>
          </a:p>
          <a:p>
            <a:pPr lvl="1"/>
            <a:endParaRPr lang="en-GB" sz="2000" dirty="0" smtClean="0"/>
          </a:p>
          <a:p>
            <a:pPr lvl="2"/>
            <a:endParaRPr lang="en-GB" sz="1600" dirty="0"/>
          </a:p>
          <a:p>
            <a:endParaRPr lang="en-US" sz="2800" dirty="0"/>
          </a:p>
          <a:p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454</Words>
  <Application>Microsoft Office PowerPoint</Application>
  <PresentationFormat>On-screen Show (4:3)</PresentationFormat>
  <Paragraphs>50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On mandatory features without capability signalling and number of antenna ports</vt:lpstr>
      <vt:lpstr>Background</vt:lpstr>
      <vt:lpstr>Issue 1: mandatory features without capability signalling</vt:lpstr>
      <vt:lpstr>Issue 2: number of antenna ports</vt:lpstr>
      <vt:lpstr>Issue 2: number of antenna ports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GRAVES Benoit IMT/OLN</cp:lastModifiedBy>
  <cp:revision>179</cp:revision>
  <dcterms:created xsi:type="dcterms:W3CDTF">2017-08-07T05:47:17Z</dcterms:created>
  <dcterms:modified xsi:type="dcterms:W3CDTF">2020-03-11T19:48:59Z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