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Lst>
  <p:notesMasterIdLst>
    <p:notesMasterId r:id="rId10"/>
  </p:notesMasterIdLst>
  <p:sldIdLst>
    <p:sldId id="256" r:id="rId3"/>
    <p:sldId id="271" r:id="rId4"/>
    <p:sldId id="272" r:id="rId5"/>
    <p:sldId id="273" r:id="rId6"/>
    <p:sldId id="274" r:id="rId7"/>
    <p:sldId id="275" r:id="rId8"/>
    <p:sldId id="269"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71"/>
            <p14:sldId id="272"/>
            <p14:sldId id="273"/>
            <p14:sldId id="274"/>
            <p14:sldId id="275"/>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DC84D"/>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34" autoAdjust="0"/>
    <p:restoredTop sz="94826" autoAdjust="0"/>
  </p:normalViewPr>
  <p:slideViewPr>
    <p:cSldViewPr snapToGrid="0" snapToObjects="1">
      <p:cViewPr varScale="1">
        <p:scale>
          <a:sx n="39" d="100"/>
          <a:sy n="39" d="100"/>
        </p:scale>
        <p:origin x="2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20387048" y="12370740"/>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0" i="0" u="none" strike="noStrike" cap="none" spc="0" normalizeH="0" baseline="0" smtClean="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rPr>
              <a:t>2020/3/11</a:t>
            </a:fld>
            <a:endParaRPr kumimoji="0" lang="zh-CN" altLang="en-US" sz="5000" b="0" i="0" u="none" strike="noStrike" cap="none" spc="0" normalizeH="0" baseline="0" dirty="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5335188" y="6539359"/>
            <a:ext cx="11634867" cy="1456809"/>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gn="ctr">
              <a:lnSpc>
                <a:spcPct val="100000"/>
              </a:lnSpc>
            </a:pPr>
            <a:r>
              <a:rPr sz="8800" dirty="0">
                <a:latin typeface="Arial" panose="020B0604020202020204" pitchFamily="34" charset="0"/>
                <a:ea typeface="OPPOSans R" charset="-122"/>
                <a:cs typeface="Arial" panose="020B0604020202020204" pitchFamily="34" charset="0"/>
              </a:rPr>
              <a:t>Thank </a:t>
            </a:r>
            <a:r>
              <a:rPr lang="en-US" sz="8800" dirty="0">
                <a:latin typeface="Arial" panose="020B0604020202020204" pitchFamily="34" charset="0"/>
                <a:ea typeface="OPPOSans R" charset="-122"/>
                <a:cs typeface="Arial" panose="020B0604020202020204" pitchFamily="34" charset="0"/>
              </a:rPr>
              <a:t>Y</a:t>
            </a:r>
            <a:r>
              <a:rPr sz="8800" dirty="0">
                <a:latin typeface="Arial" panose="020B0604020202020204" pitchFamily="34" charset="0"/>
                <a:ea typeface="OPPOSans R" charset="-122"/>
                <a:cs typeface="Arial" panose="020B0604020202020204" pitchFamily="34" charset="0"/>
              </a:rPr>
              <a:t>ou</a:t>
            </a:r>
            <a:endParaRPr lang="en-US" sz="8800" dirty="0">
              <a:latin typeface="Arial" panose="020B0604020202020204" pitchFamily="34" charset="0"/>
              <a:ea typeface="OPPOSans R" charset="-122"/>
              <a:cs typeface="Arial" panose="020B0604020202020204" pitchFamily="34" charset="0"/>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01E7A-A04A-4ECF-A205-9E13603290D7}" type="datetimeFigureOut">
              <a:rPr lang="zh-CN" altLang="en-US" smtClean="0"/>
              <a:t>2020/3/11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A8EB9A-C8E7-42CD-828D-2D04AB687FDE}" type="slidenum">
              <a:rPr lang="zh-CN" altLang="en-US" smtClean="0"/>
              <a:t>‹#›</a:t>
            </a:fld>
            <a:endParaRPr lang="zh-CN" altLang="en-US"/>
          </a:p>
        </p:txBody>
      </p:sp>
    </p:spTree>
    <p:extLst>
      <p:ext uri="{BB962C8B-B14F-4D97-AF65-F5344CB8AC3E}">
        <p14:creationId xmlns:p14="http://schemas.microsoft.com/office/powerpoint/2010/main" val="1888662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2020/3/11</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9"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9295" y="5961527"/>
            <a:ext cx="20632189" cy="2986530"/>
          </a:xfrm>
        </p:spPr>
        <p:txBody>
          <a:bodyPr/>
          <a:lstStyle/>
          <a:p>
            <a:pPr algn="ctr"/>
            <a:r>
              <a:rPr lang="en-US" altLang="zh-CN" sz="9600" dirty="0">
                <a:latin typeface="Calibri" panose="020F0502020204030204" pitchFamily="34" charset="0"/>
              </a:rPr>
              <a:t>Handling of power class in </a:t>
            </a:r>
            <a:r>
              <a:rPr lang="en-US" altLang="zh-CN" sz="9600" dirty="0" smtClean="0">
                <a:latin typeface="Calibri" panose="020F0502020204030204" pitchFamily="34" charset="0"/>
              </a:rPr>
              <a:t>Rel-15</a:t>
            </a:r>
            <a:br>
              <a:rPr lang="en-US" altLang="zh-CN" sz="9600" dirty="0" smtClean="0">
                <a:latin typeface="Calibri" panose="020F0502020204030204" pitchFamily="34" charset="0"/>
              </a:rPr>
            </a:br>
            <a:r>
              <a:rPr lang="en-US" altLang="zh-CN" sz="5400" dirty="0">
                <a:latin typeface="Calibri" panose="020F0502020204030204" pitchFamily="34" charset="0"/>
              </a:rPr>
              <a:t>OPPO, </a:t>
            </a:r>
            <a:r>
              <a:rPr lang="en-US" altLang="zh-CN" sz="5400" dirty="0" smtClean="0">
                <a:latin typeface="Calibri" panose="020F0502020204030204" pitchFamily="34" charset="0"/>
              </a:rPr>
              <a:t>Xiaomi</a:t>
            </a:r>
            <a:endParaRPr kumimoji="1" lang="en-US" sz="5400" dirty="0">
              <a:latin typeface="Arial" panose="020B0604020202020204" pitchFamily="34" charset="0"/>
              <a:cs typeface="Arial" panose="020B0604020202020204" pitchFamily="34" charset="0"/>
            </a:endParaRPr>
          </a:p>
        </p:txBody>
      </p:sp>
      <p:sp>
        <p:nvSpPr>
          <p:cNvPr id="3" name="标题 4"/>
          <p:cNvSpPr txBox="1"/>
          <p:nvPr/>
        </p:nvSpPr>
        <p:spPr>
          <a:xfrm>
            <a:off x="929000" y="441258"/>
            <a:ext cx="22841776" cy="2962341"/>
          </a:xfrm>
          <a:prstGeom prst="rect">
            <a:avLst/>
          </a:prstGeom>
        </p:spPr>
        <p:txBody>
          <a:bodyPr vert="horz" lIns="91440" tIns="45720" rIns="91440" bIns="45720" rtlCol="0" anchor="ctr">
            <a:normAutofit fontScale="40000" lnSpcReduction="20000"/>
          </a:bodyPr>
          <a:lstStyle>
            <a:lvl1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a:lnSpc>
                <a:spcPct val="170000"/>
              </a:lnSpc>
            </a:pPr>
            <a:r>
              <a:rPr lang="en-GB" altLang="zh-CN" dirty="0">
                <a:latin typeface="Arial" panose="020B0604020202020204" pitchFamily="34" charset="0"/>
                <a:cs typeface="Arial" panose="020B0604020202020204" pitchFamily="34" charset="0"/>
              </a:rPr>
              <a:t>3GPP TSG-RAN Meetings #</a:t>
            </a:r>
            <a:r>
              <a:rPr lang="en-GB" altLang="zh-CN" dirty="0" smtClean="0">
                <a:latin typeface="Arial" panose="020B0604020202020204" pitchFamily="34" charset="0"/>
                <a:cs typeface="Arial" panose="020B0604020202020204" pitchFamily="34" charset="0"/>
              </a:rPr>
              <a:t>87</a:t>
            </a:r>
            <a:r>
              <a:rPr lang="en-GB" altLang="zh-CN" i="1"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RP-20</a:t>
            </a:r>
            <a:r>
              <a:rPr lang="en-US" altLang="zh-CN" dirty="0" smtClean="0">
                <a:latin typeface="Arial" panose="020B0604020202020204" pitchFamily="34" charset="0"/>
                <a:cs typeface="Arial" panose="020B0604020202020204" pitchFamily="34" charset="0"/>
              </a:rPr>
              <a:t>0211</a:t>
            </a:r>
            <a:endParaRPr lang="en-US" altLang="en-GB" dirty="0">
              <a:latin typeface="Arial" panose="020B0604020202020204" pitchFamily="34" charset="0"/>
              <a:cs typeface="Arial" panose="020B0604020202020204" pitchFamily="34" charset="0"/>
            </a:endParaRPr>
          </a:p>
          <a:p>
            <a:pPr>
              <a:lnSpc>
                <a:spcPct val="170000"/>
              </a:lnSpc>
            </a:pPr>
            <a:r>
              <a:rPr lang="en-GB" altLang="zh-CN" dirty="0" smtClean="0">
                <a:latin typeface="Arial" panose="020B0604020202020204" pitchFamily="34" charset="0"/>
                <a:cs typeface="Arial" panose="020B0604020202020204" pitchFamily="34" charset="0"/>
              </a:rPr>
              <a:t>RAN </a:t>
            </a:r>
            <a:r>
              <a:rPr lang="en-US" altLang="zh-CN" dirty="0" smtClean="0">
                <a:latin typeface="Arial" panose="020B0604020202020204" pitchFamily="34" charset="0"/>
                <a:cs typeface="Arial" panose="020B0604020202020204" pitchFamily="34" charset="0"/>
              </a:rPr>
              <a:t>plenary reflector</a:t>
            </a:r>
            <a:r>
              <a:rPr lang="en-GB" altLang="zh-CN" dirty="0" smtClean="0">
                <a:latin typeface="Arial" panose="020B0604020202020204" pitchFamily="34" charset="0"/>
                <a:cs typeface="Arial" panose="020B0604020202020204" pitchFamily="34" charset="0"/>
              </a:rPr>
              <a:t> 16</a:t>
            </a:r>
            <a:r>
              <a:rPr lang="en-GB" altLang="zh-CN" baseline="30000" dirty="0" smtClean="0">
                <a:latin typeface="Arial" panose="020B0604020202020204" pitchFamily="34" charset="0"/>
                <a:cs typeface="Arial" panose="020B0604020202020204" pitchFamily="34" charset="0"/>
              </a:rPr>
              <a:t>th </a:t>
            </a:r>
            <a:r>
              <a:rPr lang="en-GB" altLang="zh-CN" dirty="0" smtClean="0">
                <a:latin typeface="Arial" panose="020B0604020202020204" pitchFamily="34" charset="0"/>
                <a:cs typeface="Arial" panose="020B0604020202020204" pitchFamily="34" charset="0"/>
              </a:rPr>
              <a:t>March.– 19</a:t>
            </a:r>
            <a:r>
              <a:rPr lang="en-GB" altLang="zh-CN" baseline="30000" dirty="0" smtClean="0">
                <a:latin typeface="Arial" panose="020B0604020202020204" pitchFamily="34" charset="0"/>
                <a:cs typeface="Arial" panose="020B0604020202020204" pitchFamily="34" charset="0"/>
              </a:rPr>
              <a:t>th</a:t>
            </a:r>
            <a:r>
              <a:rPr lang="en-GB" altLang="zh-CN" dirty="0" smtClean="0">
                <a:latin typeface="Arial" panose="020B0604020202020204" pitchFamily="34" charset="0"/>
                <a:cs typeface="Arial" panose="020B0604020202020204" pitchFamily="34" charset="0"/>
              </a:rPr>
              <a:t> March. </a:t>
            </a:r>
            <a:r>
              <a:rPr lang="en-GB" altLang="zh-CN" dirty="0" smtClean="0">
                <a:latin typeface="Arial" panose="020B0604020202020204" pitchFamily="34" charset="0"/>
                <a:cs typeface="Arial" panose="020B0604020202020204" pitchFamily="34" charset="0"/>
              </a:rPr>
              <a:t>2020</a:t>
            </a:r>
            <a:endParaRPr lang="en-GB" altLang="zh-CN" dirty="0" smtClean="0">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7200" dirty="0">
                <a:latin typeface="Calibri" panose="020F0502020204030204" pitchFamily="34" charset="0"/>
              </a:rPr>
              <a:t>Rel-15 power class report</a:t>
            </a:r>
            <a:endParaRPr lang="zh-CN" altLang="en-US" sz="7200" dirty="0">
              <a:latin typeface="Calibri" panose="020F0502020204030204" pitchFamily="34" charset="0"/>
            </a:endParaRPr>
          </a:p>
        </p:txBody>
      </p:sp>
      <p:sp>
        <p:nvSpPr>
          <p:cNvPr id="3" name="内容占位符 2"/>
          <p:cNvSpPr>
            <a:spLocks noGrp="1"/>
          </p:cNvSpPr>
          <p:nvPr>
            <p:ph idx="1"/>
          </p:nvPr>
        </p:nvSpPr>
        <p:spPr/>
        <p:txBody>
          <a:bodyPr>
            <a:normAutofit/>
          </a:bodyPr>
          <a:lstStyle/>
          <a:p>
            <a:pPr algn="just"/>
            <a:r>
              <a:rPr lang="en-US" altLang="zh-CN" dirty="0">
                <a:latin typeface="Calibri" panose="020F0502020204030204" pitchFamily="34" charset="0"/>
              </a:rPr>
              <a:t>Power class 2 and Power class 3 were defined in RAN4 Rel-15 spec.</a:t>
            </a:r>
          </a:p>
          <a:p>
            <a:pPr algn="just"/>
            <a:r>
              <a:rPr lang="en-US" altLang="zh-CN" dirty="0">
                <a:latin typeface="Calibri" panose="020F0502020204030204" pitchFamily="34" charset="0"/>
              </a:rPr>
              <a:t>For NR SA, only one power class per band is reported, without distinguishing single antenna port and UL MIMO. </a:t>
            </a:r>
          </a:p>
          <a:p>
            <a:pPr algn="just"/>
            <a:r>
              <a:rPr lang="en-US" altLang="zh-CN" dirty="0">
                <a:latin typeface="Calibri" panose="020F0502020204030204" pitchFamily="34" charset="0"/>
              </a:rPr>
              <a:t>In reality, the power capability might be different for these two modes, e.g. PC2 with UL MIMO and PC3 with single antenna port.</a:t>
            </a:r>
          </a:p>
        </p:txBody>
      </p:sp>
    </p:spTree>
    <p:extLst>
      <p:ext uri="{BB962C8B-B14F-4D97-AF65-F5344CB8AC3E}">
        <p14:creationId xmlns:p14="http://schemas.microsoft.com/office/powerpoint/2010/main" val="186432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7200" dirty="0">
                <a:latin typeface="Calibri" panose="020F0502020204030204" pitchFamily="34" charset="0"/>
              </a:rPr>
              <a:t>Issues caused by Rel-15 power class report</a:t>
            </a:r>
            <a:endParaRPr lang="zh-CN" altLang="en-US" sz="7200" dirty="0">
              <a:latin typeface="Calibri" panose="020F0502020204030204" pitchFamily="34" charset="0"/>
            </a:endParaRPr>
          </a:p>
        </p:txBody>
      </p:sp>
      <p:sp>
        <p:nvSpPr>
          <p:cNvPr id="3" name="内容占位符 2"/>
          <p:cNvSpPr>
            <a:spLocks noGrp="1"/>
          </p:cNvSpPr>
          <p:nvPr>
            <p:ph idx="1"/>
          </p:nvPr>
        </p:nvSpPr>
        <p:spPr>
          <a:xfrm>
            <a:off x="776504" y="2367644"/>
            <a:ext cx="22841775" cy="9948182"/>
          </a:xfrm>
        </p:spPr>
        <p:txBody>
          <a:bodyPr>
            <a:normAutofit fontScale="85000" lnSpcReduction="20000"/>
          </a:bodyPr>
          <a:lstStyle/>
          <a:p>
            <a:pPr algn="just"/>
            <a:r>
              <a:rPr lang="en-US" altLang="zh-CN" dirty="0">
                <a:latin typeface="Calibri" panose="020F0502020204030204" pitchFamily="34" charset="0"/>
              </a:rPr>
              <a:t>How to interpret the UE reported power class and which power class requirements these UEs shall comply with these two modes needs to be clarified since it has large impact to UE design, RAN5 test case definition and GCF certification.</a:t>
            </a:r>
          </a:p>
          <a:p>
            <a:pPr lvl="1" algn="just"/>
            <a:r>
              <a:rPr lang="en-US" altLang="zh-CN" sz="4000" dirty="0">
                <a:latin typeface="Calibri" panose="020F0502020204030204" pitchFamily="34" charset="0"/>
              </a:rPr>
              <a:t>Now, on the market there are different PC2 UE implementations, typically many UEs have implemented with two PC3 capable PAs to achieve PC2 under UL MIMO, i.e. power capability will be different for single antenna port and UL MIMO.</a:t>
            </a:r>
          </a:p>
          <a:p>
            <a:pPr lvl="2" algn="just"/>
            <a:r>
              <a:rPr lang="en-US" altLang="zh-CN" sz="3200" dirty="0">
                <a:latin typeface="Calibri" panose="020F0502020204030204" pitchFamily="34" charset="0"/>
              </a:rPr>
              <a:t>This kind of UE implementation was agreed in RAN4#86 meeting (Feb 2018) [1]</a:t>
            </a:r>
            <a:endParaRPr lang="zh-CN" altLang="en-US" sz="3200" dirty="0">
              <a:latin typeface="Calibri" panose="020F0502020204030204" pitchFamily="34" charset="0"/>
            </a:endParaRPr>
          </a:p>
          <a:p>
            <a:pPr lvl="2" algn="just"/>
            <a:r>
              <a:rPr lang="en-US" altLang="zh-CN" sz="3200" dirty="0">
                <a:latin typeface="Calibri" panose="020F0502020204030204" pitchFamily="34" charset="0"/>
              </a:rPr>
              <a:t>Some of these UEs support </a:t>
            </a:r>
            <a:r>
              <a:rPr lang="en-US" altLang="zh-CN" sz="3200" dirty="0" err="1">
                <a:latin typeface="Calibri" panose="020F0502020204030204" pitchFamily="34" charset="0"/>
              </a:rPr>
              <a:t>Tx</a:t>
            </a:r>
            <a:r>
              <a:rPr lang="en-US" altLang="zh-CN" sz="3200" dirty="0">
                <a:latin typeface="Calibri" panose="020F0502020204030204" pitchFamily="34" charset="0"/>
              </a:rPr>
              <a:t> diversity while others don’t, since </a:t>
            </a:r>
            <a:r>
              <a:rPr lang="en-US" altLang="zh-CN" sz="3200" dirty="0" err="1">
                <a:latin typeface="Calibri" panose="020F0502020204030204" pitchFamily="34" charset="0"/>
              </a:rPr>
              <a:t>Tx</a:t>
            </a:r>
            <a:r>
              <a:rPr lang="en-US" altLang="zh-CN" sz="3200" dirty="0">
                <a:latin typeface="Calibri" panose="020F0502020204030204" pitchFamily="34" charset="0"/>
              </a:rPr>
              <a:t> diversity is transparent to RAN1/2 spec and not been specified in RAN4 spec, purely up to UE implementation.</a:t>
            </a:r>
          </a:p>
          <a:p>
            <a:pPr lvl="2" algn="just"/>
            <a:r>
              <a:rPr lang="en-US" altLang="zh-CN" sz="3200" dirty="0">
                <a:latin typeface="Calibri" panose="020F0502020204030204" pitchFamily="34" charset="0"/>
              </a:rPr>
              <a:t>UEs without </a:t>
            </a:r>
            <a:r>
              <a:rPr lang="en-US" altLang="zh-CN" sz="3200" dirty="0" err="1">
                <a:latin typeface="Calibri" panose="020F0502020204030204" pitchFamily="34" charset="0"/>
              </a:rPr>
              <a:t>Tx</a:t>
            </a:r>
            <a:r>
              <a:rPr lang="en-US" altLang="zh-CN" sz="3200" dirty="0">
                <a:latin typeface="Calibri" panose="020F0502020204030204" pitchFamily="34" charset="0"/>
              </a:rPr>
              <a:t> diversity can only transmit with one antenna, i.e. can only achieve PC3 under single antenna port.</a:t>
            </a:r>
          </a:p>
          <a:p>
            <a:pPr lvl="1" algn="just"/>
            <a:r>
              <a:rPr lang="en-US" altLang="zh-CN" sz="4000" dirty="0">
                <a:latin typeface="Calibri" panose="020F0502020204030204" pitchFamily="34" charset="0"/>
              </a:rPr>
              <a:t>Currently, Rel-15 test cases in RAN5 are designed with 1 antenna connector tested in basic test cases, and 2 antenna connectors tested in UL MIMO test cases.</a:t>
            </a:r>
          </a:p>
          <a:p>
            <a:pPr lvl="1" algn="just"/>
            <a:r>
              <a:rPr lang="en-US" altLang="zh-CN" sz="4000" dirty="0">
                <a:latin typeface="Calibri" panose="020F0502020204030204" pitchFamily="34" charset="0"/>
              </a:rPr>
              <a:t>After RAN5 released Rel-15 test cases, many test cases were already validated with test platforms in certification organizations like GCF and widely adopted on the market. </a:t>
            </a:r>
          </a:p>
          <a:p>
            <a:pPr lvl="2" algn="just"/>
            <a:r>
              <a:rPr lang="en-US" altLang="zh-CN" sz="3200" dirty="0">
                <a:latin typeface="Calibri" panose="020F0502020204030204" pitchFamily="34" charset="0"/>
              </a:rPr>
              <a:t>Changing the test cases from 1 antenna connector to 2 antenna connectors in basic tests will lead to revalidate large number of test cases and test platforms which seems to be not preferred by testing industry.</a:t>
            </a:r>
          </a:p>
        </p:txBody>
      </p:sp>
    </p:spTree>
    <p:extLst>
      <p:ext uri="{BB962C8B-B14F-4D97-AF65-F5344CB8AC3E}">
        <p14:creationId xmlns:p14="http://schemas.microsoft.com/office/powerpoint/2010/main" val="2425821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7200" dirty="0">
                <a:latin typeface="Calibri" panose="020F0502020204030204" pitchFamily="34" charset="0"/>
              </a:rPr>
              <a:t>Different Rel-15 power class interpretations</a:t>
            </a:r>
            <a:endParaRPr lang="zh-CN" altLang="en-US" sz="7200" dirty="0">
              <a:latin typeface="Calibri" panose="020F0502020204030204" pitchFamily="34" charset="0"/>
            </a:endParaRPr>
          </a:p>
        </p:txBody>
      </p:sp>
      <p:sp>
        <p:nvSpPr>
          <p:cNvPr id="3" name="内容占位符 2"/>
          <p:cNvSpPr>
            <a:spLocks noGrp="1"/>
          </p:cNvSpPr>
          <p:nvPr>
            <p:ph idx="1"/>
          </p:nvPr>
        </p:nvSpPr>
        <p:spPr>
          <a:xfrm>
            <a:off x="776504" y="2449286"/>
            <a:ext cx="22841775" cy="9866539"/>
          </a:xfrm>
        </p:spPr>
        <p:txBody>
          <a:bodyPr>
            <a:normAutofit fontScale="77500" lnSpcReduction="20000"/>
          </a:bodyPr>
          <a:lstStyle/>
          <a:p>
            <a:pPr algn="just"/>
            <a:r>
              <a:rPr lang="en-US" altLang="zh-CN" dirty="0">
                <a:latin typeface="Calibri" panose="020F0502020204030204" pitchFamily="34" charset="0"/>
              </a:rPr>
              <a:t>In RAN4#94e meeting, clarification of UE reported power class has been discussed but views are divergent. Finally no consensus has been reached [2].</a:t>
            </a:r>
          </a:p>
          <a:p>
            <a:pPr lvl="1" algn="just"/>
            <a:r>
              <a:rPr lang="en-US" altLang="zh-CN" sz="3400" dirty="0">
                <a:latin typeface="Calibri" panose="020F0502020204030204" pitchFamily="34" charset="0"/>
              </a:rPr>
              <a:t>Option 1: Power class baseline is UL MIMO, and exception is allowed for UE configured to single antenna port. Either PC2 or PC3 MOP requirements could apply for a PC2 UE supporting UL MIMO.</a:t>
            </a:r>
          </a:p>
          <a:p>
            <a:pPr lvl="1" algn="just"/>
            <a:r>
              <a:rPr lang="en-US" altLang="zh-CN" sz="3400" dirty="0">
                <a:latin typeface="Calibri" panose="020F0502020204030204" pitchFamily="34" charset="0"/>
              </a:rPr>
              <a:t>Option 2: Power class baseline is single antenna port mode, and exception is allowed for UE configured to UL MIMO. Either PC2 or PC3 UL MIMO MOP requirements could apply for a PC3 UE.</a:t>
            </a:r>
          </a:p>
          <a:p>
            <a:pPr lvl="1" algn="just"/>
            <a:r>
              <a:rPr lang="en-US" altLang="zh-CN" sz="3400" dirty="0">
                <a:latin typeface="Calibri" panose="020F0502020204030204" pitchFamily="34" charset="0"/>
              </a:rPr>
              <a:t>Option 3: Power class should be the same for both UL MIMO or single antenna port mode.</a:t>
            </a:r>
          </a:p>
          <a:p>
            <a:pPr lvl="1" algn="just"/>
            <a:r>
              <a:rPr lang="en-US" altLang="zh-CN" sz="3400" dirty="0">
                <a:latin typeface="Calibri" panose="020F0502020204030204" pitchFamily="34" charset="0"/>
              </a:rPr>
              <a:t>Option 4: No clarification is needed to current spec</a:t>
            </a:r>
          </a:p>
          <a:p>
            <a:pPr lvl="1" algn="just"/>
            <a:r>
              <a:rPr lang="en-US" altLang="zh-CN" sz="3400" dirty="0">
                <a:latin typeface="Calibri" panose="020F0502020204030204" pitchFamily="34" charset="0"/>
              </a:rPr>
              <a:t>Options 5: Power class is the same for both UL MIMO or single antenna port mode. Exception is allowed for some UE implementation and RAN5 test cases may consider this kind of exception</a:t>
            </a:r>
          </a:p>
          <a:p>
            <a:pPr algn="just"/>
            <a:r>
              <a:rPr lang="en-US" altLang="zh-CN" dirty="0">
                <a:latin typeface="Calibri" panose="020F0502020204030204" pitchFamily="34" charset="0"/>
              </a:rPr>
              <a:t>In RAN5#86e meeting, how to accommodate different UE implementations in the market like 23+23, 23+26, 26+26 PA configurations also had been discussed, however, it was postponed due to pending on RAN4 power class interpretation conclusion.</a:t>
            </a:r>
          </a:p>
          <a:p>
            <a:pPr lvl="1" algn="just"/>
            <a:r>
              <a:rPr lang="en-US" altLang="zh-CN" sz="3400" dirty="0">
                <a:latin typeface="Calibri" panose="020F0502020204030204" pitchFamily="34" charset="0"/>
              </a:rPr>
              <a:t>One solution similar to option 1 above was provided in RAN5 that testing UL MIMO with UE reported power class, and test single antenna port mode with UE declared power capability at single antenna connector [3].</a:t>
            </a:r>
          </a:p>
        </p:txBody>
      </p:sp>
    </p:spTree>
    <p:extLst>
      <p:ext uri="{BB962C8B-B14F-4D97-AF65-F5344CB8AC3E}">
        <p14:creationId xmlns:p14="http://schemas.microsoft.com/office/powerpoint/2010/main" val="222006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7200" dirty="0">
                <a:latin typeface="Calibri" panose="020F0502020204030204" pitchFamily="34" charset="0"/>
              </a:rPr>
              <a:t>Proposed solutions</a:t>
            </a:r>
            <a:endParaRPr lang="zh-CN" altLang="en-US" sz="7200" dirty="0">
              <a:latin typeface="Calibri" panose="020F0502020204030204" pitchFamily="34" charset="0"/>
            </a:endParaRPr>
          </a:p>
        </p:txBody>
      </p:sp>
      <p:sp>
        <p:nvSpPr>
          <p:cNvPr id="3" name="内容占位符 2"/>
          <p:cNvSpPr>
            <a:spLocks noGrp="1"/>
          </p:cNvSpPr>
          <p:nvPr>
            <p:ph idx="1"/>
          </p:nvPr>
        </p:nvSpPr>
        <p:spPr>
          <a:xfrm>
            <a:off x="776504" y="2498272"/>
            <a:ext cx="22841775" cy="9817554"/>
          </a:xfrm>
        </p:spPr>
        <p:txBody>
          <a:bodyPr>
            <a:normAutofit fontScale="92500"/>
          </a:bodyPr>
          <a:lstStyle/>
          <a:p>
            <a:pPr algn="just"/>
            <a:r>
              <a:rPr lang="en-US" altLang="zh-CN" dirty="0">
                <a:latin typeface="Calibri" panose="020F0502020204030204" pitchFamily="34" charset="0"/>
              </a:rPr>
              <a:t>To cater for different parties in the industry, the following solutions are proposed:</a:t>
            </a:r>
          </a:p>
          <a:p>
            <a:pPr lvl="1" algn="just"/>
            <a:r>
              <a:rPr lang="en-US" altLang="zh-CN" sz="4000" dirty="0">
                <a:latin typeface="Calibri" panose="020F0502020204030204" pitchFamily="34" charset="0"/>
              </a:rPr>
              <a:t>Keep Rel-15 RAN4 and RAN5 power class status unchanged.</a:t>
            </a:r>
          </a:p>
          <a:p>
            <a:pPr lvl="2" algn="just"/>
            <a:r>
              <a:rPr lang="en-US" altLang="zh-CN" sz="3600" dirty="0">
                <a:latin typeface="Calibri" panose="020F0502020204030204" pitchFamily="34" charset="0"/>
              </a:rPr>
              <a:t>Re-acknowledge the agreement RAN4 made two yeas ago, i.e. UE implement with 23+23 capable PAs will report PC2 to the network.</a:t>
            </a:r>
          </a:p>
          <a:p>
            <a:pPr lvl="2" algn="just"/>
            <a:r>
              <a:rPr lang="en-US" altLang="zh-CN" sz="3600" dirty="0">
                <a:latin typeface="Calibri" panose="020F0502020204030204" pitchFamily="34" charset="0"/>
              </a:rPr>
              <a:t>Acknowledge the single antenna port test case in RAN5 is tested with one antenna connector, i.e. no </a:t>
            </a:r>
            <a:r>
              <a:rPr lang="en-US" altLang="zh-CN" sz="3600" dirty="0" err="1">
                <a:latin typeface="Calibri" panose="020F0502020204030204" pitchFamily="34" charset="0"/>
              </a:rPr>
              <a:t>Tx</a:t>
            </a:r>
            <a:r>
              <a:rPr lang="en-US" altLang="zh-CN" sz="3600" dirty="0">
                <a:latin typeface="Calibri" panose="020F0502020204030204" pitchFamily="34" charset="0"/>
              </a:rPr>
              <a:t> diversity is considered.</a:t>
            </a:r>
          </a:p>
          <a:p>
            <a:pPr lvl="2" algn="just"/>
            <a:r>
              <a:rPr lang="en-US" altLang="zh-CN" sz="3600" dirty="0">
                <a:latin typeface="Calibri" panose="020F0502020204030204" pitchFamily="34" charset="0"/>
              </a:rPr>
              <a:t>The requirements under single antenna port mode can be tested based on UE declared power capability.</a:t>
            </a:r>
          </a:p>
          <a:p>
            <a:pPr lvl="3" algn="just"/>
            <a:r>
              <a:rPr lang="en-US" altLang="zh-CN" sz="3200" dirty="0">
                <a:latin typeface="Calibri" panose="020F0502020204030204" pitchFamily="34" charset="0"/>
              </a:rPr>
              <a:t>Detailed test case design can be further discussed in RAN5.</a:t>
            </a:r>
          </a:p>
          <a:p>
            <a:pPr lvl="1" algn="just"/>
            <a:r>
              <a:rPr lang="en-US" altLang="zh-CN" sz="4000" dirty="0">
                <a:latin typeface="Calibri" panose="020F0502020204030204" pitchFamily="34" charset="0"/>
              </a:rPr>
              <a:t>Further clarify the power class capability in Rel-16 by either of the following approaches:</a:t>
            </a:r>
            <a:endParaRPr lang="en-US" altLang="zh-CN" sz="4000" dirty="0">
              <a:latin typeface="Calibri" panose="020F0502020204030204" pitchFamily="34" charset="0"/>
            </a:endParaRPr>
          </a:p>
          <a:p>
            <a:pPr lvl="2" algn="just"/>
            <a:r>
              <a:rPr lang="en-US" altLang="zh-CN" sz="3600" dirty="0">
                <a:latin typeface="Calibri" panose="020F0502020204030204" pitchFamily="34" charset="0"/>
              </a:rPr>
              <a:t>Introduce new power class capability in Rel-16 to distinguish single antenna port power capability and UL MIMO power capability</a:t>
            </a:r>
            <a:r>
              <a:rPr lang="en-US" altLang="zh-CN" sz="3600" dirty="0">
                <a:latin typeface="Calibri" panose="020F0502020204030204" pitchFamily="34" charset="0"/>
              </a:rPr>
              <a:t>.</a:t>
            </a:r>
          </a:p>
          <a:p>
            <a:pPr lvl="2" algn="just"/>
            <a:r>
              <a:rPr lang="en-US" altLang="zh-CN" sz="3600" dirty="0">
                <a:latin typeface="Calibri" panose="020F0502020204030204" pitchFamily="34" charset="0"/>
              </a:rPr>
              <a:t>No </a:t>
            </a:r>
            <a:r>
              <a:rPr lang="en-US" altLang="zh-CN" sz="3600" dirty="0">
                <a:latin typeface="Calibri" panose="020F0502020204030204" pitchFamily="34" charset="0"/>
              </a:rPr>
              <a:t>new power class will be introduced in Rel-16, and keep same power class for single antenna port and UL MIMO.</a:t>
            </a:r>
          </a:p>
        </p:txBody>
      </p:sp>
    </p:spTree>
    <p:extLst>
      <p:ext uri="{BB962C8B-B14F-4D97-AF65-F5344CB8AC3E}">
        <p14:creationId xmlns:p14="http://schemas.microsoft.com/office/powerpoint/2010/main" val="4181245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7200" dirty="0">
                <a:latin typeface="Calibri" panose="020F0502020204030204" pitchFamily="34" charset="0"/>
              </a:rPr>
              <a:t>Reference</a:t>
            </a:r>
            <a:endParaRPr lang="zh-CN" altLang="en-US" sz="7200" dirty="0">
              <a:latin typeface="Calibri" panose="020F0502020204030204" pitchFamily="34" charset="0"/>
            </a:endParaRPr>
          </a:p>
        </p:txBody>
      </p:sp>
      <p:sp>
        <p:nvSpPr>
          <p:cNvPr id="3" name="内容占位符 2"/>
          <p:cNvSpPr>
            <a:spLocks noGrp="1"/>
          </p:cNvSpPr>
          <p:nvPr>
            <p:ph idx="1"/>
          </p:nvPr>
        </p:nvSpPr>
        <p:spPr/>
        <p:txBody>
          <a:bodyPr>
            <a:normAutofit/>
          </a:bodyPr>
          <a:lstStyle/>
          <a:p>
            <a:pPr marL="723900" indent="-723900"/>
            <a:r>
              <a:rPr lang="en-US" altLang="zh-CN" sz="4000" dirty="0">
                <a:latin typeface="Calibri" panose="020F0502020204030204" pitchFamily="34" charset="0"/>
              </a:rPr>
              <a:t>[1] </a:t>
            </a:r>
            <a:r>
              <a:rPr lang="en-US" altLang="zh-CN" sz="4000" dirty="0">
                <a:latin typeface="Calibri" panose="020F0502020204030204" pitchFamily="34" charset="0"/>
              </a:rPr>
              <a:t>R4-1803259, “Proposal on NR HPUE definition for PC2”, CMCC, Huawei, </a:t>
            </a:r>
            <a:r>
              <a:rPr lang="en-US" altLang="zh-CN" sz="4000" dirty="0" err="1">
                <a:latin typeface="Calibri" panose="020F0502020204030204" pitchFamily="34" charset="0"/>
              </a:rPr>
              <a:t>HiSilicon</a:t>
            </a:r>
            <a:r>
              <a:rPr lang="en-US" altLang="zh-CN" sz="4000" dirty="0">
                <a:latin typeface="Calibri" panose="020F0502020204030204" pitchFamily="34" charset="0"/>
              </a:rPr>
              <a:t>, OPPO, vivo, Xiaomi, ZTE, CATT, Intel, </a:t>
            </a:r>
            <a:r>
              <a:rPr lang="en-US" altLang="zh-CN" sz="4000" dirty="0" err="1">
                <a:latin typeface="Calibri" panose="020F0502020204030204" pitchFamily="34" charset="0"/>
              </a:rPr>
              <a:t>Qorvo</a:t>
            </a:r>
            <a:r>
              <a:rPr lang="en-US" altLang="zh-CN" sz="4000" dirty="0">
                <a:latin typeface="Calibri" panose="020F0502020204030204" pitchFamily="34" charset="0"/>
              </a:rPr>
              <a:t>, Skyworks, </a:t>
            </a:r>
            <a:r>
              <a:rPr lang="en-US" altLang="zh-CN" sz="4000" dirty="0" err="1">
                <a:latin typeface="Calibri" panose="020F0502020204030204" pitchFamily="34" charset="0"/>
              </a:rPr>
              <a:t>broadcom</a:t>
            </a:r>
            <a:endParaRPr lang="en-US" altLang="zh-CN" sz="4000" dirty="0">
              <a:latin typeface="Calibri" panose="020F0502020204030204" pitchFamily="34" charset="0"/>
            </a:endParaRPr>
          </a:p>
          <a:p>
            <a:pPr marL="723900" indent="-723900"/>
            <a:r>
              <a:rPr lang="en-US" altLang="zh-CN" sz="4000" dirty="0">
                <a:latin typeface="Calibri" panose="020F0502020204030204" pitchFamily="34" charset="0"/>
              </a:rPr>
              <a:t>[2] R4-2002738</a:t>
            </a:r>
            <a:r>
              <a:rPr lang="en-US" altLang="zh-CN" sz="4000" dirty="0">
                <a:latin typeface="Calibri" panose="020F0502020204030204" pitchFamily="34" charset="0"/>
              </a:rPr>
              <a:t>, “</a:t>
            </a:r>
            <a:r>
              <a:rPr lang="pl-PL" altLang="zh-CN" sz="4000" dirty="0">
                <a:latin typeface="Calibri" panose="020F0502020204030204" pitchFamily="34" charset="0"/>
              </a:rPr>
              <a:t>WF on UL MIMO PC2</a:t>
            </a:r>
            <a:r>
              <a:rPr lang="en-US" altLang="zh-CN" sz="4000" dirty="0">
                <a:latin typeface="Calibri" panose="020F0502020204030204" pitchFamily="34" charset="0"/>
              </a:rPr>
              <a:t>”, Huawei, </a:t>
            </a:r>
            <a:r>
              <a:rPr lang="en-US" altLang="zh-CN" sz="4000" dirty="0" err="1">
                <a:latin typeface="Calibri" panose="020F0502020204030204" pitchFamily="34" charset="0"/>
              </a:rPr>
              <a:t>HiSilicon</a:t>
            </a:r>
            <a:r>
              <a:rPr lang="en-US" altLang="zh-CN" sz="4000" dirty="0">
                <a:latin typeface="Calibri" panose="020F0502020204030204" pitchFamily="34" charset="0"/>
              </a:rPr>
              <a:t>, vivo, OPPO</a:t>
            </a:r>
          </a:p>
          <a:p>
            <a:pPr marL="723900" indent="-723900"/>
            <a:r>
              <a:rPr lang="en-US" altLang="zh-CN" sz="4000" dirty="0">
                <a:latin typeface="Calibri" panose="020F0502020204030204" pitchFamily="34" charset="0"/>
              </a:rPr>
              <a:t>[3] </a:t>
            </a:r>
            <a:r>
              <a:rPr lang="en-US" altLang="zh-CN" sz="4000" dirty="0">
                <a:latin typeface="Calibri" panose="020F0502020204030204" pitchFamily="34" charset="0"/>
              </a:rPr>
              <a:t>R5-201196r1, “Cleaning up of power class 2 test cases in FR1”, Huawei, </a:t>
            </a:r>
            <a:r>
              <a:rPr lang="en-US" altLang="zh-CN" sz="4000" dirty="0" err="1">
                <a:latin typeface="Calibri" panose="020F0502020204030204" pitchFamily="34" charset="0"/>
              </a:rPr>
              <a:t>HiSilicon</a:t>
            </a:r>
            <a:r>
              <a:rPr lang="en-US" altLang="zh-CN" sz="4000" dirty="0">
                <a:latin typeface="Calibri" panose="020F0502020204030204" pitchFamily="34" charset="0"/>
              </a:rPr>
              <a:t>, CMCC, VIVO, CAICT, China Unicom, </a:t>
            </a:r>
            <a:r>
              <a:rPr lang="en-US" altLang="zh-CN" sz="4000" dirty="0" err="1">
                <a:latin typeface="Calibri" panose="020F0502020204030204" pitchFamily="34" charset="0"/>
              </a:rPr>
              <a:t>Oppo</a:t>
            </a:r>
            <a:endParaRPr lang="en-US" altLang="zh-CN" sz="4000" dirty="0">
              <a:latin typeface="Calibri" panose="020F0502020204030204" pitchFamily="34" charset="0"/>
            </a:endParaRPr>
          </a:p>
          <a:p>
            <a:r>
              <a:rPr lang="en-US" altLang="zh-CN" sz="4000" dirty="0">
                <a:latin typeface="Calibri" panose="020F0502020204030204" pitchFamily="34" charset="0"/>
              </a:rPr>
              <a:t> </a:t>
            </a:r>
            <a:endParaRPr lang="zh-CN" altLang="en-US" sz="4000" dirty="0">
              <a:latin typeface="Calibri" panose="020F0502020204030204" pitchFamily="34" charset="0"/>
            </a:endParaRPr>
          </a:p>
        </p:txBody>
      </p:sp>
    </p:spTree>
    <p:extLst>
      <p:ext uri="{BB962C8B-B14F-4D97-AF65-F5344CB8AC3E}">
        <p14:creationId xmlns:p14="http://schemas.microsoft.com/office/powerpoint/2010/main" val="3203426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840</Words>
  <Application>Microsoft Office PowerPoint</Application>
  <PresentationFormat>自定义</PresentationFormat>
  <Paragraphs>40</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vt:i4>
      </vt:variant>
    </vt:vector>
  </HeadingPairs>
  <TitlesOfParts>
    <vt:vector size="18" baseType="lpstr">
      <vt:lpstr>Helvetica Neue</vt:lpstr>
      <vt:lpstr>Helvetica Neue Light</vt:lpstr>
      <vt:lpstr>Helvetica Neue Medium</vt:lpstr>
      <vt:lpstr>OPPOSans B</vt:lpstr>
      <vt:lpstr>OPPOSans M</vt:lpstr>
      <vt:lpstr>OPPOSans R</vt:lpstr>
      <vt:lpstr>Arial</vt:lpstr>
      <vt:lpstr>Calibri</vt:lpstr>
      <vt:lpstr>Helvetica</vt:lpstr>
      <vt:lpstr>White 白底</vt:lpstr>
      <vt:lpstr>Black 黑底</vt:lpstr>
      <vt:lpstr>Handling of power class in Rel-15 OPPO, Xiaomi</vt:lpstr>
      <vt:lpstr>Rel-15 power class report</vt:lpstr>
      <vt:lpstr>Issues caused by Rel-15 power class report</vt:lpstr>
      <vt:lpstr>Different Rel-15 power class interpretations</vt:lpstr>
      <vt:lpstr>Proposed solutions</vt:lpstr>
      <vt:lpstr>Reference</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80188685</dc:creator>
  <cp:lastModifiedBy>Zhongda Du</cp:lastModifiedBy>
  <cp:revision>412</cp:revision>
  <dcterms:created xsi:type="dcterms:W3CDTF">2019-11-26T09:41:00Z</dcterms:created>
  <dcterms:modified xsi:type="dcterms:W3CDTF">2020-03-11T14:31:22Z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