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</p:sldMasterIdLst>
  <p:notesMasterIdLst>
    <p:notesMasterId r:id="rId7"/>
  </p:notesMasterIdLst>
  <p:sldIdLst>
    <p:sldId id="256" r:id="rId3"/>
    <p:sldId id="270" r:id="rId4"/>
    <p:sldId id="271" r:id="rId5"/>
    <p:sldId id="269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0"/>
            <p14:sldId id="271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4" autoAdjust="0"/>
    <p:restoredTop sz="94826" autoAdjust="0"/>
  </p:normalViewPr>
  <p:slideViewPr>
    <p:cSldViewPr snapToGrid="0" snapToObjects="1">
      <p:cViewPr varScale="1">
        <p:scale>
          <a:sx n="39" d="100"/>
          <a:sy n="39" d="100"/>
        </p:scale>
        <p:origin x="2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77615F4-3BCB-40C7-AECB-0CD03A751FDF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88758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D069270-D31D-4CB3-BBC4-B017AD14DD8B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33341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20387048" y="12370740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0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Arial" panose="020B0604020202020204" pitchFamily="34" charset="0"/>
                <a:ea typeface="OPPOSans R" charset="-122"/>
                <a:cs typeface="Arial" panose="020B0604020202020204" pitchFamily="34" charset="0"/>
                <a:sym typeface="Helvetica Neue"/>
              </a:rPr>
              <a:t>2020/3/11</a:t>
            </a:fld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Arial" panose="020B0604020202020204" pitchFamily="34" charset="0"/>
              <a:ea typeface="OPPOSans R" charset="-122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5335188" y="6539359"/>
            <a:ext cx="11634867" cy="145680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>
              <a:lnSpc>
                <a:spcPct val="100000"/>
              </a:lnSpc>
            </a:pPr>
            <a:r>
              <a:rPr sz="8800" dirty="0">
                <a:latin typeface="Arial" panose="020B0604020202020204" pitchFamily="34" charset="0"/>
                <a:ea typeface="OPPOSans R" charset="-122"/>
                <a:cs typeface="Arial" panose="020B0604020202020204" pitchFamily="34" charset="0"/>
              </a:rPr>
              <a:t>Thank </a:t>
            </a:r>
            <a:r>
              <a:rPr lang="en-US" sz="8800" dirty="0">
                <a:latin typeface="Arial" panose="020B0604020202020204" pitchFamily="34" charset="0"/>
                <a:ea typeface="OPPOSans R" charset="-122"/>
                <a:cs typeface="Arial" panose="020B0604020202020204" pitchFamily="34" charset="0"/>
              </a:rPr>
              <a:t>Y</a:t>
            </a:r>
            <a:r>
              <a:rPr sz="8800" dirty="0">
                <a:latin typeface="Arial" panose="020B0604020202020204" pitchFamily="34" charset="0"/>
                <a:ea typeface="OPPOSans R" charset="-122"/>
                <a:cs typeface="Arial" panose="020B0604020202020204" pitchFamily="34" charset="0"/>
              </a:rPr>
              <a:t>ou</a:t>
            </a:r>
            <a:endParaRPr lang="en-US" sz="8800" dirty="0">
              <a:latin typeface="Arial" panose="020B0604020202020204" pitchFamily="34" charset="0"/>
              <a:ea typeface="OPPOSans R" charset="-122"/>
              <a:cs typeface="Arial" panose="020B060402020202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lnSpc>
                <a:spcPct val="150000"/>
              </a:lnSpc>
              <a:defRPr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FAFCB-5FCE-4E9A-8C02-4A54311694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3320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2020/3/11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9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9295" y="5961526"/>
            <a:ext cx="20632189" cy="2644591"/>
          </a:xfrm>
        </p:spPr>
        <p:txBody>
          <a:bodyPr/>
          <a:lstStyle/>
          <a:p>
            <a:pPr algn="ctr"/>
            <a:r>
              <a:rPr kumimoji="1"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on timeline of R16 ASN.1 review</a:t>
            </a: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929000" y="441258"/>
            <a:ext cx="22841776" cy="2962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>
              <a:lnSpc>
                <a:spcPct val="170000"/>
              </a:lnSpc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Meetings #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87</a:t>
            </a:r>
            <a:r>
              <a:rPr lang="en-GB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	                                                                                                         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RP-20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0210</a:t>
            </a:r>
            <a:endParaRPr lang="en-US" alt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RAN plenary reflector, 16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March.– 19</a:t>
            </a:r>
            <a:r>
              <a:rPr lang="en-GB" altLang="zh-CN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March. 2020</a:t>
            </a:r>
          </a:p>
          <a:p>
            <a:pPr>
              <a:lnSpc>
                <a:spcPct val="170000"/>
              </a:lnSpc>
            </a:pPr>
            <a:r>
              <a:rPr kumimoji="1"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9.1</a:t>
            </a:r>
            <a:r>
              <a:rPr kumimoji="1"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kumimoji="1"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Analysis of current status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3352" y="2256816"/>
            <a:ext cx="21594928" cy="10724397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lnSpc>
                <a:spcPct val="170000"/>
              </a:lnSpc>
              <a:defRPr/>
            </a:pPr>
            <a:r>
              <a:rPr lang="en-US" altLang="zh-CN" sz="5600" dirty="0" smtClean="0"/>
              <a:t>Estimation of Rel16 </a:t>
            </a:r>
            <a:r>
              <a:rPr lang="en-US" altLang="zh-CN" sz="5600" dirty="0"/>
              <a:t>WIDs status</a:t>
            </a:r>
          </a:p>
          <a:p>
            <a:pPr lvl="1" eaLnBrk="1" hangingPunct="1">
              <a:lnSpc>
                <a:spcPct val="170000"/>
              </a:lnSpc>
              <a:defRPr/>
            </a:pPr>
            <a:r>
              <a:rPr lang="en-US" altLang="zh-CN" sz="4800" dirty="0" smtClean="0"/>
              <a:t>Majority of the Rel16 WIDs are more or less in good shape i.e. RRC CRs are stable except for CR on feature list</a:t>
            </a:r>
          </a:p>
          <a:p>
            <a:pPr lvl="1" eaLnBrk="1" hangingPunct="1">
              <a:lnSpc>
                <a:spcPct val="170000"/>
              </a:lnSpc>
              <a:defRPr/>
            </a:pPr>
            <a:r>
              <a:rPr lang="en-US" altLang="zh-CN" sz="4800" dirty="0" smtClean="0"/>
              <a:t>But there are also some WIDs e.g. V2X</a:t>
            </a:r>
            <a:r>
              <a:rPr lang="en-US" altLang="zh-CN" sz="4800" dirty="0"/>
              <a:t>, </a:t>
            </a:r>
            <a:r>
              <a:rPr lang="en-US" altLang="zh-CN" sz="4800" dirty="0" err="1" smtClean="0"/>
              <a:t>eMobility,IAB</a:t>
            </a:r>
            <a:r>
              <a:rPr lang="en-US" altLang="zh-CN" sz="4800" dirty="0" smtClean="0"/>
              <a:t> have quite many technical open issues to be resolved</a:t>
            </a:r>
            <a:endParaRPr lang="en-US" altLang="zh-CN" sz="4800" dirty="0"/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5600" dirty="0" smtClean="0"/>
              <a:t>Input from RAN1/RAN4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 smtClean="0"/>
              <a:t>RAN1 </a:t>
            </a:r>
            <a:r>
              <a:rPr lang="en-US" altLang="zh-CN" sz="4700" dirty="0"/>
              <a:t>plan to kick off email discussion on feature list after this </a:t>
            </a:r>
            <a:r>
              <a:rPr lang="en-US" altLang="zh-CN" sz="4700" dirty="0" smtClean="0"/>
              <a:t>e-meeting in February </a:t>
            </a:r>
            <a:r>
              <a:rPr lang="en-US" altLang="zh-CN" sz="4700" dirty="0"/>
              <a:t>but doesn’t expect big progress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/>
              <a:t>RAN4 has no plan so far on feature list discussion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 smtClean="0"/>
              <a:t>Some </a:t>
            </a:r>
            <a:r>
              <a:rPr lang="en-US" altLang="zh-CN" sz="4700" dirty="0"/>
              <a:t>WIDs are still updating physical </a:t>
            </a:r>
            <a:r>
              <a:rPr lang="en-US" altLang="zh-CN" sz="4700" dirty="0" smtClean="0"/>
              <a:t>RRC parameters to RAN2</a:t>
            </a:r>
            <a:endParaRPr lang="en-US" altLang="zh-CN" sz="4700" dirty="0"/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5600" dirty="0" smtClean="0"/>
              <a:t>RAN2 meetings: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/>
              <a:t>February meeting and April meeting is e-meeting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/>
              <a:t>There is a risk that May meeting could be e-meeting again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/>
              <a:t>Due to logistics issue and freshness of the e-meeting, the progress is not as good as f2f meeting </a:t>
            </a:r>
            <a:endParaRPr lang="en-US" altLang="zh-CN" sz="4700" dirty="0" smtClean="0"/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 smtClean="0"/>
              <a:t>If RAN2 start Rel17 discussion from August meeting with same batch of WID/SID and TUs as in April, then RAN2 could have one more chance to polish Rel16 specification</a:t>
            </a:r>
          </a:p>
          <a:p>
            <a:pPr>
              <a:lnSpc>
                <a:spcPct val="170000"/>
              </a:lnSpc>
              <a:defRPr/>
            </a:pPr>
            <a:r>
              <a:rPr lang="en-US" altLang="zh-CN" sz="5100" dirty="0" smtClean="0"/>
              <a:t>Target of Rel16 ASN.1 frozen</a:t>
            </a:r>
          </a:p>
          <a:p>
            <a:pPr lvl="1">
              <a:lnSpc>
                <a:spcPct val="170000"/>
              </a:lnSpc>
              <a:defRPr/>
            </a:pPr>
            <a:r>
              <a:rPr lang="en-US" altLang="zh-CN" sz="4700" dirty="0" smtClean="0"/>
              <a:t>It is still expected RAN2 can complete Rel16 ASN.1 review in June</a:t>
            </a:r>
            <a:endParaRPr lang="en-US" altLang="zh-CN" sz="4700" dirty="0"/>
          </a:p>
        </p:txBody>
      </p:sp>
    </p:spTree>
    <p:extLst>
      <p:ext uri="{BB962C8B-B14F-4D97-AF65-F5344CB8AC3E}">
        <p14:creationId xmlns:p14="http://schemas.microsoft.com/office/powerpoint/2010/main" val="1123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of timeline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1967" y="2189149"/>
            <a:ext cx="21255862" cy="3738122"/>
          </a:xfrm>
        </p:spPr>
        <p:txBody>
          <a:bodyPr>
            <a:normAutofit fontScale="47500" lnSpcReduction="20000"/>
          </a:bodyPr>
          <a:lstStyle/>
          <a:p>
            <a:pPr eaLnBrk="1" hangingPunct="1">
              <a:lnSpc>
                <a:spcPct val="160000"/>
              </a:lnSpc>
              <a:defRPr/>
            </a:pPr>
            <a:r>
              <a:rPr lang="en-US" altLang="zh-CN" sz="5600" dirty="0"/>
              <a:t>Proposal1: To arrange ASN.1 review as following </a:t>
            </a:r>
            <a:r>
              <a:rPr lang="en-US" altLang="zh-CN" sz="5600" dirty="0" smtClean="0"/>
              <a:t>Figure and get it frozen in RAN#88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sz="5600" dirty="0" smtClean="0"/>
              <a:t>Proposal2: To task RAN1 and RAN4 to feedback feature list after April meeting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sz="5600" dirty="0" smtClean="0"/>
              <a:t>Proposal3: No more update of physical  layer RRC parameters after April meeting for the sake of ASN.1 frozen</a:t>
            </a:r>
            <a:endParaRPr lang="en-US" altLang="zh-CN" sz="5600" dirty="0"/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sz="5600" dirty="0" smtClean="0"/>
              <a:t>Proposal4: </a:t>
            </a:r>
            <a:r>
              <a:rPr lang="en-US" altLang="zh-CN" sz="5600" dirty="0"/>
              <a:t>To allow RRC on feature list to be updated </a:t>
            </a:r>
            <a:r>
              <a:rPr lang="en-US" altLang="zh-CN" sz="5600" dirty="0" smtClean="0"/>
              <a:t>case </a:t>
            </a:r>
            <a:r>
              <a:rPr lang="en-US" altLang="zh-CN" sz="5600" dirty="0"/>
              <a:t>by case after </a:t>
            </a:r>
            <a:r>
              <a:rPr lang="en-US" altLang="zh-CN" sz="5600" dirty="0" smtClean="0"/>
              <a:t>June</a:t>
            </a:r>
          </a:p>
          <a:p>
            <a:pPr eaLnBrk="1" hangingPunct="1">
              <a:lnSpc>
                <a:spcPct val="160000"/>
              </a:lnSpc>
              <a:defRPr/>
            </a:pPr>
            <a:r>
              <a:rPr lang="en-US" altLang="zh-CN" sz="5600" dirty="0" smtClean="0"/>
              <a:t>Proposal5: To polish the Rel16 specification in August meeting</a:t>
            </a:r>
            <a:endParaRPr lang="en-US" altLang="zh-CN" sz="5600" dirty="0"/>
          </a:p>
          <a:p>
            <a:pPr>
              <a:lnSpc>
                <a:spcPct val="160000"/>
              </a:lnSpc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969" y="6416254"/>
            <a:ext cx="21120264" cy="573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274</Words>
  <Application>Microsoft Office PowerPoint</Application>
  <PresentationFormat>自定义</PresentationFormat>
  <Paragraphs>27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宋体</vt:lpstr>
      <vt:lpstr>Arial</vt:lpstr>
      <vt:lpstr>Helvetica</vt:lpstr>
      <vt:lpstr>White 白底</vt:lpstr>
      <vt:lpstr>Black 黑底</vt:lpstr>
      <vt:lpstr>Discussion on timeline of R16 ASN.1 review</vt:lpstr>
      <vt:lpstr>Analysis of current status</vt:lpstr>
      <vt:lpstr>Proposals of timeline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80188685</dc:creator>
  <cp:lastModifiedBy>Zhongda Du</cp:lastModifiedBy>
  <cp:revision>413</cp:revision>
  <dcterms:created xsi:type="dcterms:W3CDTF">2019-11-26T09:41:00Z</dcterms:created>
  <dcterms:modified xsi:type="dcterms:W3CDTF">2020-03-11T08:27:17Z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