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5800" b="0" i="0" u="none" strike="noStrike" cap="none" spc="0" normalizeH="0" baseline="0">
        <a:ln>
          <a:noFill/>
        </a:ln>
        <a:solidFill>
          <a:srgbClr val="FFFFFF"/>
        </a:solidFill>
        <a:effectLst>
          <a:outerShdw blurRad="50800" dist="38100" dir="5400000" rotWithShape="0">
            <a:srgbClr val="000000"/>
          </a:outerShdw>
        </a:effectLst>
        <a:uFillTx/>
        <a:latin typeface="+mn-lt"/>
        <a:ea typeface="+mn-ea"/>
        <a:cs typeface="+mn-cs"/>
        <a:sym typeface="Helvetica Neue Light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205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71EB">
              <a:alpha val="60000"/>
            </a:srgbClr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676163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0" cap="flat">
              <a:noFill/>
              <a:miter lim="400000"/>
            </a:ln>
          </a:left>
          <a:right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top>
          <a:bottom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V>
        </a:tcBdr>
        <a:fill>
          <a:solidFill>
            <a:srgbClr val="000000">
              <a:alpha val="25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000000">
                  <a:alpha val="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097EB">
              <a:alpha val="75000"/>
            </a:srgbClr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94908F">
              <a:alpha val="64999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D71E00">
              <a:alpha val="80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2800">
              <a:alpha val="80000"/>
            </a:srgbClr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wholeTbl>
    <a:band2H>
      <a:tcTxStyle/>
      <a:tcStyle>
        <a:tcBdr/>
        <a:fill>
          <a:solidFill>
            <a:srgbClr val="676163">
              <a:alpha val="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lastRow>
    <a:fir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B400">
              <a:alpha val="90000"/>
            </a:srgbClr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solidFill>
                <a:srgbClr val="FFFFFF">
                  <a:alpha val="7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827D7D">
              <a:alpha val="64999"/>
            </a:srgbClr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676164">
              <a:alpha val="36000"/>
            </a:srgbClr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noFill/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left>
          <a:right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bottom>
          <a:insideH>
            <a:ln w="25400" cap="flat">
              <a:solidFill>
                <a:srgbClr val="A0A4A8"/>
              </a:solidFill>
              <a:prstDash val="solid"/>
              <a:miter lim="400000"/>
            </a:ln>
          </a:insideH>
          <a:insideV>
            <a:ln w="25400" cap="flat">
              <a:solidFill>
                <a:srgbClr val="FFFFFF">
                  <a:alpha val="50000"/>
                </a:srgbClr>
              </a:solidFill>
              <a:prstDash val="solid"/>
              <a:miter lim="400000"/>
            </a:ln>
          </a:insideV>
        </a:tcBdr>
        <a:fill>
          <a:solidFill>
            <a:srgbClr val="676164">
              <a:alpha val="36000"/>
            </a:srgb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40" d="100"/>
          <a:sy n="40" d="100"/>
        </p:scale>
        <p:origin x="-39" y="-39"/>
      </p:cViewPr>
      <p:guideLst>
        <p:guide orient="horz" pos="4320"/>
        <p:guide pos="76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tif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xfrm>
            <a:off x="1473200" y="1790700"/>
            <a:ext cx="21437600" cy="4927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73200" y="6845300"/>
            <a:ext cx="21437600" cy="22098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3pPr>
            <a:lvl4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4pPr>
            <a:lvl5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–Johnny Appleseed"/>
          <p:cNvSpPr txBox="1">
            <a:spLocks noGrp="1"/>
          </p:cNvSpPr>
          <p:nvPr>
            <p:ph type="body" sz="quarter" idx="13"/>
          </p:nvPr>
        </p:nvSpPr>
        <p:spPr>
          <a:xfrm>
            <a:off x="2387600" y="8966200"/>
            <a:ext cx="19621500" cy="585521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3200" b="0" i="1">
                <a:solidFill>
                  <a:srgbClr val="73BFFF"/>
                </a:solidFill>
                <a:effectLst>
                  <a:outerShdw blurRad="38100" dist="36285" dir="2700000" rotWithShape="0">
                    <a:srgbClr val="000000">
                      <a:alpha val="48000"/>
                    </a:srgbClr>
                  </a:outerShdw>
                </a:effectLst>
              </a:defRPr>
            </a:lvl1pPr>
          </a:lstStyle>
          <a:p>
            <a:r>
              <a:t>–Johnny Appleseed</a:t>
            </a:r>
          </a:p>
        </p:txBody>
      </p:sp>
      <p:sp>
        <p:nvSpPr>
          <p:cNvPr id="95" name="“Type a quote here.”"/>
          <p:cNvSpPr txBox="1">
            <a:spLocks noGrp="1"/>
          </p:cNvSpPr>
          <p:nvPr>
            <p:ph type="body" sz="quarter" idx="14"/>
          </p:nvPr>
        </p:nvSpPr>
        <p:spPr>
          <a:xfrm>
            <a:off x="2387600" y="6059289"/>
            <a:ext cx="19621500" cy="850901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b="0">
                <a:effectLst>
                  <a:outerShdw blurRad="38100" dist="54428" dir="2700000" rotWithShape="0">
                    <a:srgbClr val="000000">
                      <a:alpha val="48000"/>
                    </a:srgbClr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143070724_2880x2159.jpeg"/>
          <p:cNvSpPr>
            <a:spLocks noGrp="1"/>
          </p:cNvSpPr>
          <p:nvPr>
            <p:ph type="pic" idx="13"/>
          </p:nvPr>
        </p:nvSpPr>
        <p:spPr>
          <a:xfrm>
            <a:off x="-12700" y="-3924300"/>
            <a:ext cx="24384000" cy="18279533"/>
          </a:xfrm>
          <a:prstGeom prst="rect">
            <a:avLst/>
          </a:prstGeom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104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Text"/>
          <p:cNvSpPr txBox="1">
            <a:spLocks noGrp="1"/>
          </p:cNvSpPr>
          <p:nvPr>
            <p:ph type="title"/>
          </p:nvPr>
        </p:nvSpPr>
        <p:spPr>
          <a:xfrm>
            <a:off x="1473200" y="9575800"/>
            <a:ext cx="21437600" cy="17145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21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73200" y="11290300"/>
            <a:ext cx="21437600" cy="21971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3pPr>
            <a:lvl4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4pPr>
            <a:lvl5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22" name="Image" descr="Image"/>
          <p:cNvPicPr>
            <a:picLocks noChangeAspect="1"/>
          </p:cNvPicPr>
          <p:nvPr/>
        </p:nvPicPr>
        <p:blipFill>
          <a:blip r:embed="rId2" cstate="print">
            <a:extLst/>
          </a:blip>
          <a:stretch>
            <a:fillRect/>
          </a:stretch>
        </p:blipFill>
        <p:spPr>
          <a:xfrm>
            <a:off x="7685254" y="2881312"/>
            <a:ext cx="9013493" cy="5568506"/>
          </a:xfrm>
          <a:prstGeom prst="rect">
            <a:avLst/>
          </a:prstGeom>
          <a:ln w="12700">
            <a:miter lim="400000"/>
          </a:ln>
        </p:spPr>
      </p:pic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473200" y="5143500"/>
            <a:ext cx="21437600" cy="3429000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143070716_1012x1350.jpeg"/>
          <p:cNvSpPr>
            <a:spLocks noGrp="1"/>
          </p:cNvSpPr>
          <p:nvPr>
            <p:ph type="pic" idx="13"/>
          </p:nvPr>
        </p:nvSpPr>
        <p:spPr>
          <a:xfrm>
            <a:off x="12925240" y="918941"/>
            <a:ext cx="11599695" cy="1547389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473200" y="1803400"/>
            <a:ext cx="9639300" cy="4927600"/>
          </a:xfrm>
          <a:prstGeom prst="rect">
            <a:avLst/>
          </a:prstGeom>
        </p:spPr>
        <p:txBody>
          <a:bodyPr anchor="b"/>
          <a:lstStyle/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473200" y="6718300"/>
            <a:ext cx="9639300" cy="5092700"/>
          </a:xfrm>
          <a:prstGeom prst="rect">
            <a:avLst/>
          </a:prstGeom>
        </p:spPr>
        <p:txBody>
          <a:bodyPr anchor="t"/>
          <a:lstStyle>
            <a:lvl1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1pPr>
            <a:lvl2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2pPr>
            <a:lvl3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3pPr>
            <a:lvl4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4pPr>
            <a:lvl5pPr marL="0" indent="0">
              <a:spcBef>
                <a:spcPts val="0"/>
              </a:spcBef>
              <a:buSzTx/>
              <a:buNone/>
              <a:defRPr sz="5800" b="0">
                <a:solidFill>
                  <a:srgbClr val="73BFFF"/>
                </a:solidFill>
                <a:effectLst>
                  <a:outerShdw blurRad="50800" dist="38100" dir="5400000" rotWithShape="0">
                    <a:srgbClr val="000000"/>
                  </a:outerShdw>
                </a:effectLst>
                <a:latin typeface="+mn-lt"/>
                <a:ea typeface="+mn-ea"/>
                <a:cs typeface="+mn-cs"/>
                <a:sym typeface="Helvetica Neue Light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idx="1"/>
          </p:nvPr>
        </p:nvSpPr>
        <p:spPr>
          <a:xfrm>
            <a:off x="1473200" y="3898900"/>
            <a:ext cx="214376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pic>
        <p:nvPicPr>
          <p:cNvPr id="58" name="Image" descr="Image"/>
          <p:cNvPicPr>
            <a:picLocks noChangeAspect="1"/>
          </p:cNvPicPr>
          <p:nvPr/>
        </p:nvPicPr>
        <p:blipFill>
          <a:blip r:embed="rId3" cstate="print">
            <a:extLst/>
          </a:blip>
          <a:stretch>
            <a:fillRect/>
          </a:stretch>
        </p:blipFill>
        <p:spPr>
          <a:xfrm>
            <a:off x="21725335" y="11659944"/>
            <a:ext cx="2025603" cy="1251411"/>
          </a:xfrm>
          <a:prstGeom prst="rect">
            <a:avLst/>
          </a:prstGeom>
          <a:ln w="12700">
            <a:miter lim="400000"/>
          </a:ln>
        </p:spPr>
      </p:pic>
      <p:sp>
        <p:nvSpPr>
          <p:cNvPr id="5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143070716_1012x1350.jpeg"/>
          <p:cNvSpPr>
            <a:spLocks noGrp="1"/>
          </p:cNvSpPr>
          <p:nvPr>
            <p:ph type="pic" sz="half" idx="13"/>
          </p:nvPr>
        </p:nvSpPr>
        <p:spPr>
          <a:xfrm>
            <a:off x="13169900" y="2376299"/>
            <a:ext cx="9522179" cy="12702588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67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68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473200" y="3898900"/>
            <a:ext cx="10007600" cy="8039100"/>
          </a:xfrm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Body Level One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>
            <a:lvl1pPr>
              <a:buBlip>
                <a:blip r:embed="rId2"/>
              </a:buBlip>
            </a:lvl1pPr>
            <a:lvl2pPr>
              <a:buBlip>
                <a:blip r:embed="rId2"/>
              </a:buBlip>
            </a:lvl2pPr>
            <a:lvl3pPr>
              <a:buBlip>
                <a:blip r:embed="rId2"/>
              </a:buBlip>
            </a:lvl3pPr>
            <a:lvl4pPr>
              <a:buBlip>
                <a:blip r:embed="rId2"/>
              </a:buBlip>
            </a:lvl4pPr>
            <a:lvl5pPr>
              <a:buBlip>
                <a:blip r:embed="rId2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7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143070718_1000x750.jpeg"/>
          <p:cNvSpPr>
            <a:spLocks noGrp="1"/>
          </p:cNvSpPr>
          <p:nvPr>
            <p:ph type="pic" sz="quarter" idx="13"/>
          </p:nvPr>
        </p:nvSpPr>
        <p:spPr>
          <a:xfrm>
            <a:off x="15225183" y="6694487"/>
            <a:ext cx="8551334" cy="6413501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5" name="143070724_2880x2159.jpeg"/>
          <p:cNvSpPr>
            <a:spLocks noGrp="1"/>
          </p:cNvSpPr>
          <p:nvPr>
            <p:ph type="pic" sz="quarter" idx="14"/>
          </p:nvPr>
        </p:nvSpPr>
        <p:spPr>
          <a:xfrm>
            <a:off x="15773400" y="914400"/>
            <a:ext cx="7476848" cy="560504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6" name="143070716_1012x1350.jpeg"/>
          <p:cNvSpPr>
            <a:spLocks noGrp="1"/>
          </p:cNvSpPr>
          <p:nvPr>
            <p:ph type="pic" idx="15"/>
          </p:nvPr>
        </p:nvSpPr>
        <p:spPr>
          <a:xfrm>
            <a:off x="1077599" y="355600"/>
            <a:ext cx="14423165" cy="19240500"/>
          </a:xfrm>
          <a:prstGeom prst="rect">
            <a:avLst/>
          </a:prstGeom>
          <a:ln w="9525">
            <a:round/>
          </a:ln>
        </p:spPr>
        <p:txBody>
          <a:bodyPr lIns="91439" tIns="45719" rIns="91439" bIns="45719" anchor="t">
            <a:noAutofit/>
          </a:bodyPr>
          <a:lstStyle/>
          <a:p>
            <a:endParaRPr/>
          </a:p>
        </p:txBody>
      </p:sp>
      <p:sp>
        <p:nvSpPr>
          <p:cNvPr id="87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24221" y="13122415"/>
            <a:ext cx="368504" cy="387070"/>
          </a:xfrm>
          <a:prstGeom prst="rect">
            <a:avLst/>
          </a:prstGeom>
        </p:spPr>
        <p:txBody>
          <a:bodyPr/>
          <a:lstStyle/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ody Level One…"/>
          <p:cNvSpPr txBox="1">
            <a:spLocks noGrp="1"/>
          </p:cNvSpPr>
          <p:nvPr>
            <p:ph type="body" idx="1"/>
          </p:nvPr>
        </p:nvSpPr>
        <p:spPr>
          <a:xfrm>
            <a:off x="1473200" y="1930400"/>
            <a:ext cx="21437600" cy="98552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>
            <a:lvl1pPr>
              <a:buBlip>
                <a:blip r:embed="rId15"/>
              </a:buBlip>
            </a:lvl1pPr>
            <a:lvl2pPr>
              <a:buBlip>
                <a:blip r:embed="rId15"/>
              </a:buBlip>
            </a:lvl2pPr>
            <a:lvl3pPr>
              <a:buBlip>
                <a:blip r:embed="rId15"/>
              </a:buBlip>
            </a:lvl3pPr>
            <a:lvl4pPr>
              <a:buBlip>
                <a:blip r:embed="rId15"/>
              </a:buBlip>
            </a:lvl4pPr>
            <a:lvl5pPr>
              <a:buBlip>
                <a:blip r:embed="rId15"/>
              </a:buBlip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" name="Title Text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342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3721936" y="13122415"/>
            <a:ext cx="368504" cy="38707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 anchor="ctr">
            <a:spAutoFit/>
          </a:bodyPr>
          <a:lstStyle>
            <a:lvl1pPr algn="r">
              <a:defRPr sz="1800" b="1">
                <a:solidFill>
                  <a:srgbClr val="FFFFFF">
                    <a:alpha val="70000"/>
                  </a:srgbClr>
                </a:solidFill>
                <a:latin typeface="+mj-lt"/>
                <a:ea typeface="+mj-ea"/>
                <a:cs typeface="+mj-cs"/>
                <a:sym typeface="Helvetica Neue"/>
              </a:defRPr>
            </a:lvl1pPr>
          </a:lstStyle>
          <a:p>
            <a:pPr>
              <a:defRPr>
                <a:effectLst/>
              </a:defRPr>
            </a:pPr>
            <a:fld id="{86CB4B4D-7CA3-9044-876B-883B54F8677D}" type="slidenum">
              <a:rPr/>
              <a:pPr>
                <a:defRPr>
                  <a:effectLst/>
                </a:defRPr>
              </a:pPr>
              <a:t>‹#›</a:t>
            </a:fld>
            <a:endParaRPr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1pPr>
      <a:lvl2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2pPr>
      <a:lvl3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3pPr>
      <a:lvl4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4pPr>
      <a:lvl5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5pPr>
      <a:lvl6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6pPr>
      <a:lvl7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7pPr>
      <a:lvl8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8pPr>
      <a:lvl9pPr marL="0" marR="0" indent="0" algn="l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0000" b="1" i="0" u="none" strike="noStrike" cap="none" spc="0" baseline="0">
          <a:solidFill>
            <a:srgbClr val="FFFFFF"/>
          </a:solidFill>
          <a:effectLst>
            <a:outerShdw blurRad="50800" dist="38100" dir="5400000" rotWithShape="0">
              <a:srgbClr val="000000"/>
            </a:outerShdw>
          </a:effectLst>
          <a:uFillTx/>
          <a:latin typeface="+mj-lt"/>
          <a:ea typeface="+mj-ea"/>
          <a:cs typeface="+mj-cs"/>
          <a:sym typeface="Helvetica Neue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100"/>
        </a:spcBef>
        <a:spcAft>
          <a:spcPts val="0"/>
        </a:spcAft>
        <a:buClrTx/>
        <a:buSzPct val="30000"/>
        <a:buFontTx/>
        <a:buBlip>
          <a:blip r:embed="rId15"/>
        </a:buBlip>
        <a:tabLst/>
        <a:defRPr sz="5000" b="1" i="0" u="none" strike="noStrike" cap="none" spc="0" baseline="0">
          <a:solidFill>
            <a:srgbClr val="FFFFFF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1pPr>
      <a:lvl2pPr marL="0" marR="0" indent="228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2pPr>
      <a:lvl3pPr marL="0" marR="0" indent="457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3pPr>
      <a:lvl4pPr marL="0" marR="0" indent="685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4pPr>
      <a:lvl5pPr marL="0" marR="0" indent="9144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5pPr>
      <a:lvl6pPr marL="0" marR="0" indent="11430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6pPr>
      <a:lvl7pPr marL="0" marR="0" indent="13716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7pPr>
      <a:lvl8pPr marL="0" marR="0" indent="16002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8pPr>
      <a:lvl9pPr marL="0" marR="0" indent="1828800" algn="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800" b="1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How to improve emeeting…"/>
          <p:cNvSpPr txBox="1">
            <a:spLocks noGrp="1"/>
          </p:cNvSpPr>
          <p:nvPr>
            <p:ph type="title"/>
          </p:nvPr>
        </p:nvSpPr>
        <p:spPr>
          <a:xfrm>
            <a:off x="1476300" y="9286892"/>
            <a:ext cx="21437601" cy="1714501"/>
          </a:xfrm>
          <a:prstGeom prst="rect">
            <a:avLst/>
          </a:prstGeom>
        </p:spPr>
        <p:txBody>
          <a:bodyPr/>
          <a:lstStyle/>
          <a:p>
            <a:pPr defTabSz="429259">
              <a:defRPr sz="5200">
                <a:effectLst/>
              </a:defRPr>
            </a:pPr>
            <a:r>
              <a:rPr lang="en-US" dirty="0" smtClean="0"/>
              <a:t>Discussion on </a:t>
            </a:r>
            <a:r>
              <a:rPr lang="en-US" dirty="0" err="1" smtClean="0"/>
              <a:t>emeeting</a:t>
            </a:r>
            <a:r>
              <a:rPr lang="en-US" dirty="0" smtClean="0"/>
              <a:t> organizational issues</a:t>
            </a:r>
            <a:br>
              <a:rPr lang="en-US" dirty="0" smtClean="0"/>
            </a:br>
            <a:r>
              <a:rPr dirty="0" smtClean="0"/>
              <a:t>—CMCC point of view</a:t>
            </a:r>
            <a:endParaRPr dirty="0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976234" y="500018"/>
            <a:ext cx="22074342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3GPP TSG RAN Meeting #87e			</a:t>
            </a:r>
            <a:r>
              <a:rPr kumimoji="0" lang="en-GB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MS Mincho" pitchFamily="49" charset="-128"/>
                <a:cs typeface="宋体" pitchFamily="2" charset="-122"/>
              </a:rPr>
              <a:t>					                                          </a:t>
            </a:r>
            <a:r>
              <a:rPr kumimoji="0" lang="en-GB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RP-200207</a:t>
            </a:r>
            <a:endParaRPr kumimoji="0" lang="en-GB" altLang="zh-CN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Electronic Meeting, March 16-19, 2020</a:t>
            </a:r>
            <a:endParaRPr kumimoji="0" lang="en-GB" altLang="zh-CN" sz="4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Review the E-meetings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Review the E-meetings</a:t>
            </a:r>
          </a:p>
        </p:txBody>
      </p:sp>
      <p:graphicFrame>
        <p:nvGraphicFramePr>
          <p:cNvPr id="123" name="Table"/>
          <p:cNvGraphicFramePr/>
          <p:nvPr/>
        </p:nvGraphicFramePr>
        <p:xfrm>
          <a:off x="1976366" y="3929042"/>
          <a:ext cx="19216822" cy="6624930"/>
        </p:xfrm>
        <a:graphic>
          <a:graphicData uri="http://schemas.openxmlformats.org/drawingml/2006/table">
            <a:tbl>
              <a:tblPr firstRow="1" firstCol="1" bandRow="1">
                <a:tableStyleId>{4C3C2611-4C71-4FC5-86AE-919BDF0F9419}</a:tableStyleId>
              </a:tblPr>
              <a:tblGrid>
                <a:gridCol w="1691633"/>
                <a:gridCol w="9213167"/>
                <a:gridCol w="3525676"/>
                <a:gridCol w="4786346"/>
              </a:tblGrid>
              <a:tr h="10364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Working group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Organizational 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N</a:t>
                      </a:r>
                      <a:r>
                        <a:rPr lang="en-US" altLang="zh-CN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umber of email threads on reflector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Number of total emails</a:t>
                      </a:r>
                      <a:r>
                        <a:rPr lang="en-US" sz="2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 on reflector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4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RAN1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Email:
1 week for preparation phase + 2 weeks for email discussion/ approval </a:t>
                      </a:r>
                      <a:r>
                        <a:rPr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phas</a:t>
                      </a:r>
                      <a:r>
                        <a:rPr lang="en-US" altLang="zh-CN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e</a:t>
                      </a: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
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200+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b="0" i="0" u="none" strike="noStrike" cap="none" spc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uFillTx/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11333+</a:t>
                      </a:r>
                      <a:br>
                        <a:rPr lang="en-US" sz="2200" b="0" i="0" u="none" strike="noStrike" cap="none" spc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uFillTx/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</a:br>
                      <a:r>
                        <a:rPr lang="en-US" sz="2200" b="0" i="0" u="none" strike="noStrike" cap="none" spc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uFillTx/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Preparation 17 Feb-21 Feb: 1437+</a:t>
                      </a:r>
                    </a:p>
                    <a:p>
                      <a:pPr marL="0" marR="0" indent="0" algn="l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b="0" i="0" u="none" strike="noStrike" cap="none" spc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uFillTx/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Online phase 24 Feb-7 Mar: 9896+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4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RAN2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Telco + email CET 1300-1700 and 0530-0730 are the selected slots for </a:t>
                      </a:r>
                      <a:r>
                        <a:rPr sz="2200" dirty="0" err="1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telco</a:t>
                      </a:r>
                      <a:endParaRPr lang="en-US" sz="2200" dirty="0" smtClean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altLang="zh-CN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240+ 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latinLnBrk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b="0" i="0" u="none" strike="noStrike" cap="none" spc="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uFillTx/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4700+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4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RAN3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Telco + email CET 2: 00-4: 00 is the selected slots for </a:t>
                      </a:r>
                      <a:r>
                        <a:rPr sz="2200" dirty="0" err="1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telco</a:t>
                      </a: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
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120+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2000+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4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RAN4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altLang="zh-CN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2 weeks for email discussion/ approval phase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altLang="zh-CN" sz="2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97 in 1</a:t>
                      </a:r>
                      <a:r>
                        <a:rPr lang="en-US" altLang="zh-CN" sz="2200" baseline="300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st</a:t>
                      </a:r>
                      <a:r>
                        <a:rPr lang="en-US" altLang="zh-CN" sz="2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 week</a:t>
                      </a:r>
                    </a:p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altLang="zh-CN" sz="2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250+ in 2</a:t>
                      </a:r>
                      <a:r>
                        <a:rPr lang="en-US" altLang="zh-CN" sz="2200" baseline="300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nd</a:t>
                      </a:r>
                      <a:r>
                        <a:rPr lang="en-US" altLang="zh-CN" sz="2200" baseline="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 weed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5289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6442">
                <a:tc>
                  <a:txBody>
                    <a:bodyPr/>
                    <a:lstStyle/>
                    <a:p>
                      <a:pPr algn="ctr"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RAN5</a:t>
                      </a:r>
                    </a:p>
                  </a:txBody>
                  <a:tcPr marL="50800" marR="50800" marT="50800" marB="50800" anchor="ctr" horzOverflow="overflow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sz="2200" dirty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2 weeks for Email discussion/approval + 1 week for  Email agreement (RAN4 pending CRs only</a:t>
                      </a:r>
                      <a:r>
                        <a:rPr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)</a:t>
                      </a:r>
                      <a:endParaRPr lang="en-US" sz="2200" dirty="0" smtClean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498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defTabSz="914400">
                        <a:tabLst>
                          <a:tab pos="1638300" algn="l"/>
                        </a:tabLst>
                        <a:defRPr>
                          <a:solidFill>
                            <a:srgbClr val="000000"/>
                          </a:solidFill>
                        </a:defRPr>
                      </a:pPr>
                      <a:r>
                        <a:rPr lang="en-US" sz="2200" dirty="0" smtClean="0">
                          <a:solidFill>
                            <a:srgbClr val="FFFFFF"/>
                          </a:solidFill>
                          <a:effectLst>
                            <a:outerShdw blurRad="38100" dist="63500" dir="5400000" rotWithShape="0">
                              <a:srgbClr val="000000">
                                <a:alpha val="48275"/>
                              </a:srgbClr>
                            </a:outerShdw>
                          </a:effectLst>
                          <a:latin typeface="Helvetica Neue Medium"/>
                          <a:ea typeface="Helvetica Neue Medium"/>
                          <a:cs typeface="Helvetica Neue Medium"/>
                          <a:sym typeface="Helvetica Neue Medium"/>
                        </a:rPr>
                        <a:t>1140</a:t>
                      </a:r>
                      <a:endParaRPr sz="2200" dirty="0">
                        <a:solidFill>
                          <a:srgbClr val="FFFFFF"/>
                        </a:solidFill>
                        <a:effectLst>
                          <a:outerShdw blurRad="38100" dist="63500" dir="5400000" rotWithShape="0">
                            <a:srgbClr val="000000">
                              <a:alpha val="48275"/>
                            </a:srgbClr>
                          </a:outerShdw>
                        </a:effectLst>
                        <a:latin typeface="Helvetica Neue Medium"/>
                        <a:ea typeface="Helvetica Neue Medium"/>
                        <a:cs typeface="Helvetica Neue Medium"/>
                        <a:sym typeface="Helvetica Neue Medium"/>
                      </a:endParaRPr>
                    </a:p>
                  </a:txBody>
                  <a:tcPr marL="50800" marR="50800" marT="50800" marB="50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med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Observations from E-meetings of RAN1/2/3/4/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Observations from E-meetings of RAN1/2/3/4/5</a:t>
            </a:r>
          </a:p>
        </p:txBody>
      </p:sp>
      <p:sp>
        <p:nvSpPr>
          <p:cNvPr id="126" name="Observations from Email discussion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495300" indent="-495300" defTabSz="643889">
              <a:spcBef>
                <a:spcPts val="3900"/>
              </a:spcBef>
              <a:buBlip>
                <a:blip r:embed="rId2"/>
              </a:buBlip>
              <a:defRPr sz="3900"/>
            </a:pPr>
            <a:r>
              <a:rPr sz="4000" dirty="0"/>
              <a:t>Observations from Email discussion approach</a:t>
            </a:r>
          </a:p>
          <a:p>
            <a:pPr marL="673607" lvl="1" indent="-178307" defTabSz="643889">
              <a:spcBef>
                <a:spcPts val="3900"/>
              </a:spcBef>
              <a:buSzPct val="100000"/>
              <a:buAutoNum type="arabicPeriod"/>
              <a:defRPr sz="3900"/>
            </a:pPr>
            <a:r>
              <a:rPr dirty="0"/>
              <a:t> Not harder </a:t>
            </a:r>
            <a:r>
              <a:rPr lang="en-US" dirty="0" smtClean="0"/>
              <a:t>than </a:t>
            </a:r>
            <a:r>
              <a:rPr dirty="0" smtClean="0"/>
              <a:t>F2F </a:t>
            </a:r>
            <a:r>
              <a:rPr dirty="0"/>
              <a:t>meeting to make agreements for non controversial </a:t>
            </a:r>
            <a:r>
              <a:rPr dirty="0" smtClean="0"/>
              <a:t>issues</a:t>
            </a:r>
            <a:r>
              <a:rPr lang="en-US" dirty="0" smtClean="0"/>
              <a:t>, even the efficiency is not as high as F2F meeting.</a:t>
            </a:r>
            <a:endParaRPr dirty="0"/>
          </a:p>
          <a:p>
            <a:pPr marL="673607" lvl="1" indent="-178307" defTabSz="643889">
              <a:spcBef>
                <a:spcPts val="3900"/>
              </a:spcBef>
              <a:buSzPct val="100000"/>
              <a:buAutoNum type="arabicPeriod"/>
              <a:defRPr sz="3900"/>
            </a:pPr>
            <a:r>
              <a:rPr dirty="0"/>
              <a:t> Harder than F2F, even impossible, to make agreements for controversial issues</a:t>
            </a:r>
          </a:p>
          <a:p>
            <a:pPr marL="673607" lvl="1" indent="-178307" defTabSz="643889">
              <a:spcBef>
                <a:spcPts val="3900"/>
              </a:spcBef>
              <a:buSzPct val="100000"/>
              <a:buAutoNum type="arabicPeriod"/>
              <a:defRPr sz="3900"/>
            </a:pPr>
            <a:r>
              <a:rPr lang="en-US" dirty="0" smtClean="0"/>
              <a:t> </a:t>
            </a:r>
            <a:r>
              <a:rPr dirty="0" smtClean="0"/>
              <a:t>Huge </a:t>
            </a:r>
            <a:r>
              <a:rPr dirty="0"/>
              <a:t>number of email discussions as well as the reflector/FTP delay make it harder </a:t>
            </a:r>
            <a:r>
              <a:rPr lang="en-US" dirty="0" smtClean="0"/>
              <a:t>to</a:t>
            </a:r>
            <a:r>
              <a:rPr dirty="0" smtClean="0"/>
              <a:t> </a:t>
            </a:r>
            <a:r>
              <a:rPr dirty="0"/>
              <a:t>progress</a:t>
            </a:r>
          </a:p>
          <a:p>
            <a:pPr marL="673607" lvl="1" indent="-178307" defTabSz="643889">
              <a:spcBef>
                <a:spcPts val="3900"/>
              </a:spcBef>
              <a:buSzPct val="100000"/>
              <a:buAutoNum type="arabicPeriod"/>
              <a:defRPr sz="3900"/>
            </a:pPr>
            <a:r>
              <a:rPr dirty="0"/>
              <a:t> Difficult to contact people in different zone </a:t>
            </a:r>
            <a:r>
              <a:rPr lang="en-US" dirty="0" smtClean="0"/>
              <a:t>and carry out real time discussion</a:t>
            </a:r>
            <a:r>
              <a:rPr dirty="0" smtClean="0"/>
              <a:t>. </a:t>
            </a:r>
            <a:endParaRPr dirty="0"/>
          </a:p>
        </p:txBody>
      </p:sp>
    </p:spTree>
  </p:cSld>
  <p:clrMapOvr>
    <a:masterClrMapping/>
  </p:clrMapOvr>
  <p:transition spd="med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Observations from E-meetings of RAN1/2/3/4/5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Observations from E-meetings of RAN1/2/3/4/5</a:t>
            </a:r>
          </a:p>
        </p:txBody>
      </p:sp>
      <p:sp>
        <p:nvSpPr>
          <p:cNvPr id="129" name="Observations from telco approach…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marL="628650" indent="-628650" defTabSz="817244">
              <a:spcBef>
                <a:spcPts val="5000"/>
              </a:spcBef>
              <a:buBlip>
                <a:blip r:embed="rId2"/>
              </a:buBlip>
              <a:defRPr sz="4950"/>
            </a:pPr>
            <a:r>
              <a:rPr dirty="0"/>
              <a:t>Observations from </a:t>
            </a:r>
            <a:r>
              <a:rPr dirty="0" err="1"/>
              <a:t>telco</a:t>
            </a:r>
            <a:r>
              <a:rPr dirty="0"/>
              <a:t> approach</a:t>
            </a:r>
          </a:p>
          <a:p>
            <a:pPr marL="854963" lvl="1" indent="-226313" defTabSz="817244">
              <a:spcBef>
                <a:spcPts val="5000"/>
              </a:spcBef>
              <a:buSzPct val="100000"/>
              <a:buAutoNum type="arabicPeriod"/>
              <a:defRPr sz="4950"/>
            </a:pPr>
            <a:r>
              <a:rPr lang="en-US" dirty="0" smtClean="0"/>
              <a:t> More constructive than </a:t>
            </a:r>
            <a:r>
              <a:rPr dirty="0" smtClean="0"/>
              <a:t>F2F </a:t>
            </a:r>
            <a:r>
              <a:rPr dirty="0"/>
              <a:t>meeting to make agreements for non controversial issues </a:t>
            </a:r>
          </a:p>
          <a:p>
            <a:pPr marL="854963" lvl="1" indent="-226313" defTabSz="817244">
              <a:spcBef>
                <a:spcPts val="5000"/>
              </a:spcBef>
              <a:buSzPct val="100000"/>
              <a:buAutoNum type="arabicPeriod"/>
              <a:defRPr sz="4950"/>
            </a:pPr>
            <a:r>
              <a:rPr dirty="0"/>
              <a:t> Harder than F2F </a:t>
            </a:r>
            <a:r>
              <a:rPr lang="en-US" dirty="0" smtClean="0"/>
              <a:t>meeting </a:t>
            </a:r>
            <a:r>
              <a:rPr dirty="0" smtClean="0"/>
              <a:t>to </a:t>
            </a:r>
            <a:r>
              <a:rPr dirty="0"/>
              <a:t>make agreements for controversial issues </a:t>
            </a:r>
          </a:p>
          <a:p>
            <a:pPr marL="854963" lvl="1" indent="-226313" defTabSz="817244">
              <a:spcBef>
                <a:spcPts val="5000"/>
              </a:spcBef>
              <a:buSzPct val="100000"/>
              <a:buAutoNum type="arabicPeriod"/>
              <a:defRPr sz="4950"/>
            </a:pPr>
            <a:r>
              <a:rPr dirty="0" smtClean="0"/>
              <a:t>More </a:t>
            </a:r>
            <a:r>
              <a:rPr dirty="0"/>
              <a:t>power given to summary </a:t>
            </a:r>
            <a:r>
              <a:rPr dirty="0" err="1"/>
              <a:t>rapporteurs</a:t>
            </a:r>
            <a:r>
              <a:rPr dirty="0"/>
              <a:t>/moderators and they have strong influence on what should be discussed</a:t>
            </a:r>
          </a:p>
        </p:txBody>
      </p:sp>
    </p:spTree>
  </p:cSld>
  <p:clrMapOvr>
    <a:masterClrMapping/>
  </p:clrMapOvr>
  <p:transition spd="med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How to improve the efficiency and effectivity of E-meeting"/>
          <p:cNvSpPr txBox="1">
            <a:spLocks noGrp="1"/>
          </p:cNvSpPr>
          <p:nvPr>
            <p:ph type="title"/>
          </p:nvPr>
        </p:nvSpPr>
        <p:spPr>
          <a:xfrm>
            <a:off x="1473199" y="5143499"/>
            <a:ext cx="21437601" cy="3429001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P</a:t>
            </a:r>
            <a:r>
              <a:rPr lang="en-US" altLang="zh-CN" dirty="0" smtClean="0"/>
              <a:t>ossible options</a:t>
            </a:r>
            <a:r>
              <a:rPr dirty="0" smtClean="0"/>
              <a:t> </a:t>
            </a:r>
            <a:r>
              <a:rPr dirty="0"/>
              <a:t>to improve the efficiency and </a:t>
            </a:r>
            <a:r>
              <a:rPr dirty="0" err="1"/>
              <a:t>effectivity</a:t>
            </a:r>
            <a:r>
              <a:rPr dirty="0"/>
              <a:t> of E-meeting</a:t>
            </a:r>
          </a:p>
        </p:txBody>
      </p:sp>
    </p:spTree>
  </p:cSld>
  <p:clrMapOvr>
    <a:masterClrMapping/>
  </p:clrMapOvr>
  <p:transition spd="med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Proposal 1: Introduce DRX-style email discussion mechanism"/>
          <p:cNvSpPr txBox="1">
            <a:spLocks noGrp="1"/>
          </p:cNvSpPr>
          <p:nvPr>
            <p:ph type="title"/>
          </p:nvPr>
        </p:nvSpPr>
        <p:spPr>
          <a:xfrm>
            <a:off x="1261986" y="857208"/>
            <a:ext cx="21437600" cy="1507399"/>
          </a:xfrm>
          <a:prstGeom prst="rect">
            <a:avLst/>
          </a:prstGeom>
        </p:spPr>
        <p:txBody>
          <a:bodyPr>
            <a:noAutofit/>
          </a:bodyPr>
          <a:lstStyle>
            <a:lvl1pPr defTabSz="470534">
              <a:defRPr sz="5700">
                <a:effectLst>
                  <a:outerShdw blurRad="28956" dist="21717" dir="5400000" rotWithShape="0">
                    <a:srgbClr val="000000"/>
                  </a:outerShdw>
                </a:effectLst>
              </a:defRPr>
            </a:lvl1pPr>
          </a:lstStyle>
          <a:p>
            <a:r>
              <a:rPr sz="5400" dirty="0"/>
              <a:t>Proposal 1: Introduce DRX-style email discussion </a:t>
            </a:r>
            <a:r>
              <a:rPr sz="5400" dirty="0" smtClean="0"/>
              <a:t>mechanism</a:t>
            </a:r>
            <a:r>
              <a:rPr lang="en-US" sz="5400" dirty="0" smtClean="0"/>
              <a:t/>
            </a:r>
            <a:br>
              <a:rPr lang="en-US" sz="5400" dirty="0" smtClean="0"/>
            </a:br>
            <a:r>
              <a:rPr lang="en-US" sz="5400" dirty="0" smtClean="0"/>
              <a:t>Proposal 2: Extend the E-meeting to 2.5-3 weeks</a:t>
            </a:r>
            <a:endParaRPr sz="5400" dirty="0"/>
          </a:p>
        </p:txBody>
      </p:sp>
      <p:sp>
        <p:nvSpPr>
          <p:cNvPr id="134" name="How…"/>
          <p:cNvSpPr txBox="1">
            <a:spLocks noGrp="1"/>
          </p:cNvSpPr>
          <p:nvPr>
            <p:ph type="body" idx="1"/>
          </p:nvPr>
        </p:nvSpPr>
        <p:spPr>
          <a:xfrm>
            <a:off x="1473200" y="2341600"/>
            <a:ext cx="21437600" cy="10160002"/>
          </a:xfrm>
          <a:prstGeom prst="rect">
            <a:avLst/>
          </a:prstGeom>
        </p:spPr>
        <p:txBody>
          <a:bodyPr>
            <a:normAutofit fontScale="92500" lnSpcReduction="10000"/>
          </a:bodyPr>
          <a:lstStyle/>
          <a:p>
            <a:pPr marL="488950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endParaRPr dirty="0"/>
          </a:p>
          <a:p>
            <a:pPr marL="488950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dirty="0"/>
              <a:t>How</a:t>
            </a:r>
          </a:p>
          <a:p>
            <a:pPr marL="977900" lvl="1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lang="en-US" dirty="0" smtClean="0"/>
              <a:t>E</a:t>
            </a:r>
            <a:r>
              <a:rPr dirty="0" smtClean="0"/>
              <a:t>mail</a:t>
            </a:r>
            <a:r>
              <a:rPr lang="en-US" dirty="0" smtClean="0"/>
              <a:t> comments</a:t>
            </a:r>
            <a:r>
              <a:rPr dirty="0" smtClean="0"/>
              <a:t> </a:t>
            </a:r>
            <a:r>
              <a:rPr dirty="0"/>
              <a:t>should only be allowed in available windows</a:t>
            </a:r>
          </a:p>
          <a:p>
            <a:pPr marL="977900" lvl="1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dirty="0"/>
              <a:t>Out of the available windows, official email discussion should be postponed until next available window</a:t>
            </a:r>
          </a:p>
          <a:p>
            <a:pPr marL="977900" lvl="1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dirty="0"/>
              <a:t>e.g., CET 1300-1700 and 0530-0730 are two available window options</a:t>
            </a:r>
            <a:r>
              <a:rPr dirty="0" smtClean="0"/>
              <a:t>.</a:t>
            </a:r>
            <a:endParaRPr lang="en-US" dirty="0" smtClean="0"/>
          </a:p>
          <a:p>
            <a:pPr marL="977900" lvl="1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lang="en-US" dirty="0" smtClean="0"/>
              <a:t>To be easy to find available window and to guarantee the capacity, </a:t>
            </a:r>
            <a:r>
              <a:rPr lang="en-US" dirty="0" err="1" smtClean="0"/>
              <a:t>emeeting</a:t>
            </a:r>
            <a:r>
              <a:rPr lang="en-US" dirty="0" smtClean="0"/>
              <a:t> duration can be extended to 2.5-3 weeks.</a:t>
            </a:r>
            <a:endParaRPr dirty="0"/>
          </a:p>
          <a:p>
            <a:pPr marL="488950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dirty="0"/>
              <a:t>Why</a:t>
            </a:r>
          </a:p>
          <a:p>
            <a:pPr marL="977900" lvl="1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dirty="0"/>
              <a:t>People can do predictable time management for email discussions and other business (e.g., tight sleep without dreaming email flood nightmare…)</a:t>
            </a:r>
          </a:p>
          <a:p>
            <a:pPr marL="977900" lvl="1" indent="-488950" defTabSz="635634">
              <a:spcBef>
                <a:spcPts val="3900"/>
              </a:spcBef>
              <a:buBlip>
                <a:blip r:embed="rId2"/>
              </a:buBlip>
              <a:defRPr sz="3850"/>
            </a:pPr>
            <a:r>
              <a:rPr dirty="0"/>
              <a:t>People can join email discussion simultaneously, which improve the discussion efficiency  </a:t>
            </a:r>
          </a:p>
        </p:txBody>
      </p:sp>
    </p:spTree>
  </p:cSld>
  <p:clrMapOvr>
    <a:masterClrMapping/>
  </p:clrMapOvr>
  <p:transition spd="med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Proposal 2: Improve web email reflector"/>
          <p:cNvSpPr txBox="1">
            <a:spLocks noGrp="1"/>
          </p:cNvSpPr>
          <p:nvPr>
            <p:ph type="title"/>
          </p:nvPr>
        </p:nvSpPr>
        <p:spPr>
          <a:xfrm>
            <a:off x="1473200" y="355600"/>
            <a:ext cx="21437600" cy="1507399"/>
          </a:xfrm>
          <a:prstGeom prst="rect">
            <a:avLst/>
          </a:prstGeom>
        </p:spPr>
        <p:txBody>
          <a:bodyPr>
            <a:normAutofit/>
          </a:bodyPr>
          <a:lstStyle>
            <a:lvl1pPr defTabSz="726440">
              <a:defRPr sz="8800">
                <a:effectLst>
                  <a:outerShdw blurRad="44704" dist="33528" dir="5400000" rotWithShape="0">
                    <a:srgbClr val="000000"/>
                  </a:outerShdw>
                </a:effectLst>
              </a:defRPr>
            </a:lvl1pPr>
          </a:lstStyle>
          <a:p>
            <a:r>
              <a:rPr sz="7200" dirty="0"/>
              <a:t>Proposal </a:t>
            </a:r>
            <a:r>
              <a:rPr lang="en-US" sz="7200" dirty="0" smtClean="0"/>
              <a:t>3</a:t>
            </a:r>
            <a:r>
              <a:rPr sz="7200" dirty="0" smtClean="0"/>
              <a:t>: </a:t>
            </a:r>
            <a:r>
              <a:rPr sz="7200" dirty="0"/>
              <a:t>Improve web email reflector</a:t>
            </a:r>
          </a:p>
        </p:txBody>
      </p:sp>
      <p:sp>
        <p:nvSpPr>
          <p:cNvPr id="137" name="How…"/>
          <p:cNvSpPr txBox="1">
            <a:spLocks noGrp="1"/>
          </p:cNvSpPr>
          <p:nvPr>
            <p:ph type="body" idx="1"/>
          </p:nvPr>
        </p:nvSpPr>
        <p:spPr>
          <a:xfrm>
            <a:off x="1473200" y="2413040"/>
            <a:ext cx="13147692" cy="10160000"/>
          </a:xfrm>
          <a:prstGeom prst="rect">
            <a:avLst/>
          </a:prstGeom>
        </p:spPr>
        <p:txBody>
          <a:bodyPr>
            <a:noAutofit/>
          </a:bodyPr>
          <a:lstStyle/>
          <a:p>
            <a:pPr marL="628650" indent="-628650" defTabSz="817244">
              <a:spcBef>
                <a:spcPts val="5000"/>
              </a:spcBef>
              <a:defRPr sz="4950"/>
            </a:pPr>
            <a:r>
              <a:rPr lang="en-US" altLang="zh-CN" sz="4000" dirty="0" smtClean="0"/>
              <a:t>Why</a:t>
            </a:r>
          </a:p>
          <a:p>
            <a:pPr marL="1257300" lvl="1" indent="-628650" defTabSz="817244">
              <a:spcBef>
                <a:spcPts val="5000"/>
              </a:spcBef>
              <a:defRPr sz="4950"/>
            </a:pPr>
            <a:r>
              <a:rPr lang="en-US" altLang="zh-CN" sz="4000" dirty="0" smtClean="0"/>
              <a:t>As we observed, some company experienced extra long email sending/receiving delay. So choosing web email reflector is backup solution for this.</a:t>
            </a:r>
            <a:endParaRPr sz="4000" dirty="0"/>
          </a:p>
          <a:p>
            <a:pPr marL="628650" indent="-628650" defTabSz="817244">
              <a:spcBef>
                <a:spcPts val="5000"/>
              </a:spcBef>
              <a:buBlip>
                <a:blip r:embed="rId2"/>
              </a:buBlip>
              <a:defRPr sz="4950"/>
            </a:pPr>
            <a:r>
              <a:rPr sz="4000" dirty="0" smtClean="0"/>
              <a:t>How</a:t>
            </a:r>
            <a:endParaRPr lang="en-US" sz="4000" dirty="0" smtClean="0"/>
          </a:p>
          <a:p>
            <a:pPr marL="1257300" lvl="1" indent="-628650" defTabSz="817244">
              <a:spcBef>
                <a:spcPts val="5000"/>
              </a:spcBef>
              <a:buBlip>
                <a:blip r:embed="rId2"/>
              </a:buBlip>
              <a:defRPr sz="4950"/>
            </a:pPr>
            <a:r>
              <a:rPr sz="4000" dirty="0" smtClean="0"/>
              <a:t>Make </a:t>
            </a:r>
            <a:r>
              <a:rPr sz="4000" dirty="0"/>
              <a:t>the interface more friendly. </a:t>
            </a:r>
          </a:p>
          <a:p>
            <a:pPr marL="1257300" lvl="1" indent="-628650" defTabSz="817244">
              <a:spcBef>
                <a:spcPts val="5000"/>
              </a:spcBef>
              <a:defRPr sz="4950"/>
            </a:pPr>
            <a:r>
              <a:rPr sz="4000" dirty="0"/>
              <a:t>Make it more </a:t>
            </a:r>
            <a:r>
              <a:rPr sz="4000" dirty="0" smtClean="0"/>
              <a:t>powerful.</a:t>
            </a:r>
            <a:r>
              <a:rPr lang="en-US" sz="4000" dirty="0" smtClean="0"/>
              <a:t> </a:t>
            </a:r>
          </a:p>
          <a:p>
            <a:pPr marL="1892300" lvl="2" indent="-628650" defTabSz="817244">
              <a:spcBef>
                <a:spcPts val="5000"/>
              </a:spcBef>
              <a:defRPr sz="4950"/>
            </a:pPr>
            <a:r>
              <a:rPr lang="en-US" sz="4000" dirty="0" smtClean="0"/>
              <a:t>T</a:t>
            </a:r>
            <a:r>
              <a:rPr sz="4000" dirty="0" smtClean="0"/>
              <a:t>he </a:t>
            </a:r>
            <a:r>
              <a:rPr sz="4000" dirty="0"/>
              <a:t>current web reflector </a:t>
            </a:r>
            <a:r>
              <a:rPr sz="4000" dirty="0" smtClean="0"/>
              <a:t>cannot </a:t>
            </a:r>
            <a:r>
              <a:rPr lang="en-US" sz="4000" dirty="0" smtClean="0"/>
              <a:t>edit some format, e.g. tables, a</a:t>
            </a:r>
            <a:r>
              <a:rPr lang="en-US" altLang="zh-CN" sz="4000" dirty="0" smtClean="0"/>
              <a:t>t least from our experience. If not, some guidance is expected.</a:t>
            </a:r>
            <a:endParaRPr lang="en-US" sz="4000" dirty="0" smtClean="0"/>
          </a:p>
        </p:txBody>
      </p:sp>
      <p:pic>
        <p:nvPicPr>
          <p:cNvPr id="2049" name="Picture 1" descr="C:\Users\cmcc\AppData\Local\Temp\WeChat Files\a7608f393061c7a56b706727b5821c4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049520" y="2428844"/>
            <a:ext cx="7643866" cy="4679590"/>
          </a:xfrm>
          <a:prstGeom prst="rect">
            <a:avLst/>
          </a:prstGeom>
          <a:noFill/>
        </p:spPr>
      </p:pic>
      <p:pic>
        <p:nvPicPr>
          <p:cNvPr id="2050" name="Picture 2" descr="C:\Users\cmcc\AppData\Local\Temp\WeChat Files\da0f140d61ed1d61fe8efcdf3a245a6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049520" y="7187722"/>
            <a:ext cx="7643866" cy="4670938"/>
          </a:xfrm>
          <a:prstGeom prst="rect">
            <a:avLst/>
          </a:prstGeom>
          <a:noFill/>
        </p:spPr>
      </p:pic>
    </p:spTree>
  </p:cSld>
  <p:clrMapOvr>
    <a:masterClrMapping/>
  </p:clrMapOvr>
  <p:transition spd="med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roposal 3: Email discussion + telco is a better approach…"/>
          <p:cNvSpPr txBox="1">
            <a:spLocks noGrp="1"/>
          </p:cNvSpPr>
          <p:nvPr>
            <p:ph type="title"/>
          </p:nvPr>
        </p:nvSpPr>
        <p:spPr>
          <a:xfrm>
            <a:off x="1473200" y="801018"/>
            <a:ext cx="21437600" cy="2160536"/>
          </a:xfrm>
          <a:prstGeom prst="rect">
            <a:avLst/>
          </a:prstGeom>
        </p:spPr>
        <p:txBody>
          <a:bodyPr/>
          <a:lstStyle/>
          <a:p>
            <a:pPr defTabSz="511809">
              <a:defRPr sz="6200">
                <a:effectLst>
                  <a:outerShdw blurRad="31496" dist="23622" dir="5400000" rotWithShape="0">
                    <a:srgbClr val="000000"/>
                  </a:outerShdw>
                </a:effectLst>
              </a:defRPr>
            </a:pPr>
            <a:r>
              <a:rPr dirty="0"/>
              <a:t>Proposal </a:t>
            </a:r>
            <a:r>
              <a:rPr lang="en-US" dirty="0" smtClean="0"/>
              <a:t>4</a:t>
            </a:r>
            <a:r>
              <a:rPr dirty="0" smtClean="0"/>
              <a:t>: </a:t>
            </a:r>
            <a:r>
              <a:rPr lang="en-US" altLang="zh-CN" dirty="0" err="1" smtClean="0"/>
              <a:t>telco</a:t>
            </a:r>
            <a:r>
              <a:rPr lang="en-US" altLang="zh-CN" dirty="0" smtClean="0"/>
              <a:t> could be considered as part time tool for prompting the decision</a:t>
            </a:r>
            <a:endParaRPr dirty="0"/>
          </a:p>
        </p:txBody>
      </p:sp>
      <p:sp>
        <p:nvSpPr>
          <p:cNvPr id="140" name="How…"/>
          <p:cNvSpPr txBox="1">
            <a:spLocks noGrp="1"/>
          </p:cNvSpPr>
          <p:nvPr>
            <p:ph type="body" idx="1"/>
          </p:nvPr>
        </p:nvSpPr>
        <p:spPr>
          <a:xfrm>
            <a:off x="1473199" y="2778219"/>
            <a:ext cx="21437602" cy="7966505"/>
          </a:xfrm>
          <a:prstGeom prst="rect">
            <a:avLst/>
          </a:prstGeom>
        </p:spPr>
        <p:txBody>
          <a:bodyPr/>
          <a:lstStyle/>
          <a:p>
            <a:pPr>
              <a:buBlip>
                <a:blip r:embed="rId2"/>
              </a:buBlip>
            </a:pPr>
            <a:r>
              <a:rPr dirty="0"/>
              <a:t>How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T</a:t>
            </a:r>
            <a:r>
              <a:rPr dirty="0" smtClean="0"/>
              <a:t>elco </a:t>
            </a:r>
            <a:r>
              <a:rPr dirty="0"/>
              <a:t>is used to agree the non-controversial issues and figure out the open </a:t>
            </a:r>
            <a:r>
              <a:rPr dirty="0" smtClean="0"/>
              <a:t>issues</a:t>
            </a:r>
            <a:r>
              <a:rPr lang="en-US" dirty="0" smtClean="0"/>
              <a:t>.</a:t>
            </a:r>
          </a:p>
          <a:p>
            <a:pPr lvl="1">
              <a:buBlip>
                <a:blip r:embed="rId2"/>
              </a:buBlip>
            </a:pPr>
            <a:r>
              <a:rPr lang="en-US" dirty="0" smtClean="0"/>
              <a:t>Telco can be used as normal “come back” discussion and status check.</a:t>
            </a:r>
            <a:endParaRPr dirty="0"/>
          </a:p>
          <a:p>
            <a:pPr lvl="1">
              <a:buBlip>
                <a:blip r:embed="rId2"/>
              </a:buBlip>
            </a:pPr>
            <a:r>
              <a:rPr lang="en-US" dirty="0" smtClean="0"/>
              <a:t>E</a:t>
            </a:r>
            <a:r>
              <a:rPr dirty="0" smtClean="0"/>
              <a:t>mail </a:t>
            </a:r>
            <a:r>
              <a:rPr dirty="0"/>
              <a:t>discussion is used to discuss the open issues in </a:t>
            </a:r>
            <a:r>
              <a:rPr dirty="0" smtClean="0"/>
              <a:t>details</a:t>
            </a:r>
            <a:r>
              <a:rPr lang="en-US" dirty="0" smtClean="0"/>
              <a:t>.</a:t>
            </a:r>
            <a:endParaRPr dirty="0"/>
          </a:p>
        </p:txBody>
      </p:sp>
    </p:spTree>
  </p:cSld>
  <p:clrMapOvr>
    <a:masterClrMapping/>
  </p:clrMapOvr>
  <p:transition spd="med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Conclusion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Proposal 1: Introduce DRX-style email discussion mechanism</a:t>
            </a:r>
          </a:p>
          <a:p>
            <a:r>
              <a:rPr lang="en-US" altLang="zh-CN" dirty="0" smtClean="0"/>
              <a:t>Proposal 2: Extend the E-meeting to 2.5-3 weeks</a:t>
            </a:r>
          </a:p>
          <a:p>
            <a:r>
              <a:rPr lang="en-US" altLang="zh-CN" dirty="0" smtClean="0"/>
              <a:t>Proposal 3: Improve web email reflector</a:t>
            </a:r>
          </a:p>
          <a:p>
            <a:r>
              <a:rPr lang="en-US" altLang="zh-CN" dirty="0" smtClean="0"/>
              <a:t>Proposal 4</a:t>
            </a:r>
            <a:r>
              <a:rPr lang="en-US" altLang="zh-CN" smtClean="0"/>
              <a:t>: </a:t>
            </a:r>
            <a:r>
              <a:rPr lang="en-US" altLang="zh-CN" dirty="0" err="1" smtClean="0"/>
              <a:t>T</a:t>
            </a:r>
            <a:r>
              <a:rPr lang="en-US" altLang="zh-CN" smtClean="0"/>
              <a:t>elco </a:t>
            </a:r>
            <a:r>
              <a:rPr lang="en-US" altLang="zh-CN" dirty="0" smtClean="0"/>
              <a:t>could be considered as part time tool for prompting the decision</a:t>
            </a:r>
            <a:endParaRPr lang="zh-CN" altLang="en-US" dirty="0" smtClean="0"/>
          </a:p>
        </p:txBody>
      </p:sp>
    </p:spTree>
  </p:cSld>
  <p:clrMapOvr>
    <a:masterClrMapping/>
  </p:clrMapOvr>
  <p:transition spd="med"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Industrial">
  <a:themeElements>
    <a:clrScheme name="Industrial">
      <a:dk1>
        <a:srgbClr val="BC00FF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Industrial">
  <a:themeElements>
    <a:clrScheme name="Industrial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73CF"/>
      </a:accent1>
      <a:accent2>
        <a:srgbClr val="1A941F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Industrial">
      <a:majorFont>
        <a:latin typeface="Helvetica Neue"/>
        <a:ea typeface="Helvetica Neue"/>
        <a:cs typeface="Helvetica Neue"/>
      </a:majorFont>
      <a:minorFont>
        <a:latin typeface="Helvetica Neue Light"/>
        <a:ea typeface="Helvetica Neue Light"/>
        <a:cs typeface="Helvetica Neue Light"/>
      </a:minorFont>
    </a:fontScheme>
    <a:fmtScheme name="Industrial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0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5800" b="0" i="0" u="none" strike="noStrike" cap="none" spc="0" normalizeH="0" baseline="0">
            <a:ln>
              <a:noFill/>
            </a:ln>
            <a:solidFill>
              <a:srgbClr val="FFFFFF"/>
            </a:solidFill>
            <a:effectLst>
              <a:outerShdw blurRad="50800" dist="38100" dir="5400000" rotWithShape="0">
                <a:srgbClr val="000000"/>
              </a:outerShdw>
            </a:effectLst>
            <a:uFillTx/>
            <a:latin typeface="+mn-lt"/>
            <a:ea typeface="+mn-ea"/>
            <a:cs typeface="+mn-cs"/>
            <a:sym typeface="Helvetica Neue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496</Words>
  <Application>Microsoft Office PowerPoint</Application>
  <PresentationFormat>自定义</PresentationFormat>
  <Paragraphs>69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Industrial</vt:lpstr>
      <vt:lpstr>Discussion on emeeting organizational issues —CMCC point of view</vt:lpstr>
      <vt:lpstr>Review the E-meetings</vt:lpstr>
      <vt:lpstr>Observations from E-meetings of RAN1/2/3/4/5</vt:lpstr>
      <vt:lpstr>Observations from E-meetings of RAN1/2/3/4/5</vt:lpstr>
      <vt:lpstr>Possible options to improve the efficiency and effectivity of E-meeting</vt:lpstr>
      <vt:lpstr>Proposal 1: Introduce DRX-style email discussion mechanism Proposal 2: Extend the E-meeting to 2.5-3 weeks</vt:lpstr>
      <vt:lpstr>Proposal 3: Improve web email reflector</vt:lpstr>
      <vt:lpstr>Proposal 4: telco could be considered as part time tool for prompting the decision</vt:lpstr>
      <vt:lpstr>Conclusion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Discussion on emeeting organizational issues —CMCC point of view</dc:title>
  <dc:creator>cmcc</dc:creator>
  <cp:lastModifiedBy>Xiaoran ZHANG</cp:lastModifiedBy>
  <cp:revision>63</cp:revision>
  <dcterms:modified xsi:type="dcterms:W3CDTF">2020-03-11T12:06:46Z</dcterms:modified>
</cp:coreProperties>
</file>