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vml" ContentType="application/vnd.openxmlformats-officedocument.vmlDrawin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embeddings/oleObject1.bin" ContentType="application/vnd.openxmlformats-officedocument.oleObject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97" r:id="rId1"/>
    <p:sldMasterId id="2147484104" r:id="rId2"/>
  </p:sldMasterIdLst>
  <p:notesMasterIdLst>
    <p:notesMasterId r:id="rId7"/>
  </p:notesMasterIdLst>
  <p:handoutMasterIdLst>
    <p:handoutMasterId r:id="rId8"/>
  </p:handoutMasterIdLst>
  <p:sldIdLst>
    <p:sldId id="1321" r:id="rId3"/>
    <p:sldId id="1330" r:id="rId4"/>
    <p:sldId id="1331" r:id="rId5"/>
    <p:sldId id="1329" r:id="rId6"/>
  </p:sldIdLst>
  <p:sldSz cx="9906000" cy="6858000" type="A4"/>
  <p:notesSz cx="7099300" cy="10234613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frameSlides="1"/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C000C"/>
    <a:srgbClr val="F0C5C7"/>
    <a:srgbClr val="FF7E79"/>
    <a:srgbClr val="0432FF"/>
    <a:srgbClr val="011893"/>
    <a:srgbClr val="FF0000"/>
    <a:srgbClr val="0054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淡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ABFCF23-3B69-468F-B69F-88F6DE6A72F2}" styleName="中間 1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8603FDC-E32A-4AB5-989C-0864C3EAD2B8}" styleName="テーマ 2 - アクセント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793D81CF-94F2-401A-BA57-92F5A7B2D0C5}" styleName="中間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7853C-536D-4A76-A0AE-DD22124D55A5}" styleName="テーマ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C083E6E3-FA7D-4D7B-A595-EF9225AFEA82}" styleName="淡色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113A9D2-9D6B-4929-AA2D-F23B5EE8CBE7}" styleName="テーマ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淡色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D083AE6-46FA-4A59-8FB0-9F97EB10719F}" styleName="淡色 3 - アクセント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淡色 2 - アクセント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B344D84-9AFB-497E-A393-DC336BA19D2E}" styleName="中間 3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6D9F66E-5EB9-4882-86FB-DCBF35E3C3E4}" styleName="中間 4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中間 1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18" autoAdjust="0"/>
    <p:restoredTop sz="98938" autoAdjust="0"/>
  </p:normalViewPr>
  <p:slideViewPr>
    <p:cSldViewPr snapToObjects="1">
      <p:cViewPr varScale="1">
        <p:scale>
          <a:sx n="66" d="100"/>
          <a:sy n="66" d="100"/>
        </p:scale>
        <p:origin x="-1848" y="-11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8" y="728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63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9E21F5D8-0F2E-834B-94FD-1FA11B76692E}" type="datetime1">
              <a:rPr lang="ja-JP" altLang="en-US" smtClean="0"/>
              <a:t>20/03/11</a:t>
            </a:fld>
            <a:endParaRPr lang="en-US" altLang="ja-JP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charset="0"/>
                <a:ea typeface="Osaka" charset="-128"/>
              </a:defRPr>
            </a:lvl1pPr>
          </a:lstStyle>
          <a:p>
            <a:pPr>
              <a:defRPr/>
            </a:pPr>
            <a:fld id="{EF221592-049E-8549-B1B8-AA7B62EF5C6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92676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A9F1F434-D208-7D43-A1FE-D8944A5A5F71}" type="datetime1">
              <a:rPr lang="ja-JP" altLang="en-US" smtClean="0"/>
              <a:t>20/03/11</a:t>
            </a:fld>
            <a:endParaRPr lang="en-US" altLang="ja-JP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7875" y="768350"/>
            <a:ext cx="554037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7738" y="4860925"/>
            <a:ext cx="520382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charset="0"/>
                <a:ea typeface="Osaka" charset="-128"/>
              </a:defRPr>
            </a:lvl1pPr>
          </a:lstStyle>
          <a:p>
            <a:pPr>
              <a:defRPr/>
            </a:pPr>
            <a:fld id="{119E0E33-2010-8C43-B095-F65D4A4BA50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4788318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5619" y="5894422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59"/>
            <a:ext cx="8420100" cy="866775"/>
          </a:xfrm>
        </p:spPr>
        <p:txBody>
          <a:bodyPr tIns="45720" bIns="45720"/>
          <a:lstStyle>
            <a:lvl1pPr algn="ctr">
              <a:defRPr sz="32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769901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20/03/11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4250390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20/03/11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7092250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20/03/11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439780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20/03/11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81308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20/03/11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6171171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20/03/11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2153582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20/03/11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5044038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20/03/11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7906275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600">
                <a:solidFill>
                  <a:srgbClr val="0432FF"/>
                </a:solidFill>
              </a:defRPr>
            </a:lvl1pPr>
            <a:lvl2pPr>
              <a:defRPr sz="2400"/>
            </a:lvl2pPr>
            <a:lvl3pPr marL="1016000" indent="-215900">
              <a:tabLst/>
              <a:defRPr sz="2200"/>
            </a:lvl3pPr>
            <a:lvl4pPr marL="1422400" indent="-255588">
              <a:tabLst/>
              <a:defRPr sz="2000"/>
            </a:lvl4pPr>
            <a:lvl5pPr>
              <a:defRPr sz="18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128572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208584" y="3068960"/>
            <a:ext cx="8136904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59246" y="3068960"/>
            <a:ext cx="8786242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00231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1222080" y="2564904"/>
            <a:ext cx="812340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4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424608" y="3851242"/>
            <a:ext cx="7920881" cy="945913"/>
          </a:xfrm>
        </p:spPr>
        <p:txBody>
          <a:bodyPr anchor="ctr"/>
          <a:lstStyle>
            <a:lvl1pPr marL="0" indent="0" algn="l">
              <a:buNone/>
              <a:defRPr sz="32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dirty="0"/>
              <a:t>マスタ テキストの書式設定</a:t>
            </a:r>
          </a:p>
        </p:txBody>
      </p:sp>
      <p:grpSp>
        <p:nvGrpSpPr>
          <p:cNvPr id="15" name="図形グループ 14"/>
          <p:cNvGrpSpPr/>
          <p:nvPr userDrawn="1"/>
        </p:nvGrpSpPr>
        <p:grpSpPr>
          <a:xfrm>
            <a:off x="559246" y="2564908"/>
            <a:ext cx="8786242" cy="930315"/>
            <a:chOff x="416496" y="1706741"/>
            <a:chExt cx="8786242" cy="930315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7" name="直線コネクタ 16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8" name="図形グループ 17"/>
          <p:cNvGrpSpPr/>
          <p:nvPr userDrawn="1"/>
        </p:nvGrpSpPr>
        <p:grpSpPr>
          <a:xfrm>
            <a:off x="775270" y="3851243"/>
            <a:ext cx="8570218" cy="945913"/>
            <a:chOff x="632520" y="2786717"/>
            <a:chExt cx="8570218" cy="945913"/>
          </a:xfrm>
        </p:grpSpPr>
        <p:sp>
          <p:nvSpPr>
            <p:cNvPr id="19" name="正方形/長方形 18"/>
            <p:cNvSpPr/>
            <p:nvPr userDrawn="1"/>
          </p:nvSpPr>
          <p:spPr>
            <a:xfrm>
              <a:off x="632520" y="2786717"/>
              <a:ext cx="446810" cy="93031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0" name="直線コネクタ 19"/>
            <p:cNvCxnSpPr/>
            <p:nvPr userDrawn="1"/>
          </p:nvCxnSpPr>
          <p:spPr>
            <a:xfrm>
              <a:off x="632520" y="3732630"/>
              <a:ext cx="8570218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9611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1481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52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750779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20/03/11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7395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20/03/11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9874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20/03/11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835081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8" Type="http://schemas.openxmlformats.org/officeDocument/2006/relationships/vmlDrawing" Target="../drawings/vmlDrawing1.vml"/><Relationship Id="rId9" Type="http://schemas.openxmlformats.org/officeDocument/2006/relationships/oleObject" Target="../embeddings/oleObject1.bin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68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eaLnBrk="1" hangingPunct="1"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eaLnBrk="1" hangingPunct="1"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905769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47" name="Image" r:id="rId9" imgW="2711201" imgH="402133" progId="Photoshop.Image.9">
                  <p:embed/>
                </p:oleObj>
              </mc:Choice>
              <mc:Fallback>
                <p:oleObj name="Image" r:id="rId9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69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906" y="185772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906" y="788991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698772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8" r:id="rId1"/>
    <p:sldLayoutId id="2147484099" r:id="rId2"/>
    <p:sldLayoutId id="2147484100" r:id="rId3"/>
    <p:sldLayoutId id="2147484101" r:id="rId4"/>
    <p:sldLayoutId id="2147484102" r:id="rId5"/>
    <p:sldLayoutId id="2147484103" r:id="rId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936F7F-8A1C-2544-9275-AB8F66F4790B}" type="datetimeFigureOut">
              <a:rPr kumimoji="1" lang="ja-JP" altLang="en-US" smtClean="0"/>
              <a:t>20/03/11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7394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465308"/>
            <a:ext cx="8420100" cy="2043812"/>
          </a:xfrm>
        </p:spPr>
        <p:txBody>
          <a:bodyPr>
            <a:noAutofit/>
          </a:bodyPr>
          <a:lstStyle/>
          <a:p>
            <a:r>
              <a:rPr lang="en-US" altLang="ja-JP" sz="3600" dirty="0" smtClean="0"/>
              <a:t>Motivation for Introduction of FR2 FWA </a:t>
            </a:r>
            <a:r>
              <a:rPr lang="en-US" altLang="ja-JP" sz="3600" dirty="0"/>
              <a:t>NR UE with maximum </a:t>
            </a:r>
            <a:r>
              <a:rPr lang="en-US" altLang="ja-JP" sz="3600" dirty="0" smtClean="0"/>
              <a:t>TRP </a:t>
            </a:r>
            <a:r>
              <a:rPr lang="en-US" altLang="ja-JP" sz="3600" dirty="0"/>
              <a:t>of </a:t>
            </a:r>
            <a:r>
              <a:rPr lang="en-US" altLang="ja-JP" sz="3600" dirty="0" smtClean="0"/>
              <a:t>23dBm for band n257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7488" y="5229200"/>
            <a:ext cx="6934200" cy="1368152"/>
          </a:xfrm>
        </p:spPr>
        <p:txBody>
          <a:bodyPr>
            <a:normAutofit/>
          </a:bodyPr>
          <a:lstStyle/>
          <a:p>
            <a:r>
              <a:rPr kumimoji="1" lang="en-US" altLang="ja-JP" sz="3200" dirty="0"/>
              <a:t>SoftBank Corp., </a:t>
            </a:r>
            <a:r>
              <a:rPr kumimoji="1" lang="en-US" altLang="ja-JP" sz="3200" dirty="0" err="1" smtClean="0"/>
              <a:t>Rakuten</a:t>
            </a:r>
            <a:r>
              <a:rPr kumimoji="1" lang="en-US" altLang="ja-JP" sz="3200" dirty="0" smtClean="0"/>
              <a:t> Mobile, KDDI, NTT DOCOMO</a:t>
            </a:r>
            <a:endParaRPr kumimoji="1" lang="ja-JP" altLang="en-US" sz="3200" dirty="0"/>
          </a:p>
        </p:txBody>
      </p:sp>
      <p:sp>
        <p:nvSpPr>
          <p:cNvPr id="9" name="正方形/長方形 8"/>
          <p:cNvSpPr/>
          <p:nvPr/>
        </p:nvSpPr>
        <p:spPr>
          <a:xfrm>
            <a:off x="200472" y="172958"/>
            <a:ext cx="94330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800" b="1" dirty="0" smtClean="0">
                <a:latin typeface="HGP創英角ｺﾞｼｯｸUB"/>
                <a:ea typeface="HGP創英角ｺﾞｼｯｸUB"/>
                <a:cs typeface="HGP創英角ｺﾞｼｯｸUB"/>
              </a:rPr>
              <a:t>3GPP TSG-RAN Meeting #87-e					        </a:t>
            </a:r>
            <a:r>
              <a:rPr lang="hr-HR" altLang="ja-JP" sz="1800" b="1" dirty="0" smtClean="0">
                <a:latin typeface="HGP創英角ｺﾞｼｯｸUB"/>
                <a:ea typeface="HGP創英角ｺﾞｼｯｸUB"/>
                <a:cs typeface="HGP創英角ｺﾞｼｯｸUB"/>
              </a:rPr>
              <a:t>RP</a:t>
            </a:r>
            <a:r>
              <a:rPr lang="hr-HR" altLang="ja-JP" sz="1800" b="1" dirty="0">
                <a:latin typeface="HGP創英角ｺﾞｼｯｸUB"/>
                <a:ea typeface="HGP創英角ｺﾞｼｯｸUB"/>
                <a:cs typeface="HGP創英角ｺﾞｼｯｸUB"/>
              </a:rPr>
              <a:t>-</a:t>
            </a:r>
            <a:r>
              <a:rPr lang="hr-HR" altLang="ja-JP" sz="1800" b="1" dirty="0" smtClean="0">
                <a:latin typeface="HGP創英角ｺﾞｼｯｸUB"/>
                <a:ea typeface="HGP創英角ｺﾞｼｯｸUB"/>
                <a:cs typeface="HGP創英角ｺﾞｼｯｸUB"/>
              </a:rPr>
              <a:t>200136</a:t>
            </a:r>
            <a:endParaRPr lang="en-GB" altLang="ja-JP" sz="1800" b="1" dirty="0" smtClean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en-GB" altLang="ja-JP" sz="1800" b="1" dirty="0" smtClean="0">
                <a:latin typeface="HGP創英角ｺﾞｼｯｸUB"/>
                <a:ea typeface="HGP創英角ｺﾞｼｯｸUB"/>
                <a:cs typeface="HGP創英角ｺﾞｼｯｸUB"/>
              </a:rPr>
              <a:t>Electronic Meeting, </a:t>
            </a:r>
            <a:r>
              <a:rPr lang="en-US" altLang="ja-JP" sz="1800" b="1" dirty="0">
                <a:latin typeface="HGP創英角ｺﾞｼｯｸUB"/>
                <a:ea typeface="HGP創英角ｺﾞｼｯｸUB"/>
                <a:cs typeface="HGP創英角ｺﾞｼｯｸUB"/>
              </a:rPr>
              <a:t>March 16-19, 2020 </a:t>
            </a:r>
            <a:endParaRPr lang="en-US" altLang="ja-JP" sz="1800" b="1" dirty="0" smtClean="0">
              <a:latin typeface="HGP創英角ｺﾞｼｯｸUB"/>
              <a:ea typeface="HGP創英角ｺﾞｼｯｸUB"/>
              <a:cs typeface="HGP創英角ｺﾞｼｯｸUB"/>
            </a:endParaRPr>
          </a:p>
          <a:p>
            <a:endParaRPr lang="en-US" altLang="ja-JP" sz="1800" b="1" dirty="0" smtClean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it-IT" altLang="ja-JP" sz="1800" b="1" dirty="0" smtClean="0">
                <a:latin typeface="HGP創英角ｺﾞｼｯｸUB"/>
                <a:ea typeface="HGP創英角ｺﾞｼｯｸUB"/>
                <a:cs typeface="HGP創英角ｺﾞｼｯｸUB"/>
              </a:rPr>
              <a:t>Agenda </a:t>
            </a:r>
            <a:r>
              <a:rPr lang="it-IT" altLang="ja-JP" sz="1800" b="1" dirty="0">
                <a:latin typeface="HGP創英角ｺﾞｼｯｸUB"/>
                <a:ea typeface="HGP創英角ｺﾞｼｯｸUB"/>
                <a:cs typeface="HGP創英角ｺﾞｼｯｸUB"/>
              </a:rPr>
              <a:t>Item:	</a:t>
            </a:r>
            <a:r>
              <a:rPr lang="en-US" altLang="ja-JP" sz="1800" b="1" dirty="0" smtClean="0">
                <a:latin typeface="HGP創英角ｺﾞｼｯｸUB"/>
                <a:ea typeface="HGP創英角ｺﾞｼｯｸUB"/>
                <a:cs typeface="HGP創英角ｺﾞｼｯｸUB"/>
              </a:rPr>
              <a:t>9.1.1</a:t>
            </a:r>
            <a:endParaRPr lang="en-US" altLang="ja-JP" sz="1800" b="1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en-US" altLang="ja-JP" sz="1800" b="1" dirty="0">
                <a:latin typeface="HGP創英角ｺﾞｼｯｸUB"/>
                <a:ea typeface="HGP創英角ｺﾞｼｯｸUB"/>
                <a:cs typeface="HGP創英角ｺﾞｼｯｸUB"/>
              </a:rPr>
              <a:t>Document for:	</a:t>
            </a:r>
            <a:r>
              <a:rPr lang="en-US" altLang="ja-JP" sz="1800" b="1" dirty="0" smtClean="0">
                <a:latin typeface="HGP創英角ｺﾞｼｯｸUB"/>
                <a:ea typeface="HGP創英角ｺﾞｼｯｸUB"/>
                <a:cs typeface="HGP創英角ｺﾞｼｯｸUB"/>
              </a:rPr>
              <a:t>Discussions</a:t>
            </a:r>
            <a:endParaRPr lang="ja-JP" altLang="ja-JP" sz="1800" dirty="0">
              <a:latin typeface="HGP創英角ｺﾞｼｯｸUB"/>
              <a:ea typeface="HGP創英角ｺﾞｼｯｸUB"/>
              <a:cs typeface="HGP創英角ｺﾞｼｯｸUB"/>
            </a:endParaRPr>
          </a:p>
        </p:txBody>
      </p:sp>
    </p:spTree>
    <p:extLst>
      <p:ext uri="{BB962C8B-B14F-4D97-AF65-F5344CB8AC3E}">
        <p14:creationId xmlns:p14="http://schemas.microsoft.com/office/powerpoint/2010/main" val="2195813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ja-JP" dirty="0"/>
              <a:t>In RAN#85, the following WIDs were proposed as a Rel-16 item</a:t>
            </a:r>
          </a:p>
          <a:p>
            <a:pPr lvl="1"/>
            <a:r>
              <a:rPr lang="en-GB" altLang="ja-JP" dirty="0"/>
              <a:t>RP-192299 New WID for NR: Introduction of new FR2 FWA UE with maximum TRP of 23dBm </a:t>
            </a:r>
          </a:p>
          <a:p>
            <a:pPr lvl="1"/>
            <a:r>
              <a:rPr lang="en-GB" altLang="ja-JP" dirty="0"/>
              <a:t>RP-192823 </a:t>
            </a:r>
            <a:r>
              <a:rPr lang="en-US" altLang="ja-JP" dirty="0"/>
              <a:t>New WID proposal: Introduction of new FR2 FWA UE power class</a:t>
            </a:r>
            <a:endParaRPr lang="en-GB" altLang="ja-JP" dirty="0"/>
          </a:p>
          <a:p>
            <a:r>
              <a:rPr lang="en-GB" altLang="ja-JP" dirty="0"/>
              <a:t>However, the The source companies believe this item is urgent in Rel-17 timeline taking into account the market demand in Japan</a:t>
            </a:r>
          </a:p>
          <a:p>
            <a:r>
              <a:rPr lang="en-GB" altLang="ja-JP" dirty="0"/>
              <a:t>Especially, fixing the target values (i.e. spherical coverage, min peak EIRP etc.)  is important to accelerate our developments, and it should be done as soon as possible</a:t>
            </a:r>
            <a:endParaRPr lang="ja-JP" altLang="ja-JP" dirty="0"/>
          </a:p>
          <a:p>
            <a:pPr lvl="1"/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4250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/>
              <a:buChar char="•"/>
            </a:pPr>
            <a:r>
              <a:rPr lang="en-GB" altLang="ja-JP" dirty="0"/>
              <a:t>Approve the new WID </a:t>
            </a:r>
            <a:r>
              <a:rPr lang="en-GB" altLang="ja-JP" dirty="0" smtClean="0"/>
              <a:t>“Introduction </a:t>
            </a:r>
            <a:r>
              <a:rPr lang="en-GB" altLang="ja-JP"/>
              <a:t>of </a:t>
            </a:r>
            <a:r>
              <a:rPr lang="en-GB" altLang="ja-JP" smtClean="0"/>
              <a:t>FR2 </a:t>
            </a:r>
            <a:r>
              <a:rPr lang="en-GB" altLang="ja-JP" dirty="0"/>
              <a:t>FWA UE with maximum TRP of </a:t>
            </a:r>
            <a:r>
              <a:rPr lang="en-GB" altLang="ja-JP" dirty="0" smtClean="0"/>
              <a:t>23dBm” at RAN#87 as an urgent Rel-17 item</a:t>
            </a:r>
            <a:endParaRPr lang="en-GB" altLang="ja-JP" dirty="0"/>
          </a:p>
          <a:p>
            <a:pPr lvl="1"/>
            <a:r>
              <a:rPr lang="en-GB" altLang="ja-JP" dirty="0"/>
              <a:t>Justification and objective part of RP-192299 are </a:t>
            </a:r>
            <a:r>
              <a:rPr lang="en-GB" altLang="ja-JP" dirty="0" smtClean="0"/>
              <a:t>reused</a:t>
            </a:r>
          </a:p>
          <a:p>
            <a:pPr lvl="1"/>
            <a:r>
              <a:rPr lang="en-GB" altLang="ja-JP" dirty="0" smtClean="0"/>
              <a:t>Focus on band n257 </a:t>
            </a:r>
          </a:p>
          <a:p>
            <a:pPr lvl="1"/>
            <a:r>
              <a:rPr lang="en-GB" altLang="ja-JP" dirty="0" smtClean="0"/>
              <a:t>The target completion date of core part is RAN#89 (i.e. September 2020) </a:t>
            </a:r>
          </a:p>
          <a:p>
            <a:endParaRPr lang="en-GB" altLang="ja-JP" dirty="0" smtClean="0"/>
          </a:p>
          <a:p>
            <a:pPr lvl="1"/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836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END of presentation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67378972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89402</TotalTime>
  <Words>209</Words>
  <Application>Microsoft Macintosh PowerPoint</Application>
  <PresentationFormat>A4 210x297 mm</PresentationFormat>
  <Paragraphs>21</Paragraphs>
  <Slides>4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2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7" baseType="lpstr">
      <vt:lpstr>4_SB PPT B</vt:lpstr>
      <vt:lpstr>ホワイト</vt:lpstr>
      <vt:lpstr>Image</vt:lpstr>
      <vt:lpstr>Motivation for Introduction of FR2 FWA NR UE with maximum TRP of 23dBm for band n257</vt:lpstr>
      <vt:lpstr>Background</vt:lpstr>
      <vt:lpstr>Proposal</vt:lpstr>
      <vt:lpstr>END of presentation</vt:lpstr>
    </vt:vector>
  </TitlesOfParts>
  <Company>ソフトバンク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桐生　早季子(SB ﾌﾞﾗﾝﾄﾞ推進室 ﾌﾞﾗﾝﾄﾞ企画ｸﾞﾙｰﾌﾟ)</dc:creator>
  <cp:lastModifiedBy>Yosuke Akimoto</cp:lastModifiedBy>
  <cp:revision>3153</cp:revision>
  <cp:lastPrinted>2009-02-13T05:40:08Z</cp:lastPrinted>
  <dcterms:created xsi:type="dcterms:W3CDTF">2012-05-31T02:14:53Z</dcterms:created>
  <dcterms:modified xsi:type="dcterms:W3CDTF">2020-03-11T06:48:50Z</dcterms:modified>
</cp:coreProperties>
</file>