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9" r:id="rId1"/>
  </p:sldMasterIdLst>
  <p:notesMasterIdLst>
    <p:notesMasterId r:id="rId41"/>
  </p:notesMasterIdLst>
  <p:handoutMasterIdLst>
    <p:handoutMasterId r:id="rId42"/>
  </p:handoutMasterIdLst>
  <p:sldIdLst>
    <p:sldId id="452" r:id="rId2"/>
    <p:sldId id="962" r:id="rId3"/>
    <p:sldId id="922" r:id="rId4"/>
    <p:sldId id="945" r:id="rId5"/>
    <p:sldId id="894" r:id="rId6"/>
    <p:sldId id="863" r:id="rId7"/>
    <p:sldId id="911" r:id="rId8"/>
    <p:sldId id="913" r:id="rId9"/>
    <p:sldId id="914" r:id="rId10"/>
    <p:sldId id="927" r:id="rId11"/>
    <p:sldId id="951" r:id="rId12"/>
    <p:sldId id="952" r:id="rId13"/>
    <p:sldId id="953" r:id="rId14"/>
    <p:sldId id="954" r:id="rId15"/>
    <p:sldId id="912" r:id="rId16"/>
    <p:sldId id="931" r:id="rId17"/>
    <p:sldId id="955" r:id="rId18"/>
    <p:sldId id="876" r:id="rId19"/>
    <p:sldId id="956" r:id="rId20"/>
    <p:sldId id="934" r:id="rId21"/>
    <p:sldId id="957" r:id="rId22"/>
    <p:sldId id="936" r:id="rId23"/>
    <p:sldId id="933" r:id="rId24"/>
    <p:sldId id="939" r:id="rId25"/>
    <p:sldId id="958" r:id="rId26"/>
    <p:sldId id="959" r:id="rId27"/>
    <p:sldId id="961" r:id="rId28"/>
    <p:sldId id="943" r:id="rId29"/>
    <p:sldId id="944" r:id="rId30"/>
    <p:sldId id="887" r:id="rId31"/>
    <p:sldId id="919" r:id="rId32"/>
    <p:sldId id="960" r:id="rId33"/>
    <p:sldId id="874" r:id="rId34"/>
    <p:sldId id="899" r:id="rId35"/>
    <p:sldId id="941" r:id="rId36"/>
    <p:sldId id="942" r:id="rId37"/>
    <p:sldId id="866" r:id="rId38"/>
    <p:sldId id="926" r:id="rId39"/>
    <p:sldId id="848" r:id="rId40"/>
  </p:sldIdLst>
  <p:sldSz cx="9144000" cy="6858000" type="screen4x3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72AF2F"/>
    <a:srgbClr val="B1D254"/>
    <a:srgbClr val="FF3300"/>
    <a:srgbClr val="FFCC00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0" autoAdjust="0"/>
    <p:restoredTop sz="94660" autoAdjust="0"/>
  </p:normalViewPr>
  <p:slideViewPr>
    <p:cSldViewPr snapToGrid="0">
      <p:cViewPr varScale="1">
        <p:scale>
          <a:sx n="67" d="100"/>
          <a:sy n="67" d="100"/>
        </p:scale>
        <p:origin x="1224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Delegates</c:v>
                </c:pt>
              </c:strCache>
            </c:strRef>
          </c:tx>
          <c:invertIfNegative val="0"/>
          <c:cat>
            <c:strRef>
              <c:f>Sheet1!$A$2:$A$9</c:f>
              <c:strCache>
                <c:ptCount val="7"/>
                <c:pt idx="0">
                  <c:v>#90</c:v>
                </c:pt>
                <c:pt idx="1">
                  <c:v>#90bis</c:v>
                </c:pt>
                <c:pt idx="2">
                  <c:v>#91</c:v>
                </c:pt>
                <c:pt idx="3">
                  <c:v>#92</c:v>
                </c:pt>
                <c:pt idx="4">
                  <c:v>#92bis</c:v>
                </c:pt>
                <c:pt idx="5">
                  <c:v>#93</c:v>
                </c:pt>
                <c:pt idx="6">
                  <c:v>#94-e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372</c:v>
                </c:pt>
                <c:pt idx="1">
                  <c:v>324</c:v>
                </c:pt>
                <c:pt idx="2">
                  <c:v>387</c:v>
                </c:pt>
                <c:pt idx="3">
                  <c:v>266</c:v>
                </c:pt>
                <c:pt idx="4">
                  <c:v>298</c:v>
                </c:pt>
                <c:pt idx="5">
                  <c:v>382</c:v>
                </c:pt>
                <c:pt idx="6">
                  <c:v>226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63E-483D-8DF8-A1FF20310CD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77855032"/>
        <c:axId val="277856992"/>
      </c:barChart>
      <c:catAx>
        <c:axId val="27785503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277856992"/>
        <c:crosses val="autoZero"/>
        <c:auto val="1"/>
        <c:lblAlgn val="ctr"/>
        <c:lblOffset val="100"/>
        <c:noMultiLvlLbl val="0"/>
      </c:catAx>
      <c:valAx>
        <c:axId val="277856992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277855032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9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Contributions</c:v>
                </c:pt>
              </c:strCache>
            </c:strRef>
          </c:tx>
          <c:invertIfNegative val="0"/>
          <c:cat>
            <c:strRef>
              <c:f>Sheet1!$A$2:$A$9</c:f>
              <c:strCache>
                <c:ptCount val="7"/>
                <c:pt idx="0">
                  <c:v>#90</c:v>
                </c:pt>
                <c:pt idx="1">
                  <c:v>#90bis</c:v>
                </c:pt>
                <c:pt idx="2">
                  <c:v>#91</c:v>
                </c:pt>
                <c:pt idx="3">
                  <c:v>#92</c:v>
                </c:pt>
                <c:pt idx="4">
                  <c:v>#92bis</c:v>
                </c:pt>
                <c:pt idx="5">
                  <c:v>#93</c:v>
                </c:pt>
                <c:pt idx="6">
                  <c:v>#94-e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2584</c:v>
                </c:pt>
                <c:pt idx="1">
                  <c:v>2774</c:v>
                </c:pt>
                <c:pt idx="2">
                  <c:v>2337</c:v>
                </c:pt>
                <c:pt idx="3">
                  <c:v>2576</c:v>
                </c:pt>
                <c:pt idx="4">
                  <c:v>2230</c:v>
                </c:pt>
                <c:pt idx="5">
                  <c:v>2886</c:v>
                </c:pt>
                <c:pt idx="6">
                  <c:v>2883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DFF-400B-85C1-29ACCAC54A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7476016"/>
        <c:axId val="281678656"/>
      </c:barChart>
      <c:catAx>
        <c:axId val="36747601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281678656"/>
        <c:crosses val="autoZero"/>
        <c:auto val="1"/>
        <c:lblAlgn val="ctr"/>
        <c:lblOffset val="100"/>
        <c:noMultiLvlLbl val="0"/>
      </c:catAx>
      <c:valAx>
        <c:axId val="281678656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367476016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900"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49788" cy="3487738"/>
          </a:xfrm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2411" y="4417587"/>
            <a:ext cx="5145581" cy="418248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869344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698500" indent="-268288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074738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503363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1933575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3907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8479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3051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7623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fld id="{4F9D3412-1553-41F3-B70F-CF5E21A34C58}" type="slidenum">
              <a:rPr kumimoji="0" lang="ja-JP" altLang="en-GB" sz="1100">
                <a:latin typeface="Times New Roman" pitchFamily="18" charset="0"/>
                <a:cs typeface="Arial" charset="0"/>
              </a:rPr>
              <a:pPr/>
              <a:t>5</a:t>
            </a:fld>
            <a:endParaRPr kumimoji="0" lang="en-GB" altLang="ja-JP" sz="1100" dirty="0">
              <a:latin typeface="Times New Roman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02411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698500" indent="-268288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074738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503363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1933575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3907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8479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3051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7623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fld id="{4F9D3412-1553-41F3-B70F-CF5E21A34C58}" type="slidenum">
              <a:rPr kumimoji="0" lang="ja-JP" altLang="en-GB" sz="1100">
                <a:latin typeface="Times New Roman" pitchFamily="18" charset="0"/>
                <a:cs typeface="Arial" charset="0"/>
              </a:rPr>
              <a:pPr/>
              <a:t>7</a:t>
            </a:fld>
            <a:endParaRPr kumimoji="0" lang="en-GB" altLang="ja-JP" sz="1100" dirty="0">
              <a:latin typeface="Times New Roman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48288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9FDB58-73C4-413E-BB6C-BBE882DFCE1B}" type="slidenum">
              <a:rPr lang="en-GB" altLang="en-US" smtClean="0"/>
              <a:pPr/>
              <a:t>10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60235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698500" indent="-268288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074738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503363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1933575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3907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8479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3051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7623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fld id="{4F9D3412-1553-41F3-B70F-CF5E21A34C58}" type="slidenum">
              <a:rPr kumimoji="0" lang="ja-JP" altLang="en-GB" sz="1100">
                <a:latin typeface="Times New Roman" pitchFamily="18" charset="0"/>
                <a:cs typeface="Arial" charset="0"/>
              </a:rPr>
              <a:pPr/>
              <a:t>15</a:t>
            </a:fld>
            <a:endParaRPr kumimoji="0" lang="en-GB" altLang="ja-JP" sz="1100" dirty="0">
              <a:latin typeface="Times New Roman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64531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698500" indent="-268288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074738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503363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1933575" indent="-214313" defTabSz="904875"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3907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8479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3051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762375" indent="-214313" defTabSz="904875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fld id="{4F9D3412-1553-41F3-B70F-CF5E21A34C58}" type="slidenum">
              <a:rPr kumimoji="0" lang="ja-JP" altLang="en-GB" sz="1100">
                <a:latin typeface="Times New Roman" pitchFamily="18" charset="0"/>
                <a:cs typeface="Arial" charset="0"/>
              </a:rPr>
              <a:pPr/>
              <a:t>34</a:t>
            </a:fld>
            <a:endParaRPr kumimoji="0" lang="en-GB" altLang="ja-JP" sz="1100" dirty="0">
              <a:latin typeface="Times New Roman" pitchFamily="18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68207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</p:spPr>
        <p:txBody>
          <a:bodyPr/>
          <a:lstStyle>
            <a:lvl1pPr>
              <a:defRPr/>
            </a:lvl1pPr>
          </a:lstStyle>
          <a:p>
            <a:fld id="{ED32EBC1-262A-4BE7-B9F3-9F3AFBBA0893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73D7228-79D2-4A43-9F7D-95D572D85026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183F171-0A11-43E5-B070-5F21A599C37C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D729CA9-0B79-4B9A-B62F-ED6DB8AE837C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851C810-DF41-44A4-96B1-30899027F1DF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1FE3C95-0919-4D11-B52B-A1D487465AA3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1609000-B0AB-4B70-92DC-1906A0EA0615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F5F441D-FDC9-4917-8782-9FB1A52175EE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CF5DB0B-C0D7-4C62-A89C-F6E83EC7A4B0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F83FCB4-3B62-4790-B149-1B187BB8C5D5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A1FDCA5-AF96-43E1-A56E-6D95327FFFD0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88281B7-44C3-492A-8DFD-11FF2867AA2E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7634288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6" descr="3GPP_TM_RD.jpg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27038" y="6473825"/>
            <a:ext cx="7178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© 3GPP 2020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/>
        </p:nvSpPr>
        <p:spPr bwMode="auto">
          <a:xfrm>
            <a:off x="8574088" y="6464300"/>
            <a:ext cx="395287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 dirty="0">
              <a:solidFill>
                <a:schemeClr val="bg1"/>
              </a:solidFill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6" descr="3GPP_TM_R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90000" contrast="-8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287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9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br>
              <a:rPr lang="en-US" altLang="zh-CN" dirty="0"/>
            </a:br>
            <a:br>
              <a:rPr lang="en-US" altLang="zh-CN" dirty="0"/>
            </a:br>
            <a:endParaRPr lang="en-GB" altLang="zh-CN" dirty="0">
              <a:ea typeface="SimSun" pitchFamily="2" charset="-122"/>
            </a:endParaRPr>
          </a:p>
        </p:txBody>
      </p:sp>
      <p:sp>
        <p:nvSpPr>
          <p:cNvPr id="5125" name="Subtitle 6"/>
          <p:cNvSpPr>
            <a:spLocks noGrp="1"/>
          </p:cNvSpPr>
          <p:nvPr>
            <p:ph type="subTitle" idx="4294967295"/>
          </p:nvPr>
        </p:nvSpPr>
        <p:spPr>
          <a:xfrm>
            <a:off x="2125744" y="4096574"/>
            <a:ext cx="5651369" cy="379414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GB" altLang="en-US" sz="2000" dirty="0">
                <a:latin typeface="Arial" charset="0"/>
              </a:rPr>
              <a:t>Steven Chen</a:t>
            </a:r>
          </a:p>
          <a:p>
            <a:pPr marL="0" indent="0">
              <a:buFontTx/>
              <a:buNone/>
            </a:pPr>
            <a:r>
              <a:rPr lang="en-GB" altLang="en-US" sz="2000" dirty="0">
                <a:latin typeface="Arial" charset="0"/>
              </a:rPr>
              <a:t>RAN4 Chairman (FUTUREWEI)</a:t>
            </a:r>
          </a:p>
        </p:txBody>
      </p:sp>
      <p:sp>
        <p:nvSpPr>
          <p:cNvPr id="12" name="Text Box 63"/>
          <p:cNvSpPr txBox="1">
            <a:spLocks noChangeArrowheads="1"/>
          </p:cNvSpPr>
          <p:nvPr/>
        </p:nvSpPr>
        <p:spPr bwMode="auto">
          <a:xfrm>
            <a:off x="1182688" y="2459038"/>
            <a:ext cx="6427787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/>
            <a:r>
              <a:rPr lang="en-GB" altLang="zh-CN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  <a:t>Status Report RAN WG4</a:t>
            </a:r>
            <a:br>
              <a:rPr lang="en-GB" altLang="zh-CN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</a:br>
            <a:r>
              <a:rPr lang="en-GB" altLang="zh-CN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  <a:t>to TSG-RAN #8</a:t>
            </a:r>
            <a:r>
              <a:rPr lang="en-US" altLang="zh-CN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  <a:t>7-E</a:t>
            </a:r>
            <a:endParaRPr lang="en-US" altLang="zh-CN" sz="44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7" name="Text Box 65"/>
          <p:cNvSpPr txBox="1">
            <a:spLocks noChangeArrowheads="1"/>
          </p:cNvSpPr>
          <p:nvPr/>
        </p:nvSpPr>
        <p:spPr bwMode="auto">
          <a:xfrm>
            <a:off x="273347" y="258763"/>
            <a:ext cx="711358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ts val="0"/>
              </a:spcBef>
              <a:buFontTx/>
              <a:buNone/>
            </a:pPr>
            <a:r>
              <a:rPr lang="en-GB" altLang="en-US" sz="2000" b="1" dirty="0">
                <a:latin typeface="Arial" charset="0"/>
                <a:cs typeface="Times New Roman" pitchFamily="18" charset="0"/>
              </a:rPr>
              <a:t>3GPP TSG RAN #8</a:t>
            </a:r>
            <a:r>
              <a:rPr lang="en-US" altLang="en-US" sz="2000" b="1" dirty="0">
                <a:latin typeface="Arial" charset="0"/>
                <a:cs typeface="Times New Roman" pitchFamily="18" charset="0"/>
              </a:rPr>
              <a:t>7-e</a:t>
            </a:r>
            <a:r>
              <a:rPr lang="en-GB" altLang="en-US" sz="2000" b="1" dirty="0">
                <a:latin typeface="Arial" charset="0"/>
                <a:cs typeface="Times New Roman" pitchFamily="18" charset="0"/>
              </a:rPr>
              <a:t>				RP-200009</a:t>
            </a:r>
          </a:p>
          <a:p>
            <a:pPr eaLnBrk="1" hangingPunct="1">
              <a:spcBef>
                <a:spcPts val="0"/>
              </a:spcBef>
              <a:buFontTx/>
              <a:buNone/>
            </a:pPr>
            <a:r>
              <a:rPr lang="en-US" altLang="zh-CN" sz="2000" b="1" dirty="0">
                <a:latin typeface="Arial" charset="0"/>
                <a:cs typeface="Times New Roman" pitchFamily="18" charset="0"/>
              </a:rPr>
              <a:t>E-meeting, 16 – 19, March 2020</a:t>
            </a:r>
            <a:endParaRPr lang="en-GB" altLang="en-US" sz="2000" b="1" dirty="0">
              <a:latin typeface="Arial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/>
              <a:t>RRM Requirements Enhancements</a:t>
            </a: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FB96F17-E5C7-4F23-BD73-33AB4CECF771}"/>
              </a:ext>
            </a:extLst>
          </p:cNvPr>
          <p:cNvSpPr txBox="1">
            <a:spLocks/>
          </p:cNvSpPr>
          <p:nvPr/>
        </p:nvSpPr>
        <p:spPr bwMode="auto">
          <a:xfrm>
            <a:off x="457200" y="1260835"/>
            <a:ext cx="8229600" cy="5026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2000" dirty="0"/>
              <a:t>RRM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Good progress for multiple objectives including SRS carrier switching, multiple SCell activation, CGI reading, BWP switching on multiple CCs, inter-frequency measurement without MG, mandatory MG patterns, and FR2 Inter-band CA with respective WFs approved.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FR2 Non-simultaneous UL carrier operation: No progress. Discussion postponed due to dependency on RF part conclusions.  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UL spatial relation info switching: Initial discussion in Q1’20 with limited progress.</a:t>
            </a:r>
          </a:p>
          <a:p>
            <a:pPr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2000" dirty="0"/>
              <a:t>WI status report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Completion level: 70% for core part, 0% for perf. part. 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Extend Core part to June 2020, and Perf. part to Dec 2020.</a:t>
            </a:r>
            <a:endParaRPr lang="en-US" altLang="zh-CN" sz="1400" dirty="0"/>
          </a:p>
        </p:txBody>
      </p:sp>
    </p:spTree>
    <p:extLst>
      <p:ext uri="{BB962C8B-B14F-4D97-AF65-F5344CB8AC3E}">
        <p14:creationId xmlns:p14="http://schemas.microsoft.com/office/powerpoint/2010/main" val="8580767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/>
              <a:t>CSI-RS based L3 Measurement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9191AC5-E7E7-41AC-8160-5797521755C1}"/>
              </a:ext>
            </a:extLst>
          </p:cNvPr>
          <p:cNvSpPr txBox="1">
            <a:spLocks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2000" dirty="0"/>
              <a:t>RRM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WFs on CSI-RS based RRM measurements requirements were approved in R4-2002257 and R4-2002258.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Very limited progress reached on “intra/inter-frequency measurement definition” topic which has a big impact on the overall WI progress.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2000" dirty="0"/>
              <a:t>WI status report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Completion level: 40% for core part, 0% for perf. part.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Extend Core part to June 2020.</a:t>
            </a:r>
            <a:endParaRPr lang="en-US" sz="105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116170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/>
              <a:t>High Speed Train Scenarios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0C7C006A-1475-4AF1-85E7-326A180FF901}"/>
              </a:ext>
            </a:extLst>
          </p:cNvPr>
          <p:cNvSpPr txBox="1">
            <a:spLocks/>
          </p:cNvSpPr>
          <p:nvPr/>
        </p:nvSpPr>
        <p:spPr bwMode="auto">
          <a:xfrm>
            <a:off x="457199" y="1600200"/>
            <a:ext cx="8462907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lvl="0">
              <a:spcBef>
                <a:spcPts val="0"/>
              </a:spcBef>
              <a:spcAft>
                <a:spcPts val="600"/>
              </a:spcAft>
            </a:pPr>
            <a:r>
              <a:rPr lang="en-GB" altLang="zh-CN" sz="2000" dirty="0"/>
              <a:t>RRM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Good progress achieved on RRM Core requirements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WF on RRM requirements for NR HST was approved in R4-2002253.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GB" altLang="zh-CN" sz="2000" dirty="0"/>
              <a:t>Demodulation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altLang="zh-CN" sz="1600" dirty="0"/>
              <a:t>Good progress on BS Demodulation, </a:t>
            </a:r>
            <a:r>
              <a:rPr lang="en-US" altLang="zh-CN" sz="1600" dirty="0"/>
              <a:t>CRs agreed to introduce PUSCH, PRACH and UL timing adjust test cases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altLang="zh-CN" sz="1600" dirty="0"/>
              <a:t>Good progress on UE Demodulation with detailed test parameters agreed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GB" altLang="zh-CN" sz="1200" dirty="0"/>
              <a:t>The maximum Doppler shift values need to be addressed in future RAN4 meetings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GB" altLang="zh-CN" sz="1200" dirty="0"/>
              <a:t>The applicable rules need to be further studied in future RAN4 meetings, FFS for release independent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FFS whether to introduce test cases for transmission scheme 1 and 2, transmission scheme 3 not supported in Rel-16 and no requirements in Rel-16 </a:t>
            </a:r>
            <a:endParaRPr lang="en-GB" altLang="zh-CN" sz="16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2000" dirty="0"/>
              <a:t>SR completion level</a:t>
            </a:r>
            <a:r>
              <a:rPr lang="en-US" altLang="zh-CN" sz="1800" dirty="0"/>
              <a:t>: 65% for core part, 55% for perf. Part; Extend core part to June 20, perf. part plan to complete in Sep 20</a:t>
            </a:r>
            <a:endParaRPr lang="zh-CN" altLang="zh-CN" sz="1800" dirty="0"/>
          </a:p>
        </p:txBody>
      </p:sp>
    </p:spTree>
    <p:extLst>
      <p:ext uri="{BB962C8B-B14F-4D97-AF65-F5344CB8AC3E}">
        <p14:creationId xmlns:p14="http://schemas.microsoft.com/office/powerpoint/2010/main" val="37688530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/>
              <a:t>Performance requirement enhancement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491DD9-80A2-4C39-9A14-9CF827185831}"/>
              </a:ext>
            </a:extLst>
          </p:cNvPr>
          <p:cNvSpPr txBox="1">
            <a:spLocks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GB" altLang="zh-CN" sz="2000" dirty="0"/>
              <a:t>Demodulation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/>
              <a:t>Overall good progress achieved on BS and UE demodulation and CSI, CR agreed to introduce UE TDD LTE-NR co-existence and BS PUSCH FR2 2T2R MCS 12 Test cases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/>
              <a:t>General aspect: R</a:t>
            </a:r>
            <a:r>
              <a:rPr lang="en-GB" altLang="zh-CN" sz="1400" dirty="0"/>
              <a:t>elease independent approach WF agreed for UE demodulation and CSI requirements (R4-2002390)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/>
              <a:t>PMI test cases: WF agreed with some detailed parameters need to be addressed in future RAN4 meetings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/>
              <a:t>UE CA normal demodulation: WF agreed with applicability rules need to be further addressed in future RAN4 meetings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/>
              <a:t>UE CA CQI requirements: work planned to start in Q2’20 in accordance to WID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/>
              <a:t>UE CA power imbalance: whether start to discuss </a:t>
            </a:r>
            <a:r>
              <a:rPr lang="en-US" altLang="ja-JP" sz="1400" dirty="0"/>
              <a:t>power imbalance FR1 intra-band EN-DC test(s) in Q2’ 20 pending on RAN#87-e decision on the revise of  WID objectives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2000" dirty="0"/>
              <a:t>SR completion level</a:t>
            </a:r>
            <a:r>
              <a:rPr lang="en-US" altLang="zh-CN" sz="1600" dirty="0"/>
              <a:t>: 50% for perf. Part, target completion date Sep.20</a:t>
            </a:r>
            <a:endParaRPr lang="zh-CN" altLang="zh-CN" sz="1600" dirty="0"/>
          </a:p>
        </p:txBody>
      </p:sp>
    </p:spTree>
    <p:extLst>
      <p:ext uri="{BB962C8B-B14F-4D97-AF65-F5344CB8AC3E}">
        <p14:creationId xmlns:p14="http://schemas.microsoft.com/office/powerpoint/2010/main" val="12089871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/>
              <a:t>FR2 DL 256QAM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491DD9-80A2-4C39-9A14-9CF827185831}"/>
              </a:ext>
            </a:extLst>
          </p:cNvPr>
          <p:cNvSpPr txBox="1">
            <a:spLocks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1800" dirty="0"/>
              <a:t>CR endorsed for introducing FR2 DL 256QAM into BS specification (38.104, 38.141-1)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1800" dirty="0"/>
              <a:t>BS and UE CRs will be agreed as a package once all core requirements completion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GB" altLang="zh-CN" sz="1800" dirty="0"/>
              <a:t>FFS how to define the UE maximum input level for 256QAM</a:t>
            </a:r>
            <a:endParaRPr lang="en-US" altLang="zh-CN" sz="18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1800" dirty="0"/>
              <a:t>SR completion level: 90% for core part</a:t>
            </a:r>
            <a:r>
              <a:rPr lang="zh-CN" altLang="en-US" sz="1800" dirty="0"/>
              <a:t> </a:t>
            </a:r>
            <a:r>
              <a:rPr lang="en-US" altLang="zh-CN" sz="1800" dirty="0"/>
              <a:t>and 20% for perf. part; Extend core part to June 20, and perf. part to Dec 20</a:t>
            </a:r>
            <a:endParaRPr lang="zh-CN" altLang="zh-CN" sz="18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zh-CN" altLang="zh-CN" sz="18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endParaRPr lang="zh-CN" altLang="zh-CN" sz="1800" dirty="0"/>
          </a:p>
        </p:txBody>
      </p:sp>
    </p:spTree>
    <p:extLst>
      <p:ext uri="{BB962C8B-B14F-4D97-AF65-F5344CB8AC3E}">
        <p14:creationId xmlns:p14="http://schemas.microsoft.com/office/powerpoint/2010/main" val="2143626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r>
              <a:rPr lang="sv-SE" altLang="ja-JP" dirty="0"/>
              <a:t>NR – Other WG led items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583159170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/>
              <a:t>Rel-16 NR – eMIMO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534" y="1101634"/>
            <a:ext cx="8561600" cy="5756366"/>
          </a:xfrm>
        </p:spPr>
        <p:txBody>
          <a:bodyPr/>
          <a:lstStyle/>
          <a:p>
            <a:pPr fontAlgn="ctr"/>
            <a:r>
              <a:rPr lang="en-US" altLang="zh-CN" sz="2000" dirty="0"/>
              <a:t>RF</a:t>
            </a:r>
            <a:endParaRPr lang="en-US" sz="2000" dirty="0"/>
          </a:p>
          <a:p>
            <a:pPr lvl="1" fontAlgn="ctr"/>
            <a:r>
              <a:rPr lang="en-US" sz="1600" dirty="0"/>
              <a:t>WF for uplink full power transmission was approved</a:t>
            </a:r>
          </a:p>
          <a:p>
            <a:pPr lvl="1" fontAlgn="ctr"/>
            <a:r>
              <a:rPr lang="en-US" sz="1600" dirty="0"/>
              <a:t>There were divergent views on MPR reduction for pi/2 BPSK DMRS, which needs to be further discussed</a:t>
            </a:r>
            <a:endParaRPr lang="en-US" sz="12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1800" dirty="0"/>
              <a:t>RRM</a:t>
            </a:r>
          </a:p>
          <a:p>
            <a:pPr lvl="1" fontAlgn="ctr"/>
            <a:r>
              <a:rPr lang="en-US" altLang="zh-CN" sz="1600" dirty="0"/>
              <a:t>Good progress achieved </a:t>
            </a:r>
          </a:p>
          <a:p>
            <a:pPr lvl="1" fontAlgn="ctr"/>
            <a:r>
              <a:rPr lang="en-US" altLang="zh-CN" sz="1600" dirty="0"/>
              <a:t>WF on NR eMIMO RRM requirements approved in R4-2002242 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1800" dirty="0"/>
              <a:t>Demodulation</a:t>
            </a:r>
          </a:p>
          <a:p>
            <a:pPr lvl="1" fontAlgn="ctr"/>
            <a:r>
              <a:rPr lang="en-US" altLang="zh-CN" sz="1600" dirty="0"/>
              <a:t>Demodulation and CSI requirements scope agreed  in WF R4-2002419</a:t>
            </a:r>
          </a:p>
          <a:p>
            <a:pPr lvl="1" fontAlgn="ctr"/>
            <a:r>
              <a:rPr lang="en-US" altLang="zh-CN" sz="1600" dirty="0"/>
              <a:t>PDSCH demodulation requirement for multi-TRP/panel transmission agreed in R4-2002420</a:t>
            </a:r>
          </a:p>
          <a:p>
            <a:pPr lvl="1" fontAlgn="ctr"/>
            <a:r>
              <a:rPr lang="en-US" altLang="zh-CN" sz="1600" dirty="0"/>
              <a:t>PMI requirement for Type II advanced codebook agreed in R4-2002421</a:t>
            </a:r>
          </a:p>
          <a:p>
            <a:pPr marL="342900" lvl="2" indent="-342900" fontAlgn="ctr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800" dirty="0"/>
              <a:t>SR completion level: RAN4-75% core part, 15% for perf. part, Extend core part to June 20 and per. part to Dec. 20</a:t>
            </a:r>
          </a:p>
          <a:p>
            <a:pPr marL="0" indent="0" fontAlgn="ctr">
              <a:buNone/>
            </a:pPr>
            <a:endParaRPr lang="en-US" sz="1600" dirty="0">
              <a:ea typeface="MS PGothic" panose="020B0600070205080204" pitchFamily="50" charset="-128"/>
            </a:endParaRPr>
          </a:p>
          <a:p>
            <a:pPr lvl="1"/>
            <a:endParaRPr lang="en-US" sz="1600" dirty="0">
              <a:ea typeface="MS PGothic" panose="020B0600070205080204" pitchFamily="50" charset="-128"/>
            </a:endParaRPr>
          </a:p>
          <a:p>
            <a:pPr lvl="1"/>
            <a:endParaRPr lang="en-US" sz="1600" dirty="0">
              <a:ea typeface="MS PGothic" panose="020B0600070205080204" pitchFamily="50" charset="-128"/>
            </a:endParaRPr>
          </a:p>
          <a:p>
            <a:pPr lvl="1"/>
            <a:endParaRPr lang="en-US" sz="1600" dirty="0">
              <a:ea typeface="MS PGothic" panose="020B0600070205080204" pitchFamily="50" charset="-128"/>
            </a:endParaRPr>
          </a:p>
          <a:p>
            <a:endParaRPr lang="en-US" sz="1050" dirty="0"/>
          </a:p>
          <a:p>
            <a:pPr lvl="1"/>
            <a:endParaRPr lang="ja-JP" altLang="en-US" sz="1050" dirty="0"/>
          </a:p>
          <a:p>
            <a:pPr lvl="2"/>
            <a:endParaRPr lang="en-US" sz="1050" dirty="0"/>
          </a:p>
          <a:p>
            <a:endParaRPr lang="en-US" sz="12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377238" y="5568950"/>
            <a:ext cx="395287" cy="222250"/>
          </a:xfrm>
        </p:spPr>
        <p:txBody>
          <a:bodyPr/>
          <a:lstStyle/>
          <a:p>
            <a:fld id="{7C3C36A9-E97D-481F-A77A-192FA52A6954}" type="slidenum">
              <a:rPr lang="en-GB" altLang="en-US" smtClean="0"/>
              <a:pPr/>
              <a:t>16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6081482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Rel-16 NR – CLI and RIM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ctr">
              <a:spcBef>
                <a:spcPts val="0"/>
              </a:spcBef>
              <a:spcAft>
                <a:spcPts val="600"/>
              </a:spcAft>
            </a:pPr>
            <a:r>
              <a:rPr lang="en-GB" altLang="zh-CN" sz="1800" dirty="0"/>
              <a:t>RRM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kern="1200" dirty="0">
                <a:ea typeface="+mn-ea"/>
                <a:cs typeface="Arial" charset="0"/>
              </a:rPr>
              <a:t>Reply LS to RAN2 to inform RAN4 agreement for UE behavior in case of FDMed DL signal/channel and CLI measurement was approved.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kern="1200" dirty="0">
                <a:ea typeface="+mn-ea"/>
                <a:cs typeface="Arial" charset="0"/>
              </a:rPr>
              <a:t>Perf. part: two CRs for measurement accuracy and minimum SRS_RP level. The WF on CLI performance requirement was approved.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1800" dirty="0"/>
              <a:t>WI status report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Completion level: RAN4 - 100% for core part, 30% for perf. part.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No extension requested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21847064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/>
              <a:t>Rel-16 NR – NR-U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534" y="1101634"/>
            <a:ext cx="8561600" cy="5756366"/>
          </a:xfrm>
        </p:spPr>
        <p:txBody>
          <a:bodyPr/>
          <a:lstStyle/>
          <a:p>
            <a:pPr fontAlgn="ctr">
              <a:spcBef>
                <a:spcPts val="0"/>
              </a:spcBef>
              <a:spcAft>
                <a:spcPts val="600"/>
              </a:spcAft>
            </a:pPr>
            <a:endParaRPr lang="en-US" altLang="zh-CN" sz="1800" dirty="0"/>
          </a:p>
          <a:p>
            <a:pPr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800" dirty="0"/>
              <a:t>RF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WF agreed on wideband operation, Intra-band contiguous bandwidth classes, UE RF requirements mainly for PC5 (20 dBm maximum output power)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WF agreed on NR-U FRCs for BS RX requirements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TBD how to capture the TPs for NR-U band combinations. </a:t>
            </a:r>
          </a:p>
          <a:p>
            <a:pPr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800" dirty="0"/>
              <a:t>RRM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Good progress achieved but WI still has a big amount of open issues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RRM agreements captured in R4-2002336, R4-2002335, R4-2002278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1800" dirty="0"/>
              <a:t>Total completion level: 90% for core part, 30% for perf. part. Extension: core part extension to June 2020, perf. part extension to Dec 2020</a:t>
            </a:r>
            <a:endParaRPr lang="en-US" sz="2000" dirty="0"/>
          </a:p>
          <a:p>
            <a:pPr lvl="1"/>
            <a:endParaRPr lang="en-US" sz="1600" dirty="0">
              <a:ea typeface="MS PGothic" panose="020B0600070205080204" pitchFamily="50" charset="-128"/>
            </a:endParaRPr>
          </a:p>
          <a:p>
            <a:pPr lvl="1"/>
            <a:endParaRPr lang="en-US" sz="1600" dirty="0">
              <a:ea typeface="MS PGothic" panose="020B0600070205080204" pitchFamily="50" charset="-128"/>
            </a:endParaRPr>
          </a:p>
          <a:p>
            <a:pPr lvl="1"/>
            <a:endParaRPr lang="en-US" sz="1600" dirty="0">
              <a:ea typeface="MS PGothic" panose="020B0600070205080204" pitchFamily="50" charset="-128"/>
            </a:endParaRPr>
          </a:p>
          <a:p>
            <a:pPr lvl="1"/>
            <a:endParaRPr lang="en-US" sz="1600" dirty="0">
              <a:ea typeface="MS PGothic" panose="020B0600070205080204" pitchFamily="50" charset="-128"/>
            </a:endParaRPr>
          </a:p>
          <a:p>
            <a:endParaRPr lang="en-US" sz="1050" dirty="0"/>
          </a:p>
          <a:p>
            <a:pPr lvl="1"/>
            <a:endParaRPr lang="ja-JP" altLang="en-US" sz="1050" dirty="0"/>
          </a:p>
          <a:p>
            <a:pPr lvl="2"/>
            <a:endParaRPr lang="en-US" sz="1050" dirty="0"/>
          </a:p>
          <a:p>
            <a:endParaRPr lang="en-US" sz="12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377238" y="5568950"/>
            <a:ext cx="395287" cy="222250"/>
          </a:xfrm>
        </p:spPr>
        <p:txBody>
          <a:bodyPr/>
          <a:lstStyle/>
          <a:p>
            <a:fld id="{7C3C36A9-E97D-481F-A77A-192FA52A6954}" type="slidenum">
              <a:rPr lang="en-GB" altLang="en-US" smtClean="0"/>
              <a:pPr/>
              <a:t>18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7265413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Rel-16 NR – eURLLC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37C937C-DB19-4BB4-ACA7-753CCF72197E}"/>
              </a:ext>
            </a:extLst>
          </p:cNvPr>
          <p:cNvSpPr txBox="1">
            <a:spLocks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Demodulation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altLang="zh-CN" sz="1600" dirty="0"/>
              <a:t>URLLC ultra-low BLER test: Detailed test parameters and test methodology agreed in WF R4-2002422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UE and BS demodulation requirements agreed in WF R4-2002428/R4-2002429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altLang="zh-CN" sz="1600" dirty="0"/>
              <a:t>FFS whether to introduce FR2 BS and UE requirements </a:t>
            </a:r>
            <a:r>
              <a:rPr lang="en-US" altLang="zh-CN" sz="1600" dirty="0"/>
              <a:t>including high reliability and low latency related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FFS Performance requirements for DFT-s-OFSM </a:t>
            </a:r>
          </a:p>
          <a:p>
            <a:pPr lvl="1"/>
            <a:r>
              <a:rPr lang="en-GB" altLang="zh-CN" sz="1600" dirty="0"/>
              <a:t>FFS whether introduce CQI test with ultra-low BLER</a:t>
            </a:r>
            <a:endParaRPr lang="en-US" sz="1600" dirty="0"/>
          </a:p>
          <a:p>
            <a:pPr marL="342900" lvl="2" indent="-342900" fontAlgn="ctr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800" dirty="0"/>
              <a:t>SR completion level</a:t>
            </a:r>
            <a:r>
              <a:rPr lang="en-US" altLang="zh-CN" sz="1800" kern="0" dirty="0">
                <a:cs typeface="+mn-cs"/>
              </a:rPr>
              <a:t>: 100% for core part, 40% for perf. part, target completion date Sep 20</a:t>
            </a:r>
            <a:endParaRPr lang="zh-CN" altLang="zh-CN" sz="1800" kern="0" dirty="0">
              <a:cs typeface="+mn-cs"/>
            </a:endParaRPr>
          </a:p>
          <a:p>
            <a:pPr marL="800100" lvl="3" indent="-342900">
              <a:spcBef>
                <a:spcPts val="0"/>
              </a:spcBef>
              <a:spcAft>
                <a:spcPts val="600"/>
              </a:spcAft>
              <a:buFont typeface="Arial" charset="0"/>
              <a:buBlip>
                <a:blip r:embed="rId2"/>
              </a:buBlip>
            </a:pP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28748279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678" y="0"/>
            <a:ext cx="6834188" cy="1143000"/>
          </a:xfrm>
        </p:spPr>
        <p:txBody>
          <a:bodyPr/>
          <a:lstStyle/>
          <a:p>
            <a:r>
              <a:rPr lang="en-US" dirty="0"/>
              <a:t>Executive Summary (1/2) </a:t>
            </a:r>
          </a:p>
        </p:txBody>
      </p:sp>
      <p:sp>
        <p:nvSpPr>
          <p:cNvPr id="4" name="Rectangle 25"/>
          <p:cNvSpPr txBox="1">
            <a:spLocks/>
          </p:cNvSpPr>
          <p:nvPr/>
        </p:nvSpPr>
        <p:spPr>
          <a:xfrm>
            <a:off x="106136" y="941338"/>
            <a:ext cx="8901131" cy="539629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eaLnBrk="1" fontAlgn="b" hangingPunct="1"/>
            <a:r>
              <a:rPr lang="en-US" altLang="ko-KR" sz="2400" kern="0" dirty="0"/>
              <a:t>Observations on the RAN4 e-meeting</a:t>
            </a:r>
          </a:p>
          <a:p>
            <a:pPr lvl="1"/>
            <a:r>
              <a:rPr lang="en-US" altLang="en-US" sz="1800" kern="0" dirty="0"/>
              <a:t>Email discussions were organized in 96 email threads, each with a moderator. Moderators generated summaries that allows traceability of discussions and decisions. No telephone conferences</a:t>
            </a:r>
          </a:p>
          <a:p>
            <a:pPr lvl="1"/>
            <a:r>
              <a:rPr lang="en-US" altLang="en-US" sz="1800" kern="0" dirty="0"/>
              <a:t>About 5000 emails in total</a:t>
            </a:r>
          </a:p>
          <a:p>
            <a:pPr lvl="1"/>
            <a:r>
              <a:rPr lang="en-US" altLang="en-US" sz="1800" kern="0" dirty="0"/>
              <a:t>Some delegates didn’t strictly follow the meeting guidelines, perhaps because this was the first such e-meeting</a:t>
            </a:r>
          </a:p>
          <a:p>
            <a:pPr lvl="1"/>
            <a:r>
              <a:rPr lang="en-US" altLang="ko-KR" sz="1800" kern="0" dirty="0"/>
              <a:t>Overall, the progress was reasonably good. By the nature of email discussion, progress of contentious topics was hard to achieve</a:t>
            </a:r>
          </a:p>
          <a:p>
            <a:pPr lvl="1"/>
            <a:endParaRPr lang="en-US" altLang="ko-KR" sz="1800" kern="0" dirty="0"/>
          </a:p>
          <a:p>
            <a:pPr marL="342900" lvl="2" indent="-342900" eaLnBrk="1" fontAlgn="b" hangingPunct="1">
              <a:buBlip>
                <a:blip r:embed="rId2"/>
              </a:buBlip>
            </a:pPr>
            <a:r>
              <a:rPr lang="en-US" altLang="en-US" sz="2400" kern="0" dirty="0"/>
              <a:t>Rel-16 NR </a:t>
            </a:r>
          </a:p>
          <a:p>
            <a:pPr lvl="1"/>
            <a:r>
              <a:rPr lang="en-US" altLang="en-US" sz="1800" kern="0" dirty="0"/>
              <a:t>Good progress achieved for Rel-16 NR spectrum WIs</a:t>
            </a:r>
          </a:p>
          <a:p>
            <a:pPr lvl="1"/>
            <a:r>
              <a:rPr lang="en-US" altLang="en-US" sz="1800" kern="0" dirty="0"/>
              <a:t>Mixed progress for Rel-16 NR non-spectrum WIs. </a:t>
            </a:r>
          </a:p>
          <a:p>
            <a:pPr lvl="1"/>
            <a:r>
              <a:rPr lang="en-US" altLang="zh-CN" sz="1800" kern="0" dirty="0">
                <a:solidFill>
                  <a:srgbClr val="FF0000"/>
                </a:solidFill>
              </a:rPr>
              <a:t>Typically the last two quarters before stage 3 freeze are critical for completion. Now with all meetings in Q1 and Q2 being conducted as e-meetings, it will be very challenging to achieve full completion of Core part in Q2</a:t>
            </a:r>
          </a:p>
        </p:txBody>
      </p:sp>
      <p:sp>
        <p:nvSpPr>
          <p:cNvPr id="5" name="矩形 4"/>
          <p:cNvSpPr/>
          <p:nvPr/>
        </p:nvSpPr>
        <p:spPr bwMode="auto">
          <a:xfrm>
            <a:off x="3947772" y="834081"/>
            <a:ext cx="2537254" cy="61783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47971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Rel-16 NR – Power Saving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D528C2F-EA1F-4313-9A61-B3A4F017C5EC}"/>
              </a:ext>
            </a:extLst>
          </p:cNvPr>
          <p:cNvSpPr txBox="1">
            <a:spLocks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lvl="2" indent="-342900" fontAlgn="ctr">
              <a:spcBef>
                <a:spcPts val="0"/>
              </a:spcBef>
              <a:spcAft>
                <a:spcPts val="600"/>
              </a:spcAft>
              <a:buFont typeface="Arial" charset="0"/>
              <a:buBlip>
                <a:blip r:embed="rId2"/>
              </a:buBlip>
            </a:pPr>
            <a:r>
              <a:rPr lang="en-US" sz="1800" kern="0" dirty="0">
                <a:ea typeface="+mn-ea"/>
                <a:cs typeface="+mn-cs"/>
              </a:rPr>
              <a:t>RF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Agreement reached on switching time for MIMO layer adaptation </a:t>
            </a:r>
            <a:endParaRPr lang="en-US" sz="1600" dirty="0"/>
          </a:p>
          <a:p>
            <a:pPr marL="342900" lvl="2" indent="-342900" fontAlgn="ctr">
              <a:spcBef>
                <a:spcPts val="0"/>
              </a:spcBef>
              <a:spcAft>
                <a:spcPts val="600"/>
              </a:spcAft>
              <a:buFont typeface="Arial" charset="0"/>
              <a:buBlip>
                <a:blip r:embed="rId2"/>
              </a:buBlip>
            </a:pPr>
            <a:r>
              <a:rPr lang="en-US" sz="1800" kern="0" dirty="0">
                <a:ea typeface="+mn-ea"/>
                <a:cs typeface="+mn-cs"/>
              </a:rPr>
              <a:t>RRM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WF on RRM measurement relaxation for Power Saving was agreed (R4-2002338)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Issue on 4Rx demodulation requirement impact due to MIMO layer postponed to the WI Perf. part</a:t>
            </a:r>
          </a:p>
          <a:p>
            <a:pPr marL="342900" lvl="2" indent="-342900" fontAlgn="ctr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800" dirty="0"/>
              <a:t>SR completion level</a:t>
            </a:r>
            <a:r>
              <a:rPr lang="en-US" altLang="zh-CN" sz="1800" kern="0" dirty="0">
                <a:cs typeface="+mn-cs"/>
              </a:rPr>
              <a:t>: Total 85% for core part, 0% for perf. part. Extend core part to June 2020, and perf. part to Dec 2020.</a:t>
            </a:r>
          </a:p>
        </p:txBody>
      </p:sp>
    </p:spTree>
    <p:extLst>
      <p:ext uri="{BB962C8B-B14F-4D97-AF65-F5344CB8AC3E}">
        <p14:creationId xmlns:p14="http://schemas.microsoft.com/office/powerpoint/2010/main" val="1963243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Rel-16 NR – Positioning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B8E2B00-F2F6-4E6D-9A05-40A066AA72D0}"/>
              </a:ext>
            </a:extLst>
          </p:cNvPr>
          <p:cNvSpPr txBox="1">
            <a:spLocks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lvl="2" indent="-342900" fontAlgn="ctr">
              <a:spcBef>
                <a:spcPts val="0"/>
              </a:spcBef>
              <a:spcAft>
                <a:spcPts val="600"/>
              </a:spcAft>
              <a:buFont typeface="Arial" charset="0"/>
              <a:buBlip>
                <a:blip r:embed="rId2"/>
              </a:buBlip>
            </a:pPr>
            <a:r>
              <a:rPr lang="en-US" sz="1800" kern="0" dirty="0">
                <a:ea typeface="+mn-ea"/>
                <a:cs typeface="+mn-cs"/>
              </a:rPr>
              <a:t>RRM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Good progress on multiple aspects but WI still has a big amount of open issues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WFs on NR Positioning UE requirements approved (R4-2002328)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WFs on NR Positioning gNB requirements approved (R4-2002328)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WF on NR Positioning impact on RRM requirements approved (R4-2002276)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LS to RAN2/3 on gNB measurements report mapping for NR Positioning was approved (R4-2002280)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1800" dirty="0"/>
              <a:t>WI status report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Completion level: Total - 90% for core part, 0% for perf. part.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Extend </a:t>
            </a:r>
            <a:r>
              <a:rPr lang="en-US" altLang="zh-CN" sz="1600" dirty="0"/>
              <a:t>Core part to June 2020, and Perf. part to Dec 2020.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4996606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275" y="274638"/>
            <a:ext cx="6996113" cy="1143000"/>
          </a:xfrm>
        </p:spPr>
        <p:txBody>
          <a:bodyPr/>
          <a:lstStyle/>
          <a:p>
            <a:r>
              <a:rPr lang="en-GB" dirty="0"/>
              <a:t>Rel-16 NR – 5G V2X and NR sidelink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5421"/>
            <a:ext cx="8229600" cy="4525963"/>
          </a:xfrm>
        </p:spPr>
        <p:txBody>
          <a:bodyPr/>
          <a:lstStyle/>
          <a:p>
            <a:pPr marL="342900" lvl="2" indent="-342900" fontAlgn="ctr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sz="1800" dirty="0">
                <a:ea typeface="+mn-ea"/>
                <a:cs typeface="+mn-cs"/>
              </a:rPr>
              <a:t>RF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kern="1200" dirty="0">
                <a:ea typeface="+mn-ea"/>
                <a:cs typeface="Arial" charset="0"/>
              </a:rPr>
              <a:t>Good progress. 6 approved WFs and 7 endorsed CRs in UE TX/RX requirements for single carrier, additional On/OFF Switching Time Mask for TDM operation between LTE SL and NR SL at n47, UL MIMO for NR-V2X, Rx requirements for NR V2X concurrent operation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kern="1200" dirty="0">
                <a:ea typeface="+mn-ea"/>
                <a:cs typeface="Arial" charset="0"/>
              </a:rPr>
              <a:t>5 TPs for TR38.886</a:t>
            </a:r>
          </a:p>
          <a:p>
            <a:pPr marL="342900" lvl="2" indent="-342900" fontAlgn="ctr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sz="1800" dirty="0">
                <a:ea typeface="+mn-ea"/>
                <a:cs typeface="+mn-cs"/>
              </a:rPr>
              <a:t>RRM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sz="1600" kern="1200" dirty="0">
                <a:ea typeface="+mn-ea"/>
                <a:cs typeface="Arial" charset="0"/>
              </a:rPr>
              <a:t>Good progress achieved 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sz="1600" kern="1200" dirty="0">
                <a:ea typeface="+mn-ea"/>
                <a:cs typeface="Arial" charset="0"/>
              </a:rPr>
              <a:t>Way forward on NR V2X RRM requirements was approved (R4-2002230) 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sz="1600" kern="1200" dirty="0">
                <a:ea typeface="+mn-ea"/>
                <a:cs typeface="Arial" charset="0"/>
              </a:rPr>
              <a:t>4 CRs on RRM requirements agreed </a:t>
            </a:r>
          </a:p>
          <a:p>
            <a:pPr marL="342900" lvl="2" indent="-342900" fontAlgn="ctr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800" dirty="0"/>
              <a:t>SR completion level</a:t>
            </a:r>
            <a:r>
              <a:rPr lang="en-US" altLang="zh-CN" sz="1800" dirty="0">
                <a:ea typeface="+mn-ea"/>
                <a:cs typeface="+mn-cs"/>
              </a:rPr>
              <a:t>: Total 90% for core part, 0% for perf. part. Extend Core part to June 2020, and Perf. part to Dec 2020.</a:t>
            </a:r>
          </a:p>
          <a:p>
            <a:pPr marL="800100" lvl="3" indent="-342900">
              <a:buBlip>
                <a:blip r:embed="rId2"/>
              </a:buBlip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5840469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Rel-16 NR – NR Mobility Enhancement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ctr">
              <a:spcBef>
                <a:spcPts val="0"/>
              </a:spcBef>
              <a:spcAft>
                <a:spcPts val="600"/>
              </a:spcAft>
            </a:pPr>
            <a:r>
              <a:rPr lang="en-GB" altLang="zh-CN" sz="1800" dirty="0"/>
              <a:t>RRM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kern="1200" dirty="0">
                <a:ea typeface="+mn-ea"/>
                <a:cs typeface="Arial" charset="0"/>
              </a:rPr>
              <a:t>Good progress achieved and agreements on NR Mobility Enhancements RRM requirements captured in WF R4-2002224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kern="1200" dirty="0">
                <a:ea typeface="+mn-ea"/>
                <a:cs typeface="Arial" charset="0"/>
              </a:rPr>
              <a:t>2 CRs on RRM requirements agreed </a:t>
            </a:r>
          </a:p>
          <a:p>
            <a:pPr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800" dirty="0"/>
              <a:t>SR completion level: Total - 90% for core part, 0% for perf. part. Extend Core part to June 2020.</a:t>
            </a:r>
          </a:p>
        </p:txBody>
      </p:sp>
    </p:spTree>
    <p:extLst>
      <p:ext uri="{BB962C8B-B14F-4D97-AF65-F5344CB8AC3E}">
        <p14:creationId xmlns:p14="http://schemas.microsoft.com/office/powerpoint/2010/main" val="61919480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Rel-16 NR – MR-DC</a:t>
            </a:r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61F58AB-9E98-4BEF-B96E-5453EFC1A7A1}"/>
              </a:ext>
            </a:extLst>
          </p:cNvPr>
          <p:cNvSpPr txBox="1">
            <a:spLocks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RRM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Good progress achieved.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Three WFs on RRM Requirements for MR-DC, NR Inter-RAT EMR requirements and UE RRM requirements for dormancy Scell were approved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2 CRs on RRM requirements agreed </a:t>
            </a:r>
          </a:p>
          <a:p>
            <a:pPr marL="342900" lvl="2" indent="-342900" fontAlgn="ctr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800" dirty="0"/>
              <a:t>SR completion level</a:t>
            </a:r>
            <a:r>
              <a:rPr lang="en-US" altLang="zh-CN" sz="1800" kern="0" dirty="0">
                <a:cs typeface="+mn-cs"/>
              </a:rPr>
              <a:t>: Total - 90% for core part, 0% for perf. part. Extend Core part to June 2020, and Perf. part to Dec 2020.</a:t>
            </a:r>
          </a:p>
        </p:txBody>
      </p:sp>
    </p:spTree>
    <p:extLst>
      <p:ext uri="{BB962C8B-B14F-4D97-AF65-F5344CB8AC3E}">
        <p14:creationId xmlns:p14="http://schemas.microsoft.com/office/powerpoint/2010/main" val="13462294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Rel-16 NR – IAB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D2C6531-CCFA-42C7-AC5F-D17107F2C970}"/>
              </a:ext>
            </a:extLst>
          </p:cNvPr>
          <p:cNvSpPr txBox="1">
            <a:spLocks/>
          </p:cNvSpPr>
          <p:nvPr/>
        </p:nvSpPr>
        <p:spPr bwMode="auto">
          <a:xfrm>
            <a:off x="457200" y="1147441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lvl="2" indent="-342900" fontAlgn="ctr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800" dirty="0"/>
              <a:t>General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WF on TS drafting reference rules and WF on IAB definition agreed; </a:t>
            </a:r>
            <a:r>
              <a:rPr lang="en-GB" altLang="zh-CN" sz="1600" dirty="0"/>
              <a:t>WF on CA and multi-carrier </a:t>
            </a:r>
            <a:r>
              <a:rPr lang="en-US" altLang="zh-CN" sz="1600" dirty="0"/>
              <a:t>agreed</a:t>
            </a:r>
          </a:p>
          <a:p>
            <a:pPr marL="342900" lvl="2" indent="-342900" fontAlgn="ctr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800" dirty="0"/>
              <a:t>RF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Good progress achieved for Tx and Rx RF core requirements with sets of WFs agreed 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There are remaining open issues on RF requirements including  IAB-MT ACLR/ACS, dynamic power range, Beam correspondence etc.</a:t>
            </a:r>
          </a:p>
          <a:p>
            <a:pPr marL="342900" lvl="2" indent="-342900" fontAlgn="ctr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sz="1800" dirty="0"/>
              <a:t>RRM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Limited set of agreements achieved on the remaining open issues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Initial Draft CRs/TPs on RRM requirements agreed </a:t>
            </a:r>
          </a:p>
          <a:p>
            <a:pPr marL="342900" lvl="2" indent="-342900" fontAlgn="ctr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800" dirty="0"/>
              <a:t>SR completion level: RAN4 - 65% for core part, 0% for perf. part, Extend core part to June 20, and perf. part to Dec 20</a:t>
            </a:r>
            <a:endParaRPr lang="zh-CN" altLang="zh-CN" sz="1800" dirty="0"/>
          </a:p>
        </p:txBody>
      </p:sp>
    </p:spTree>
    <p:extLst>
      <p:ext uri="{BB962C8B-B14F-4D97-AF65-F5344CB8AC3E}">
        <p14:creationId xmlns:p14="http://schemas.microsoft.com/office/powerpoint/2010/main" val="16436953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Rel-16 NR – OTA BS Testing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D2C6531-CCFA-42C7-AC5F-D17107F2C970}"/>
              </a:ext>
            </a:extLst>
          </p:cNvPr>
          <p:cNvSpPr txBox="1">
            <a:spLocks/>
          </p:cNvSpPr>
          <p:nvPr/>
        </p:nvSpPr>
        <p:spPr bwMode="auto">
          <a:xfrm>
            <a:off x="457200" y="1332376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lvl="2" indent="-342900" fontAlgn="ctr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800" dirty="0"/>
              <a:t>Several TPs agreed for the new TR 37.941 </a:t>
            </a:r>
          </a:p>
          <a:p>
            <a:pPr marL="342900" lvl="2" indent="-342900" fontAlgn="ctr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800" dirty="0"/>
              <a:t>TR 37.941 V1.0.0 with implemented all agreed TPs agreed in R4-2002430</a:t>
            </a:r>
          </a:p>
          <a:p>
            <a:pPr marL="342900" lvl="2" indent="-342900" fontAlgn="ctr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800" dirty="0"/>
              <a:t>SR completion level: 70% for perf. part</a:t>
            </a:r>
            <a:endParaRPr lang="zh-CN" altLang="zh-CN" sz="1800" dirty="0"/>
          </a:p>
        </p:txBody>
      </p:sp>
    </p:spTree>
    <p:extLst>
      <p:ext uri="{BB962C8B-B14F-4D97-AF65-F5344CB8AC3E}">
        <p14:creationId xmlns:p14="http://schemas.microsoft.com/office/powerpoint/2010/main" val="229241202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Rel-16 NR – </a:t>
            </a:r>
            <a:r>
              <a:rPr lang="en-GB" altLang="zh-CN" dirty="0"/>
              <a:t>2-step RACH for NR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D2C6531-CCFA-42C7-AC5F-D17107F2C970}"/>
              </a:ext>
            </a:extLst>
          </p:cNvPr>
          <p:cNvSpPr txBox="1">
            <a:spLocks/>
          </p:cNvSpPr>
          <p:nvPr/>
        </p:nvSpPr>
        <p:spPr bwMode="auto">
          <a:xfrm>
            <a:off x="372358" y="1213701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lvl="2" indent="-342900" fontAlgn="ctr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sz="1800" dirty="0"/>
              <a:t>RRM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GB" sz="1600" dirty="0"/>
              <a:t>RAN4 RRM requirements objectives not included in the WID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GB" sz="1600" dirty="0"/>
              <a:t>Potential 2-step RACH RRM impacts identified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GB" sz="1600" dirty="0"/>
              <a:t>Actual work not triggered and rapporteurs recommended to revise WID to include RRM objectives if any formal work needs to be done in RAN4</a:t>
            </a:r>
          </a:p>
          <a:p>
            <a:r>
              <a:rPr lang="en-US" altLang="zh-CN" sz="2000" dirty="0"/>
              <a:t>Demodulation </a:t>
            </a:r>
          </a:p>
          <a:p>
            <a:pPr lvl="1"/>
            <a:r>
              <a:rPr lang="en-US" altLang="zh-CN" sz="1600" dirty="0"/>
              <a:t>Potential impact on performance requirements agreed</a:t>
            </a:r>
          </a:p>
          <a:p>
            <a:r>
              <a:rPr lang="en-US" altLang="zh-CN" sz="2000" dirty="0"/>
              <a:t>SR completion level</a:t>
            </a:r>
            <a:r>
              <a:rPr lang="en-US" altLang="zh-CN" sz="2000" kern="0" dirty="0"/>
              <a:t>: 99% for core part, 10% for perf. part; Extend core part to June 20 and performance part to Sep. 20</a:t>
            </a:r>
            <a:endParaRPr lang="zh-CN" altLang="zh-CN" sz="2000" kern="0" dirty="0"/>
          </a:p>
        </p:txBody>
      </p:sp>
    </p:spTree>
    <p:extLst>
      <p:ext uri="{BB962C8B-B14F-4D97-AF65-F5344CB8AC3E}">
        <p14:creationId xmlns:p14="http://schemas.microsoft.com/office/powerpoint/2010/main" val="210173933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Rel-16 NR – SRVCC from 5G to 3G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D2C6531-CCFA-42C7-AC5F-D17107F2C970}"/>
              </a:ext>
            </a:extLst>
          </p:cNvPr>
          <p:cNvSpPr txBox="1">
            <a:spLocks/>
          </p:cNvSpPr>
          <p:nvPr/>
        </p:nvSpPr>
        <p:spPr bwMode="auto">
          <a:xfrm>
            <a:off x="372358" y="1213701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zh-CN" sz="2000" dirty="0"/>
              <a:t>WF on SRVCC RRM test cases agreed</a:t>
            </a:r>
          </a:p>
          <a:p>
            <a:r>
              <a:rPr lang="en-US" altLang="zh-CN" sz="2000" dirty="0"/>
              <a:t>Initial CR on RRM performance requirements agreed </a:t>
            </a:r>
          </a:p>
          <a:p>
            <a:r>
              <a:rPr lang="en-US" altLang="zh-CN" sz="2000" dirty="0"/>
              <a:t>SR Completion level: 50% for perf. part. </a:t>
            </a:r>
          </a:p>
        </p:txBody>
      </p:sp>
    </p:spTree>
    <p:extLst>
      <p:ext uri="{BB962C8B-B14F-4D97-AF65-F5344CB8AC3E}">
        <p14:creationId xmlns:p14="http://schemas.microsoft.com/office/powerpoint/2010/main" val="421265846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Rel-16 NR – SON/MDT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D2C6531-CCFA-42C7-AC5F-D17107F2C970}"/>
              </a:ext>
            </a:extLst>
          </p:cNvPr>
          <p:cNvSpPr txBox="1">
            <a:spLocks/>
          </p:cNvSpPr>
          <p:nvPr/>
        </p:nvSpPr>
        <p:spPr bwMode="auto">
          <a:xfrm>
            <a:off x="372358" y="1213701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lvl="2" indent="-342900" fontAlgn="ctr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GB" sz="1800" dirty="0"/>
              <a:t>SON/MDT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sz="1600" dirty="0"/>
              <a:t>WF on </a:t>
            </a:r>
            <a:r>
              <a:rPr lang="en-US" sz="1600" dirty="0"/>
              <a:t>MDT RRM requirements</a:t>
            </a:r>
            <a:endParaRPr lang="en-GB" sz="16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2 CRs on RRM requirements agreed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/>
              <a:t>RAN4 related WID objectives completed</a:t>
            </a:r>
            <a:endParaRPr lang="en-US" altLang="zh-CN" sz="20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05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32688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678" y="0"/>
            <a:ext cx="6834188" cy="1143000"/>
          </a:xfrm>
        </p:spPr>
        <p:txBody>
          <a:bodyPr/>
          <a:lstStyle/>
          <a:p>
            <a:r>
              <a:rPr lang="en-US" dirty="0"/>
              <a:t>Executive Summary (2/2)</a:t>
            </a:r>
          </a:p>
        </p:txBody>
      </p:sp>
      <p:sp>
        <p:nvSpPr>
          <p:cNvPr id="4" name="Rectangle 25"/>
          <p:cNvSpPr txBox="1">
            <a:spLocks/>
          </p:cNvSpPr>
          <p:nvPr/>
        </p:nvSpPr>
        <p:spPr>
          <a:xfrm>
            <a:off x="106136" y="931813"/>
            <a:ext cx="8901131" cy="539629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eaLnBrk="1" fontAlgn="b" hangingPunct="1"/>
            <a:r>
              <a:rPr lang="en-US" altLang="ko-KR" sz="2400" kern="0" dirty="0"/>
              <a:t>Rel-15 NR</a:t>
            </a:r>
          </a:p>
          <a:p>
            <a:pPr lvl="1"/>
            <a:r>
              <a:rPr lang="en-US" altLang="en-US" sz="1800" kern="0" dirty="0"/>
              <a:t>A substantial amount of effort was put into </a:t>
            </a:r>
            <a:r>
              <a:rPr lang="en-US" altLang="zh-CN" sz="1800" kern="0" dirty="0"/>
              <a:t>Rel-15 NR maintenance and good progress was made</a:t>
            </a:r>
            <a:endParaRPr lang="en-US" altLang="en-US" sz="1800" kern="0" dirty="0"/>
          </a:p>
          <a:p>
            <a:pPr lvl="1"/>
            <a:r>
              <a:rPr lang="en-US" altLang="ko-KR" sz="1800" kern="0" dirty="0"/>
              <a:t>This effort is expected to continue into Q2</a:t>
            </a:r>
          </a:p>
          <a:p>
            <a:pPr lvl="1"/>
            <a:endParaRPr lang="en-US" altLang="ko-KR" sz="1800" kern="0" dirty="0"/>
          </a:p>
          <a:p>
            <a:pPr eaLnBrk="1" fontAlgn="b" hangingPunct="1"/>
            <a:r>
              <a:rPr lang="en-GB" altLang="ja-JP" sz="2400" kern="0" dirty="0"/>
              <a:t>LTE maintenance for Rel-15</a:t>
            </a:r>
          </a:p>
          <a:p>
            <a:pPr lvl="1" eaLnBrk="1" fontAlgn="b" hangingPunct="1"/>
            <a:r>
              <a:rPr lang="en-GB" altLang="ja-JP" sz="1800" kern="0" dirty="0"/>
              <a:t>Because of focused scope, only two critical CRs were treated and agreed</a:t>
            </a:r>
          </a:p>
          <a:p>
            <a:pPr lvl="1" eaLnBrk="1" fontAlgn="b" hangingPunct="1"/>
            <a:endParaRPr lang="en-GB" altLang="ja-JP" sz="1800" kern="0" dirty="0"/>
          </a:p>
          <a:p>
            <a:pPr eaLnBrk="1" fontAlgn="b" hangingPunct="1"/>
            <a:r>
              <a:rPr lang="en-GB" altLang="ja-JP" sz="2400" kern="0" dirty="0"/>
              <a:t>Rel-16 LTE</a:t>
            </a:r>
          </a:p>
          <a:p>
            <a:pPr lvl="1" eaLnBrk="1" fontAlgn="b" hangingPunct="1"/>
            <a:r>
              <a:rPr lang="en-GB" altLang="ja-JP" sz="1800" kern="0" dirty="0"/>
              <a:t>Good progress</a:t>
            </a:r>
          </a:p>
          <a:p>
            <a:pPr lvl="1"/>
            <a:endParaRPr lang="en-US" altLang="zh-CN" sz="1600" dirty="0"/>
          </a:p>
        </p:txBody>
      </p:sp>
      <p:sp>
        <p:nvSpPr>
          <p:cNvPr id="5" name="矩形 4"/>
          <p:cNvSpPr/>
          <p:nvPr/>
        </p:nvSpPr>
        <p:spPr bwMode="auto">
          <a:xfrm>
            <a:off x="3947772" y="834081"/>
            <a:ext cx="2537254" cy="61783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498913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-200850"/>
            <a:ext cx="7452360" cy="1143000"/>
          </a:xfrm>
        </p:spPr>
        <p:txBody>
          <a:bodyPr/>
          <a:lstStyle/>
          <a:p>
            <a:r>
              <a:rPr lang="en-GB" dirty="0"/>
              <a:t>Rel-16 NR –Spectrum WI(1/2)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07984"/>
            <a:ext cx="8561600" cy="5283291"/>
          </a:xfrm>
        </p:spPr>
        <p:txBody>
          <a:bodyPr/>
          <a:lstStyle/>
          <a:p>
            <a:r>
              <a:rPr lang="en-US" altLang="zh-CN" sz="2000" kern="1200" dirty="0"/>
              <a:t>29 dBm UE Power Class for LTE band 41 and NR Band n41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600" kern="1200" dirty="0">
                <a:cs typeface="Arial" charset="0"/>
              </a:rPr>
              <a:t>Several WFs were agreed such as UE behavior when P-Max is not present, A-MPR for PC1.5 intra-band EN-DC, etc.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600" kern="1200" dirty="0">
                <a:cs typeface="Arial" charset="0"/>
              </a:rPr>
              <a:t>Further discussion on CR for allocation aware MPR and PC1.5 A-MPR . </a:t>
            </a:r>
          </a:p>
          <a:p>
            <a:r>
              <a:rPr lang="en-US" sz="2000" kern="1200" dirty="0"/>
              <a:t>High power UE (power class 2) for EN-DC (1 LTE FDD band + 1 NR TDD band)</a:t>
            </a:r>
          </a:p>
          <a:p>
            <a:pPr lvl="1"/>
            <a:r>
              <a:rPr lang="en-US" sz="1600" kern="1200" dirty="0"/>
              <a:t>First meeting. Agreements made on LTE duty cycle configuration, NR duty cycle, etc.</a:t>
            </a:r>
          </a:p>
          <a:p>
            <a:r>
              <a:rPr lang="en-US" sz="2000" kern="1200" dirty="0"/>
              <a:t>Band n259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600" kern="1200" dirty="0">
                <a:ea typeface="+mn-ea"/>
                <a:cs typeface="Arial" charset="0"/>
              </a:rPr>
              <a:t>Agreement made on BS RF and UE RRM requirements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600" kern="1200" dirty="0">
                <a:ea typeface="+mn-ea"/>
                <a:cs typeface="Arial" charset="0"/>
              </a:rPr>
              <a:t>FFS UE Multiband Relaxation </a:t>
            </a:r>
          </a:p>
          <a:p>
            <a:pPr marL="342900" lvl="1" indent="-342900">
              <a:buBlip>
                <a:blip r:embed="rId2"/>
              </a:buBlip>
            </a:pPr>
            <a:r>
              <a:rPr lang="en-US" altLang="zh-CN" sz="2000" kern="1200" dirty="0"/>
              <a:t>Addition of asymmetric channel bandwidth for NR band n66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altLang="zh-CN" sz="1600" kern="1200" dirty="0">
                <a:cs typeface="Arial" charset="0"/>
              </a:rPr>
              <a:t>RAN4 work done. LS sent to RAN2 on UE capability signaling</a:t>
            </a:r>
            <a:endParaRPr lang="en-GB" sz="1600" kern="1200" dirty="0">
              <a:ea typeface="+mn-ea"/>
              <a:cs typeface="Arial" charset="0"/>
            </a:endParaRPr>
          </a:p>
          <a:p>
            <a:r>
              <a:rPr lang="en-US" altLang="zh-CN" sz="2000" kern="1200" dirty="0"/>
              <a:t>Addition of channel BW in NR band n1</a:t>
            </a:r>
            <a:r>
              <a:rPr lang="en-GB" sz="2000" kern="1200" dirty="0"/>
              <a:t> (</a:t>
            </a:r>
            <a:r>
              <a:rPr lang="en-US" altLang="zh-CN" sz="2000" kern="1200" dirty="0"/>
              <a:t>NR_n1_BW &amp; NR_n1_BW2) </a:t>
            </a:r>
            <a:endParaRPr lang="en-GB" sz="2000" kern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GB" sz="1600" kern="1200" dirty="0">
                <a:ea typeface="+mn-ea"/>
                <a:cs typeface="Arial" charset="0"/>
              </a:rPr>
              <a:t>Adding 25MHz and 30MHz channel bandwidth is done.</a:t>
            </a:r>
          </a:p>
          <a:p>
            <a:pPr marL="0" indent="0" fontAlgn="ctr">
              <a:buNone/>
            </a:pPr>
            <a:endParaRPr lang="en-US" sz="2000" kern="1200" dirty="0"/>
          </a:p>
          <a:p>
            <a:pPr lvl="1"/>
            <a:endParaRPr lang="en-US" sz="2800" dirty="0">
              <a:ea typeface="MS PGothic" panose="020B0600070205080204" pitchFamily="50" charset="-128"/>
            </a:endParaRPr>
          </a:p>
          <a:p>
            <a:pPr lvl="1"/>
            <a:endParaRPr lang="en-US" sz="2800" dirty="0">
              <a:ea typeface="MS PGothic" panose="020B0600070205080204" pitchFamily="50" charset="-128"/>
            </a:endParaRPr>
          </a:p>
          <a:p>
            <a:pPr lvl="1"/>
            <a:endParaRPr lang="en-US" sz="2800" dirty="0">
              <a:ea typeface="MS PGothic" panose="020B0600070205080204" pitchFamily="50" charset="-128"/>
            </a:endParaRPr>
          </a:p>
          <a:p>
            <a:endParaRPr lang="en-US" sz="1600" dirty="0"/>
          </a:p>
          <a:p>
            <a:pPr lvl="1"/>
            <a:endParaRPr lang="ja-JP" altLang="en-US" sz="1600" dirty="0"/>
          </a:p>
          <a:p>
            <a:pPr lvl="2"/>
            <a:endParaRPr lang="en-US" sz="1600" dirty="0"/>
          </a:p>
          <a:p>
            <a:endParaRPr lang="en-US" sz="2000" dirty="0"/>
          </a:p>
          <a:p>
            <a:endParaRPr lang="en-US" dirty="0"/>
          </a:p>
          <a:p>
            <a:endParaRPr lang="en-US" dirty="0"/>
          </a:p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377238" y="5568950"/>
            <a:ext cx="395287" cy="222250"/>
          </a:xfrm>
        </p:spPr>
        <p:txBody>
          <a:bodyPr/>
          <a:lstStyle/>
          <a:p>
            <a:fld id="{7C3C36A9-E97D-481F-A77A-192FA52A6954}" type="slidenum">
              <a:rPr lang="en-GB" altLang="en-US" smtClean="0"/>
              <a:pPr/>
              <a:t>30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51436729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-200850"/>
            <a:ext cx="7452360" cy="1143000"/>
          </a:xfrm>
        </p:spPr>
        <p:txBody>
          <a:bodyPr/>
          <a:lstStyle/>
          <a:p>
            <a:r>
              <a:rPr lang="en-GB" dirty="0"/>
              <a:t>Rel-16 NR –Spectrum WI(2/2)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1900" y="1184184"/>
            <a:ext cx="8561600" cy="575636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2000" kern="1200" dirty="0"/>
              <a:t>LTE/NR spectrum sharing in band 48/n48 frequency range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600" kern="1200" dirty="0"/>
              <a:t>Initial discussion on channel raster, UL shift, and sync raster pattern. Some options provided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2000" kern="1200" dirty="0"/>
              <a:t>Adding 40 MHz channel bandwidth (15, 30 and 60kHz SCS) in NR band n3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600" kern="1200" dirty="0"/>
              <a:t>No need for A-MPR. UE refsense TBD  </a:t>
            </a:r>
          </a:p>
          <a:p>
            <a:pPr marL="342900" lvl="1" indent="-342900">
              <a:buBlip>
                <a:blip r:embed="rId2"/>
              </a:buBlip>
            </a:pPr>
            <a:r>
              <a:rPr lang="en-US" altLang="zh-CN" sz="2000" kern="1200" dirty="0">
                <a:ea typeface="+mn-ea"/>
                <a:cs typeface="+mn-cs"/>
              </a:rPr>
              <a:t>Adding 50 MHz channel bandwidth (15, 30 and 60kHz SCS) in NR band n65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600" kern="1200" dirty="0">
                <a:ea typeface="+mn-ea"/>
                <a:cs typeface="Arial" charset="0"/>
              </a:rPr>
              <a:t>REFSENS values and RB allocations agreed.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600" kern="1200" dirty="0">
                <a:ea typeface="+mn-ea"/>
                <a:cs typeface="Arial" charset="0"/>
              </a:rPr>
              <a:t>A-MPR simulations assumptions agreed</a:t>
            </a:r>
            <a:endParaRPr lang="en-US" sz="2400" dirty="0"/>
          </a:p>
          <a:p>
            <a:pPr lvl="1"/>
            <a:endParaRPr lang="ja-JP" altLang="en-US" sz="1600" dirty="0"/>
          </a:p>
          <a:p>
            <a:pPr lvl="2"/>
            <a:endParaRPr lang="en-US" sz="1600" dirty="0"/>
          </a:p>
          <a:p>
            <a:endParaRPr lang="en-US" sz="2000" dirty="0"/>
          </a:p>
          <a:p>
            <a:endParaRPr lang="en-US" dirty="0"/>
          </a:p>
          <a:p>
            <a:endParaRPr lang="en-US" dirty="0"/>
          </a:p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377238" y="5568950"/>
            <a:ext cx="395287" cy="222250"/>
          </a:xfrm>
        </p:spPr>
        <p:txBody>
          <a:bodyPr/>
          <a:lstStyle/>
          <a:p>
            <a:fld id="{7C3C36A9-E97D-481F-A77A-192FA52A6954}" type="slidenum">
              <a:rPr lang="en-GB" altLang="en-US" smtClean="0"/>
              <a:pPr/>
              <a:t>31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47761947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694" y="0"/>
            <a:ext cx="7291566" cy="922149"/>
          </a:xfrm>
        </p:spPr>
        <p:txBody>
          <a:bodyPr/>
          <a:lstStyle/>
          <a:p>
            <a:r>
              <a:rPr lang="en-GB" dirty="0"/>
              <a:t> Rel-16 Basket WI Status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8613" y="636841"/>
            <a:ext cx="8229600" cy="4525963"/>
          </a:xfrm>
        </p:spPr>
        <p:txBody>
          <a:bodyPr/>
          <a:lstStyle/>
          <a:p>
            <a:r>
              <a:rPr lang="en-US" sz="2000" dirty="0"/>
              <a:t>Rel-16 NR Basket WI Status Report</a:t>
            </a: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endParaRPr lang="en-US" altLang="ja-JP" sz="2000" dirty="0">
              <a:ea typeface="MS PGothic" panose="020B0600070205080204" pitchFamily="50" charset="-128"/>
            </a:endParaRPr>
          </a:p>
          <a:p>
            <a:r>
              <a:rPr lang="en-US" altLang="ja-JP" sz="2000" dirty="0">
                <a:ea typeface="MS PGothic" panose="020B0600070205080204" pitchFamily="50" charset="-128"/>
              </a:rPr>
              <a:t>Above revised WIDs have been endorsed by RAN4</a:t>
            </a:r>
          </a:p>
          <a:p>
            <a:pPr marL="457200" lvl="1" indent="0">
              <a:buNone/>
            </a:pPr>
            <a:endParaRPr lang="en-US" sz="1800" dirty="0">
              <a:ea typeface="MS PGothic" panose="020B0600070205080204" pitchFamily="50" charset="-128"/>
            </a:endParaRPr>
          </a:p>
          <a:p>
            <a:pPr lvl="1"/>
            <a:endParaRPr lang="en-US" sz="1800" dirty="0">
              <a:ea typeface="MS PGothic" panose="020B0600070205080204" pitchFamily="50" charset="-128"/>
            </a:endParaRPr>
          </a:p>
          <a:p>
            <a:pPr marL="457200" lvl="1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sz="1600" dirty="0"/>
          </a:p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377238" y="5568950"/>
            <a:ext cx="395287" cy="222250"/>
          </a:xfrm>
        </p:spPr>
        <p:txBody>
          <a:bodyPr/>
          <a:lstStyle/>
          <a:p>
            <a:fld id="{7C3C36A9-E97D-481F-A77A-192FA52A6954}" type="slidenum">
              <a:rPr lang="en-GB" altLang="en-US" smtClean="0"/>
              <a:pPr/>
              <a:t>32</a:t>
            </a:fld>
            <a:endParaRPr lang="en-GB" alt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0554408"/>
              </p:ext>
            </p:extLst>
          </p:nvPr>
        </p:nvGraphicFramePr>
        <p:xfrm>
          <a:off x="340520" y="1039559"/>
          <a:ext cx="8381999" cy="518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72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32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1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5381">
                <a:tc>
                  <a:txBody>
                    <a:bodyPr/>
                    <a:lstStyle/>
                    <a:p>
                      <a:r>
                        <a:rPr lang="en-US" sz="1600" dirty="0"/>
                        <a:t>WI 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Status Report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Revised</a:t>
                      </a:r>
                      <a:r>
                        <a:rPr lang="en-US" sz="1600" baseline="0" dirty="0"/>
                        <a:t> </a:t>
                      </a:r>
                      <a:r>
                        <a:rPr lang="en-US" sz="1600" dirty="0"/>
                        <a:t>WID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NR intra-band CA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RP-200097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RP-200101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NR Inter-band CA for 3 bands DL with 1 band UL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RP-200239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RP-200238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NR Inter-band CA for 4 bands DL with 1 band UL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RP-200099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RP-200103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2 bands DL with 2 bands UL (1 LTE band + 1 NR band)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RP-200222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RP-200221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3 bands DL with 2 bands UL (2 LTE bands + 1 NR band)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RP-200272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RP-200271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4 bands DL with 2 bands UL (3 LTE bands + 1 NR band)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RP-200098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RP-200102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5 bands DL with 2 bands UL (4 LTE bands + 1 NR band)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RP-200133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RP-200134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955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of x bands (xDL/1UL x=1, 2,3,4) LTE and 2 NR bands (2DL/1UL); 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RP-200081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R4-200080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EN-DC for 3 bands DL with 3 bands UL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RP-200111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RP-200110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NR Inter-band CA/DC for 2 bands DL with up to 2 bands UL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RP-200169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RP-200168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91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NR Inter-band CA/DC for 3 bands DL with 2 bands UL</a:t>
                      </a:r>
                      <a:endParaRPr lang="en-US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RP-200172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RP-200171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8955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Band combinations for SA NR supplementary uplink (SUL), NSA NR SUL, NSA NR SUL with UL sharing from the UE perspective (ULSUP)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RP-200272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RP-200273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186326"/>
                  </a:ext>
                </a:extLst>
              </a:tr>
              <a:tr h="38955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Dual Connectivity (EN-DC) of LTE inter-band CA xDL/1UL bands (x=2,3,4) and NR FR1 1DL/1UL band and NR FR2 1DL/1UL band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RP-200229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RP-200228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51938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436761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/>
              <a:t>Rel-16 NR – 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8467" y="1276894"/>
            <a:ext cx="8229600" cy="5756366"/>
          </a:xfrm>
        </p:spPr>
        <p:txBody>
          <a:bodyPr/>
          <a:lstStyle/>
          <a:p>
            <a:r>
              <a:rPr lang="en-US" sz="2000" kern="1200" dirty="0"/>
              <a:t>7-24 GHz </a:t>
            </a:r>
          </a:p>
          <a:p>
            <a:pPr lvl="1" fontAlgn="ctr"/>
            <a:r>
              <a:rPr lang="en-US" sz="1800" dirty="0"/>
              <a:t>Several TPs for frequency bands, BS RF and BS classes were approved. </a:t>
            </a:r>
          </a:p>
          <a:p>
            <a:pPr lvl="1" fontAlgn="ctr"/>
            <a:r>
              <a:rPr lang="en-US" sz="1800" dirty="0"/>
              <a:t>TR 38.820 v2.0.0 is available. </a:t>
            </a:r>
          </a:p>
          <a:p>
            <a:pPr lvl="1" fontAlgn="ctr"/>
            <a:r>
              <a:rPr lang="en-US" sz="1800" dirty="0"/>
              <a:t>95% completed.</a:t>
            </a:r>
          </a:p>
          <a:p>
            <a:r>
              <a:rPr lang="en-US" sz="2000" kern="1200" dirty="0"/>
              <a:t>MIMO OTA</a:t>
            </a:r>
          </a:p>
          <a:p>
            <a:pPr lvl="1" fontAlgn="ctr"/>
            <a:r>
              <a:rPr lang="en-US" altLang="zh-CN" sz="1800" dirty="0"/>
              <a:t>Good progress on FR2 test methodology with some remaining open issues </a:t>
            </a:r>
          </a:p>
          <a:p>
            <a:pPr lvl="1" fontAlgn="ctr"/>
            <a:r>
              <a:rPr lang="en-US" altLang="zh-CN" sz="1800" dirty="0"/>
              <a:t>TR38.827 v1.2.0 NR MIMO OTA agreed R4-2002482</a:t>
            </a:r>
          </a:p>
          <a:p>
            <a:pPr lvl="1" fontAlgn="ctr"/>
            <a:r>
              <a:rPr lang="en-US" altLang="zh-CN" sz="1800" dirty="0"/>
              <a:t>Further extension (1 quarter) is needed to complete remaining issues on the FR2 test methods</a:t>
            </a:r>
          </a:p>
          <a:p>
            <a:pPr fontAlgn="ctr"/>
            <a:r>
              <a:rPr lang="en-US" sz="2000" kern="1200" dirty="0"/>
              <a:t>FR2 Test enhancement </a:t>
            </a:r>
          </a:p>
          <a:p>
            <a:pPr lvl="1" fontAlgn="ctr"/>
            <a:r>
              <a:rPr lang="en-US" sz="1600" kern="1200" dirty="0">
                <a:ea typeface="+mn-ea"/>
                <a:cs typeface="Arial" charset="0"/>
              </a:rPr>
              <a:t> </a:t>
            </a:r>
            <a:r>
              <a:rPr lang="en-US" sz="1800" dirty="0"/>
              <a:t>No discussion</a:t>
            </a:r>
          </a:p>
          <a:p>
            <a:endParaRPr lang="en-US" sz="2200" dirty="0"/>
          </a:p>
          <a:p>
            <a:endParaRPr lang="en-US" sz="2400" dirty="0"/>
          </a:p>
          <a:p>
            <a:pPr lvl="1"/>
            <a:endParaRPr lang="en-US" sz="3200" dirty="0">
              <a:ea typeface="MS PGothic" panose="020B0600070205080204" pitchFamily="50" charset="-128"/>
            </a:endParaRPr>
          </a:p>
          <a:p>
            <a:pPr lvl="1"/>
            <a:endParaRPr lang="en-US" sz="3200" dirty="0">
              <a:ea typeface="MS PGothic" panose="020B0600070205080204" pitchFamily="50" charset="-128"/>
            </a:endParaRPr>
          </a:p>
          <a:p>
            <a:pPr lvl="1"/>
            <a:endParaRPr lang="en-US" sz="3200" dirty="0">
              <a:ea typeface="MS PGothic" panose="020B0600070205080204" pitchFamily="50" charset="-128"/>
            </a:endParaRPr>
          </a:p>
          <a:p>
            <a:endParaRPr lang="en-US" sz="1800" dirty="0"/>
          </a:p>
          <a:p>
            <a:pPr lvl="1"/>
            <a:endParaRPr lang="ja-JP" altLang="en-US" sz="1800" dirty="0"/>
          </a:p>
          <a:p>
            <a:pPr lvl="2"/>
            <a:endParaRPr lang="en-US" sz="1800" dirty="0"/>
          </a:p>
          <a:p>
            <a:endParaRPr lang="en-US" sz="2400" dirty="0"/>
          </a:p>
          <a:p>
            <a:endParaRPr lang="en-US" sz="3200" dirty="0"/>
          </a:p>
          <a:p>
            <a:endParaRPr lang="en-US" sz="3200" dirty="0"/>
          </a:p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377238" y="5568950"/>
            <a:ext cx="395287" cy="222250"/>
          </a:xfrm>
        </p:spPr>
        <p:txBody>
          <a:bodyPr/>
          <a:lstStyle/>
          <a:p>
            <a:fld id="{7C3C36A9-E97D-481F-A77A-192FA52A6954}" type="slidenum">
              <a:rPr lang="en-GB" altLang="en-US" smtClean="0"/>
              <a:pPr/>
              <a:t>33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6732208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r>
              <a:rPr lang="sv-SE" altLang="ja-JP" dirty="0"/>
              <a:t>LTE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7576545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/>
              <a:t>Rel-16 LTE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4FCFB05-4610-41BA-AEB7-4EDB14985A2A}"/>
              </a:ext>
            </a:extLst>
          </p:cNvPr>
          <p:cNvSpPr txBox="1">
            <a:spLocks/>
          </p:cNvSpPr>
          <p:nvPr/>
        </p:nvSpPr>
        <p:spPr bwMode="auto">
          <a:xfrm>
            <a:off x="457200" y="127635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fontAlgn="ctr"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eMTC5 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RF: WF on remaining issues were agreed in R4-2002741. Several TPs on coexistence study and specific aspects of TDD were approved.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RRM: Good progress on RRM Core requirements finalization and initial discussion on performance requirements. WF R4-2002268 agreed.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Demodulation: WF with initial test scope agreed in R4-2002426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SR completion level: 95% for core part, 15% for perf. part. Extend core part to June 20, and perf. part to Dec 20</a:t>
            </a:r>
          </a:p>
          <a:p>
            <a:pPr fontAlgn="ctr"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NB-IOTenh3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RF: TP on summary of co-existence study and TDD configuration were approved. CRs on conformance testing were agreed for TS 38.141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Conformance testing: WF for test cases for NR in-band operation was approved 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RRM: Good progress on RRM requirements finalization. WF R4-2002337 agreed.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Demodulation: WF with initial test scope agreed in R4-2002425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SR completion level: 95% for core part, 15% for perf. part. Extend core part to June 20, and perf. part to Dec 20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4231756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/>
              <a:t>Rel-16 LTE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3673C74-208C-4653-87FD-25051CC58223}"/>
              </a:ext>
            </a:extLst>
          </p:cNvPr>
          <p:cNvSpPr txBox="1">
            <a:spLocks/>
          </p:cNvSpPr>
          <p:nvPr/>
        </p:nvSpPr>
        <p:spPr bwMode="auto">
          <a:xfrm>
            <a:off x="457200" y="111472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fontAlgn="ctr"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LTE </a:t>
            </a:r>
            <a:r>
              <a:rPr lang="en-US" altLang="zh-CN" sz="1800" dirty="0"/>
              <a:t>MIMO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/>
              <a:t>CR agreed for TS 36.101-1 Introduction of new SRS requirements for LTE eMIMO</a:t>
            </a:r>
          </a:p>
          <a:p>
            <a:pPr fontAlgn="ctr"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LTE even further mobility enhancement 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RRM: WF on RRM requirements agreed in R4-2002272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SR completion level: 85% for core part, 0% for perf. Part; Extend core part to June 20</a:t>
            </a:r>
          </a:p>
          <a:p>
            <a:pPr fontAlgn="ctr"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LTE high speed 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RRM: All requirements finalized, CRs agreed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Demodulation: requirements finalized, CRs agreed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SR completion level: 100% for core part, 100% for perf. Part, the WI finalized </a:t>
            </a:r>
          </a:p>
          <a:p>
            <a:pPr fontAlgn="ctr"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LTE-based 5G terrestrial broadcast 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WF in R4-2002423 on demodulation requirements was agreed.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sz="1600" dirty="0"/>
              <a:t>SR completion level: 50% for perf. Part</a:t>
            </a:r>
          </a:p>
          <a:p>
            <a:pPr fontAlgn="ctr"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Support for NavIC Navigation Satellite System for LTE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CR of TS 36.171 for introducing NavIC in LTE – performance part agreed</a:t>
            </a:r>
          </a:p>
          <a:p>
            <a:pPr fontAlgn="ctr">
              <a:spcBef>
                <a:spcPts val="0"/>
              </a:spcBef>
              <a:spcAft>
                <a:spcPts val="600"/>
              </a:spcAft>
            </a:pPr>
            <a:endParaRPr lang="en-US" sz="2000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411897858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694" y="0"/>
            <a:ext cx="7291566" cy="922149"/>
          </a:xfrm>
        </p:spPr>
        <p:txBody>
          <a:bodyPr/>
          <a:lstStyle/>
          <a:p>
            <a:r>
              <a:rPr lang="en-GB" dirty="0"/>
              <a:t> Rel-16 LTE Spectrum related WI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6378" y="870013"/>
            <a:ext cx="8229600" cy="4525963"/>
          </a:xfrm>
        </p:spPr>
        <p:txBody>
          <a:bodyPr/>
          <a:lstStyle/>
          <a:p>
            <a:r>
              <a:rPr lang="en-US" sz="2400" dirty="0"/>
              <a:t>Rel-16 LTE Basket WI Status Report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altLang="ja-JP" sz="2400" dirty="0">
              <a:ea typeface="MS PGothic" panose="020B0600070205080204" pitchFamily="50" charset="-128"/>
            </a:endParaRPr>
          </a:p>
          <a:p>
            <a:endParaRPr lang="en-US" altLang="ja-JP" sz="2400" dirty="0">
              <a:ea typeface="MS PGothic" panose="020B0600070205080204" pitchFamily="50" charset="-128"/>
            </a:endParaRPr>
          </a:p>
          <a:p>
            <a:endParaRPr lang="en-US" altLang="ja-JP" sz="2400" dirty="0">
              <a:ea typeface="MS PGothic" panose="020B0600070205080204" pitchFamily="50" charset="-128"/>
            </a:endParaRPr>
          </a:p>
          <a:p>
            <a:endParaRPr lang="en-US" altLang="ja-JP" sz="2400" dirty="0">
              <a:ea typeface="MS PGothic" panose="020B0600070205080204" pitchFamily="50" charset="-128"/>
            </a:endParaRPr>
          </a:p>
          <a:p>
            <a:endParaRPr lang="en-US" altLang="ja-JP" sz="2400" dirty="0">
              <a:ea typeface="MS PGothic" panose="020B0600070205080204" pitchFamily="50" charset="-128"/>
            </a:endParaRPr>
          </a:p>
          <a:p>
            <a:pPr lvl="1"/>
            <a:r>
              <a:rPr lang="en-US" altLang="ja-JP" sz="2000" dirty="0">
                <a:ea typeface="MS PGothic" panose="020B0600070205080204" pitchFamily="50" charset="-128"/>
              </a:rPr>
              <a:t>Above revised LTE CA WIDs have been endorsed by RAN4</a:t>
            </a:r>
          </a:p>
          <a:p>
            <a:pPr marL="457200" lvl="1" indent="0">
              <a:buNone/>
            </a:pPr>
            <a:endParaRPr lang="en-US" sz="2000" dirty="0">
              <a:ea typeface="MS PGothic" panose="020B0600070205080204" pitchFamily="50" charset="-128"/>
            </a:endParaRPr>
          </a:p>
          <a:p>
            <a:pPr lvl="1"/>
            <a:endParaRPr lang="en-US" sz="2000" dirty="0">
              <a:ea typeface="MS PGothic" panose="020B0600070205080204" pitchFamily="50" charset="-128"/>
            </a:endParaRPr>
          </a:p>
          <a:p>
            <a:pPr marL="457200" lvl="1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18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377238" y="5568950"/>
            <a:ext cx="395287" cy="222250"/>
          </a:xfrm>
        </p:spPr>
        <p:txBody>
          <a:bodyPr/>
          <a:lstStyle/>
          <a:p>
            <a:fld id="{7C3C36A9-E97D-481F-A77A-192FA52A6954}" type="slidenum">
              <a:rPr lang="en-GB" altLang="en-US" smtClean="0"/>
              <a:pPr/>
              <a:t>37</a:t>
            </a:fld>
            <a:endParaRPr lang="en-GB" alt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16380" y="1351601"/>
          <a:ext cx="8229598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017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19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459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85740">
                <a:tc>
                  <a:txBody>
                    <a:bodyPr/>
                    <a:lstStyle/>
                    <a:p>
                      <a:r>
                        <a:rPr lang="en-US" sz="1600" dirty="0"/>
                        <a:t>WI 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Status Report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Revised</a:t>
                      </a:r>
                      <a:r>
                        <a:rPr lang="en-US" sz="1600" baseline="0" dirty="0"/>
                        <a:t> </a:t>
                      </a:r>
                      <a:r>
                        <a:rPr lang="en-US" sz="1600" dirty="0"/>
                        <a:t>WID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3991">
                <a:tc>
                  <a:txBody>
                    <a:bodyPr/>
                    <a:lstStyle/>
                    <a:p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LTE intra-band CA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RP-200096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RP-200100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3991">
                <a:tc>
                  <a:txBody>
                    <a:bodyPr/>
                    <a:lstStyle/>
                    <a:p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LTE inter-band CA for 2 bands DL with 1 band UL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RP-200230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RP-200231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39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LTE inter-band CA for 3 bands DL with 1 band UL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RP-200266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RP-200267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39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LTE inter-band CA for x bands DL (x=4, 5) with 1 band UL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RP-200158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RP-200157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39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LTE inter-band CA for 2 bands DL with 2 band UL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RP-200268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RP-200269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39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LTE inter-band Carrier Aggregation for x bands DL  with 2 bands UL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RP-200079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RP-200078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39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Additional LTE bands for UE category M1 and/or NB1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RP-200155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RP-200153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39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Additional LTE bands for UE category M2 and/or NB2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RP-200156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RP-200154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274345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/>
          </p:nvPr>
        </p:nvSpPr>
        <p:spPr>
          <a:xfrm>
            <a:off x="458788" y="7937"/>
            <a:ext cx="6834187" cy="1143001"/>
          </a:xfrm>
        </p:spPr>
        <p:txBody>
          <a:bodyPr/>
          <a:lstStyle/>
          <a:p>
            <a:r>
              <a:rPr lang="fi-FI" altLang="en-US" dirty="0"/>
              <a:t>Views on new WI/SI proposals</a:t>
            </a:r>
          </a:p>
        </p:txBody>
      </p:sp>
      <p:sp>
        <p:nvSpPr>
          <p:cNvPr id="61443" name="Content Placeholder 2"/>
          <p:cNvSpPr>
            <a:spLocks noGrp="1"/>
          </p:cNvSpPr>
          <p:nvPr>
            <p:ph idx="1"/>
          </p:nvPr>
        </p:nvSpPr>
        <p:spPr>
          <a:xfrm>
            <a:off x="224092" y="1209675"/>
            <a:ext cx="8293375" cy="4651375"/>
          </a:xfrm>
        </p:spPr>
        <p:txBody>
          <a:bodyPr/>
          <a:lstStyle/>
          <a:p>
            <a:pPr marL="342900" lvl="1" indent="-342900">
              <a:buBlip>
                <a:blip r:embed="rId2"/>
              </a:buBlip>
            </a:pPr>
            <a:r>
              <a:rPr lang="en-US" altLang="zh-CN" dirty="0">
                <a:ea typeface="+mn-ea"/>
                <a:cs typeface="+mn-cs"/>
              </a:rPr>
              <a:t>Q2 focus is to complete R16 core part</a:t>
            </a:r>
          </a:p>
          <a:p>
            <a:pPr marL="342900" lvl="1" indent="-342900">
              <a:buBlip>
                <a:blip r:embed="rId2"/>
              </a:buBlip>
            </a:pPr>
            <a:r>
              <a:rPr lang="en-US" altLang="zh-CN" dirty="0">
                <a:ea typeface="+mn-ea"/>
                <a:cs typeface="+mn-cs"/>
              </a:rPr>
              <a:t>The current guidance is only critical spectrum related R16/17 proposals will be discussed/approved.</a:t>
            </a:r>
          </a:p>
        </p:txBody>
      </p:sp>
    </p:spTree>
    <p:extLst>
      <p:ext uri="{BB962C8B-B14F-4D97-AF65-F5344CB8AC3E}">
        <p14:creationId xmlns:p14="http://schemas.microsoft.com/office/powerpoint/2010/main" val="38560288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altLang="zh-CN" dirty="0"/>
              <a:t>Thank You!</a:t>
            </a:r>
            <a:endParaRPr lang="zh-CN" altLang="en-US" dirty="0"/>
          </a:p>
        </p:txBody>
      </p:sp>
      <p:sp>
        <p:nvSpPr>
          <p:cNvPr id="75779" name="Rectangle 3"/>
          <p:cNvSpPr>
            <a:spLocks noGrp="1"/>
          </p:cNvSpPr>
          <p:nvPr>
            <p:ph type="body" idx="1"/>
          </p:nvPr>
        </p:nvSpPr>
        <p:spPr>
          <a:xfrm>
            <a:off x="198286" y="1096828"/>
            <a:ext cx="8515607" cy="2571567"/>
          </a:xfrm>
        </p:spPr>
        <p:txBody>
          <a:bodyPr/>
          <a:lstStyle/>
          <a:p>
            <a:pPr>
              <a:lnSpc>
                <a:spcPct val="80000"/>
              </a:lnSpc>
              <a:spcBef>
                <a:spcPct val="15000"/>
              </a:spcBef>
              <a:buFontTx/>
              <a:buNone/>
            </a:pPr>
            <a:endParaRPr lang="sv-SE" altLang="en-US" sz="1400" dirty="0"/>
          </a:p>
          <a:p>
            <a:pPr marL="342900" lvl="1" indent="-342900">
              <a:lnSpc>
                <a:spcPct val="80000"/>
              </a:lnSpc>
              <a:spcBef>
                <a:spcPts val="600"/>
              </a:spcBef>
              <a:buBlip>
                <a:blip r:embed="rId2"/>
              </a:buBlip>
            </a:pPr>
            <a:r>
              <a:rPr lang="sv-SE" altLang="en-US" sz="2000" dirty="0">
                <a:ea typeface="+mn-ea"/>
                <a:cs typeface="+mn-cs"/>
              </a:rPr>
              <a:t>Vice chairs Haijie Qiu and Andrey Chervyakov for helping structure the e-meeting and chairing sessions</a:t>
            </a:r>
          </a:p>
          <a:p>
            <a:pPr marL="342900" lvl="1" indent="-342900">
              <a:lnSpc>
                <a:spcPct val="80000"/>
              </a:lnSpc>
              <a:spcBef>
                <a:spcPts val="600"/>
              </a:spcBef>
              <a:buBlip>
                <a:blip r:embed="rId2"/>
              </a:buBlip>
            </a:pPr>
            <a:r>
              <a:rPr lang="en-US" altLang="en-US" sz="2000" dirty="0">
                <a:ea typeface="+mn-ea"/>
                <a:cs typeface="+mn-cs"/>
              </a:rPr>
              <a:t>Kai-Erik Sunell and Young Ik Jo for efficient secretary support</a:t>
            </a:r>
          </a:p>
          <a:p>
            <a:pPr marL="342900" lvl="1" indent="-342900">
              <a:lnSpc>
                <a:spcPct val="80000"/>
              </a:lnSpc>
              <a:spcBef>
                <a:spcPts val="600"/>
              </a:spcBef>
              <a:buBlip>
                <a:blip r:embed="rId2"/>
              </a:buBlip>
            </a:pPr>
            <a:r>
              <a:rPr lang="sv-SE" altLang="en-US" sz="2000" dirty="0">
                <a:ea typeface="+mn-ea"/>
                <a:cs typeface="+mn-cs"/>
              </a:rPr>
              <a:t>Email moderators for leading the email discussions and providing summaries</a:t>
            </a:r>
          </a:p>
          <a:p>
            <a:pPr marL="342900" lvl="1" indent="-342900">
              <a:lnSpc>
                <a:spcPct val="80000"/>
              </a:lnSpc>
              <a:spcBef>
                <a:spcPts val="600"/>
              </a:spcBef>
              <a:buBlip>
                <a:blip r:embed="rId2"/>
              </a:buBlip>
            </a:pPr>
            <a:r>
              <a:rPr lang="sv-SE" altLang="en-US" sz="2000" dirty="0">
                <a:ea typeface="+mn-ea"/>
                <a:cs typeface="+mn-cs"/>
              </a:rPr>
              <a:t>Delegates for contributions and discussion</a:t>
            </a:r>
          </a:p>
        </p:txBody>
      </p:sp>
    </p:spTree>
    <p:extLst>
      <p:ext uri="{BB962C8B-B14F-4D97-AF65-F5344CB8AC3E}">
        <p14:creationId xmlns:p14="http://schemas.microsoft.com/office/powerpoint/2010/main" val="3599014948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436563" y="9525"/>
            <a:ext cx="6834187" cy="1143000"/>
          </a:xfrm>
        </p:spPr>
        <p:txBody>
          <a:bodyPr/>
          <a:lstStyle/>
          <a:p>
            <a:r>
              <a:rPr lang="fi-FI" altLang="en-US" dirty="0"/>
              <a:t>Statistics</a:t>
            </a:r>
          </a:p>
        </p:txBody>
      </p:sp>
      <p:cxnSp>
        <p:nvCxnSpPr>
          <p:cNvPr id="8252" name="Straight Arrow Connector 11"/>
          <p:cNvCxnSpPr>
            <a:cxnSpLocks noChangeShapeType="1"/>
          </p:cNvCxnSpPr>
          <p:nvPr/>
        </p:nvCxnSpPr>
        <p:spPr bwMode="auto">
          <a:xfrm flipH="1">
            <a:off x="7835900" y="4221163"/>
            <a:ext cx="298450" cy="158750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 type="arrow" w="med" len="med"/>
              </a14:hiddenLine>
            </a:ext>
          </a:extLst>
        </p:spPr>
      </p:cxnSp>
      <p:cxnSp>
        <p:nvCxnSpPr>
          <p:cNvPr id="8253" name="Straight Arrow Connector 13"/>
          <p:cNvCxnSpPr>
            <a:cxnSpLocks noChangeShapeType="1"/>
          </p:cNvCxnSpPr>
          <p:nvPr/>
        </p:nvCxnSpPr>
        <p:spPr bwMode="auto">
          <a:xfrm flipH="1">
            <a:off x="8505825" y="1839913"/>
            <a:ext cx="319088" cy="520700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 type="arrow" w="med" len="med"/>
              </a14:hiddenLine>
            </a:ext>
          </a:extLst>
        </p:spPr>
      </p:cxnSp>
      <p:graphicFrame>
        <p:nvGraphicFramePr>
          <p:cNvPr id="2" name="Chart 1"/>
          <p:cNvGraphicFramePr/>
          <p:nvPr/>
        </p:nvGraphicFramePr>
        <p:xfrm>
          <a:off x="0" y="3017951"/>
          <a:ext cx="4334634" cy="292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Chart 7"/>
          <p:cNvGraphicFramePr/>
          <p:nvPr/>
        </p:nvGraphicFramePr>
        <p:xfrm>
          <a:off x="4392627" y="3024695"/>
          <a:ext cx="4334634" cy="292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Parallelogram 2"/>
          <p:cNvSpPr/>
          <p:nvPr/>
        </p:nvSpPr>
        <p:spPr bwMode="auto">
          <a:xfrm>
            <a:off x="1265464" y="2620736"/>
            <a:ext cx="4278086" cy="1502228"/>
          </a:xfrm>
          <a:prstGeom prst="parallelogram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4"/>
              </a:buBlip>
              <a:tabLst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1494063" y="2620736"/>
            <a:ext cx="6082393" cy="39188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4"/>
              </a:buBlip>
              <a:tabLst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381109" y="2712498"/>
            <a:ext cx="6408964" cy="61232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4"/>
              </a:buBlip>
              <a:tabLst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381107" y="1281298"/>
          <a:ext cx="8561724" cy="1529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31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73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218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46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477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269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5052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Meeting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Date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Location</a:t>
                      </a:r>
                    </a:p>
                  </a:txBody>
                  <a:tcPr marL="91432" marR="91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Host</a:t>
                      </a:r>
                    </a:p>
                  </a:txBody>
                  <a:tcPr marL="91432" marR="9143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Delegates registered/attendees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Documents requested/uploaded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RAN4 #94-e</a:t>
                      </a: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Feb. 24 – Mar. 6, 2020</a:t>
                      </a: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sv-FI" altLang="zh-CN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Electronic meeting</a:t>
                      </a: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226/226</a:t>
                      </a: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4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2883/2840</a:t>
                      </a: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kumimoji="0" lang="zh-CN" sz="14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684163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42756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r>
              <a:rPr lang="sv-SE" altLang="ja-JP" dirty="0"/>
              <a:t>NR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176299788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xfrm>
            <a:off x="306388" y="169863"/>
            <a:ext cx="6834187" cy="1143000"/>
          </a:xfrm>
        </p:spPr>
        <p:txBody>
          <a:bodyPr/>
          <a:lstStyle/>
          <a:p>
            <a:r>
              <a:rPr lang="sv-SE" altLang="en-US" dirty="0"/>
              <a:t>Completion of ongoing WI/SI</a:t>
            </a:r>
            <a:endParaRPr lang="en-US" altLang="en-US" dirty="0"/>
          </a:p>
        </p:txBody>
      </p:sp>
      <p:sp>
        <p:nvSpPr>
          <p:cNvPr id="11267" name="Rectangle 25"/>
          <p:cNvSpPr>
            <a:spLocks noGrp="1"/>
          </p:cNvSpPr>
          <p:nvPr>
            <p:ph type="body" sz="half" idx="1"/>
          </p:nvPr>
        </p:nvSpPr>
        <p:spPr>
          <a:xfrm>
            <a:off x="106136" y="1072243"/>
            <a:ext cx="8081131" cy="4625975"/>
          </a:xfrm>
        </p:spPr>
        <p:txBody>
          <a:bodyPr/>
          <a:lstStyle/>
          <a:p>
            <a:pPr eaLnBrk="1" fontAlgn="b" hangingPunct="1"/>
            <a:r>
              <a:rPr lang="en-US" altLang="zh-CN" sz="2400" dirty="0"/>
              <a:t>SI/WI to be completed </a:t>
            </a:r>
          </a:p>
          <a:p>
            <a:pPr marL="0" indent="0" eaLnBrk="1" fontAlgn="b" hangingPunct="1">
              <a:buNone/>
            </a:pPr>
            <a:endParaRPr lang="en-US" altLang="zh-CN" sz="2400" dirty="0"/>
          </a:p>
          <a:p>
            <a:pPr eaLnBrk="1" fontAlgn="b" hangingPunct="1"/>
            <a:endParaRPr lang="en-US" altLang="zh-CN" sz="2400" dirty="0"/>
          </a:p>
          <a:p>
            <a:pPr eaLnBrk="1" fontAlgn="b" hangingPunct="1"/>
            <a:endParaRPr lang="en-US" altLang="zh-CN" sz="2400" dirty="0"/>
          </a:p>
          <a:p>
            <a:pPr marL="0" indent="0" eaLnBrk="1" fontAlgn="b" hangingPunct="1">
              <a:buNone/>
            </a:pPr>
            <a:endParaRPr lang="en-GB" altLang="ja-JP" sz="2400" dirty="0"/>
          </a:p>
          <a:p>
            <a:pPr lvl="1" eaLnBrk="1" fontAlgn="b" hangingPunct="1"/>
            <a:endParaRPr lang="fi-FI" altLang="ja-JP" sz="1800" dirty="0"/>
          </a:p>
          <a:p>
            <a:pPr lvl="1" eaLnBrk="1" fontAlgn="b" hangingPunct="1"/>
            <a:endParaRPr lang="en-US" sz="1800" dirty="0"/>
          </a:p>
          <a:p>
            <a:pPr eaLnBrk="1" fontAlgn="b" hangingPunct="1"/>
            <a:endParaRPr lang="en-US" altLang="zh-CN" sz="2400" dirty="0"/>
          </a:p>
          <a:p>
            <a:pPr lvl="1" eaLnBrk="1" fontAlgn="b" hangingPunct="1"/>
            <a:endParaRPr lang="en-US" sz="1800" dirty="0"/>
          </a:p>
          <a:p>
            <a:pPr marL="457200" lvl="1" indent="0" eaLnBrk="1" fontAlgn="b" hangingPunct="1">
              <a:buNone/>
            </a:pPr>
            <a:endParaRPr lang="en-GB" sz="1800" dirty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fi-FI" altLang="ja-JP" sz="1100" dirty="0"/>
          </a:p>
          <a:p>
            <a:pPr marL="0" indent="0">
              <a:lnSpc>
                <a:spcPct val="90000"/>
              </a:lnSpc>
              <a:spcBef>
                <a:spcPct val="0"/>
              </a:spcBef>
              <a:buNone/>
            </a:pPr>
            <a:endParaRPr lang="en-GB" altLang="ja-JP" sz="2000" b="1" dirty="0">
              <a:solidFill>
                <a:srgbClr val="0000FF"/>
              </a:solidFill>
              <a:latin typeface="Arial" charset="0"/>
              <a:ea typeface="MS PGothic" pitchFamily="34" charset="-128"/>
              <a:cs typeface="Arial" charset="0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fi-FI" altLang="ja-JP" sz="2000" dirty="0">
              <a:ea typeface="+mn-ea"/>
              <a:cs typeface="+mn-cs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US" altLang="ja-JP" sz="2000" dirty="0">
              <a:ea typeface="+mn-ea"/>
              <a:cs typeface="+mn-cs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en-US" sz="2000" dirty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US" altLang="en-US" sz="1000" dirty="0"/>
          </a:p>
          <a:p>
            <a:pPr lvl="2">
              <a:lnSpc>
                <a:spcPct val="90000"/>
              </a:lnSpc>
              <a:spcBef>
                <a:spcPct val="0"/>
              </a:spcBef>
            </a:pPr>
            <a:endParaRPr lang="en-GB" altLang="en-US" sz="1000" dirty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en-US" sz="20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3206311"/>
              </p:ext>
            </p:extLst>
          </p:nvPr>
        </p:nvGraphicFramePr>
        <p:xfrm>
          <a:off x="554261" y="1708783"/>
          <a:ext cx="7484839" cy="24602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938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909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r>
                        <a:rPr lang="en-US" sz="1400" dirty="0"/>
                        <a:t>Title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SR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Addition of channel bandwidths in Band n77 and n78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RP-200274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Introduction of Band n53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RP-200104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Addition of wider channel bandwidths in NR band n28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RP-200127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adding wider channel bandwidth support to band n1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RP-200301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20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Introduction of NR band n26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RP-200329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20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Adding wider channel bandwidth to NR band n38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RP-200302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20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92687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5093516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r>
              <a:rPr lang="sv-SE" altLang="ja-JP" dirty="0"/>
              <a:t>NR – RAN4 led items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697848717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/>
              <a:t>FR1 UE RF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1900" y="1233609"/>
            <a:ext cx="8561600" cy="5756366"/>
          </a:xfrm>
        </p:spPr>
        <p:txBody>
          <a:bodyPr/>
          <a:lstStyle/>
          <a:p>
            <a:pPr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2000" kern="1200" dirty="0"/>
              <a:t>Clarification CR agreed for almost contiguous allocation for CP-OFDM.</a:t>
            </a:r>
          </a:p>
          <a:p>
            <a:pPr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2000" kern="1200" dirty="0"/>
              <a:t>WFs/CRs agreed for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kern="1200" dirty="0"/>
              <a:t>Intra-band contiguous DL CA for FR1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kern="1200" dirty="0"/>
              <a:t>Intra-band contiguous UL CA for FR1 power class 3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600" kern="1200" dirty="0"/>
              <a:t>Intra-band non-contiguous UL CA for FR1 power class 3</a:t>
            </a:r>
          </a:p>
          <a:p>
            <a:pPr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2000" kern="1200" dirty="0"/>
              <a:t>WF for RF and RRM requirements agreed for switching period between case 1 and case 2. An LS was sent to RAN1 and RAN2</a:t>
            </a:r>
          </a:p>
          <a:p>
            <a:pPr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2000" kern="1200" dirty="0"/>
              <a:t>Initial discussion on time masks for ULSUP-TDM </a:t>
            </a:r>
          </a:p>
          <a:p>
            <a:pPr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2000" kern="1200" dirty="0"/>
              <a:t>SR completion level: 70% for core part, 30% for perf. part.; Extend core part to June 2020. </a:t>
            </a:r>
          </a:p>
          <a:p>
            <a:pPr marL="0" indent="0" fontAlgn="ctr">
              <a:spcBef>
                <a:spcPts val="0"/>
              </a:spcBef>
              <a:spcAft>
                <a:spcPts val="600"/>
              </a:spcAft>
              <a:buNone/>
            </a:pPr>
            <a:endParaRPr lang="en-US" altLang="zh-CN" sz="1800" kern="1200" dirty="0"/>
          </a:p>
          <a:p>
            <a:pPr fontAlgn="ctr"/>
            <a:endParaRPr lang="zh-CN" altLang="zh-CN" dirty="0"/>
          </a:p>
          <a:p>
            <a:pPr fontAlgn="ctr"/>
            <a:endParaRPr lang="en-US" sz="2400" dirty="0"/>
          </a:p>
          <a:p>
            <a:pPr marL="457200" lvl="1" indent="0">
              <a:buNone/>
            </a:pPr>
            <a:endParaRPr lang="en-US" sz="1600" dirty="0">
              <a:ea typeface="MS PGothic" panose="020B0600070205080204" pitchFamily="50" charset="-128"/>
            </a:endParaRPr>
          </a:p>
          <a:p>
            <a:pPr lvl="1"/>
            <a:endParaRPr lang="en-US" sz="1600" dirty="0">
              <a:ea typeface="MS PGothic" panose="020B0600070205080204" pitchFamily="50" charset="-128"/>
            </a:endParaRPr>
          </a:p>
          <a:p>
            <a:pPr marL="457200" lvl="1" indent="0">
              <a:buNone/>
            </a:pPr>
            <a:endParaRPr lang="en-US" sz="1600" dirty="0">
              <a:ea typeface="MS PGothic" panose="020B0600070205080204" pitchFamily="50" charset="-128"/>
            </a:endParaRPr>
          </a:p>
          <a:p>
            <a:pPr lvl="1"/>
            <a:endParaRPr lang="en-US" sz="1600" dirty="0">
              <a:ea typeface="MS PGothic" panose="020B0600070205080204" pitchFamily="50" charset="-128"/>
            </a:endParaRPr>
          </a:p>
          <a:p>
            <a:endParaRPr lang="en-US" sz="1050" dirty="0"/>
          </a:p>
          <a:p>
            <a:pPr lvl="1"/>
            <a:endParaRPr lang="ja-JP" altLang="en-US" sz="1050" dirty="0"/>
          </a:p>
          <a:p>
            <a:pPr lvl="2"/>
            <a:endParaRPr lang="en-US" sz="1050" dirty="0"/>
          </a:p>
          <a:p>
            <a:endParaRPr lang="en-US" sz="12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377238" y="5568950"/>
            <a:ext cx="395287" cy="222250"/>
          </a:xfrm>
        </p:spPr>
        <p:txBody>
          <a:bodyPr/>
          <a:lstStyle/>
          <a:p>
            <a:fld id="{7C3C36A9-E97D-481F-A77A-192FA52A6954}" type="slidenum">
              <a:rPr lang="en-GB" altLang="en-US" smtClean="0"/>
              <a:pPr/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230139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52360" cy="1143000"/>
          </a:xfrm>
        </p:spPr>
        <p:txBody>
          <a:bodyPr/>
          <a:lstStyle/>
          <a:p>
            <a:r>
              <a:rPr lang="en-GB" dirty="0"/>
              <a:t>FR2 UE RF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852" y="1516413"/>
            <a:ext cx="8561600" cy="3715463"/>
          </a:xfrm>
        </p:spPr>
        <p:txBody>
          <a:bodyPr/>
          <a:lstStyle/>
          <a:p>
            <a:pPr fontAlgn="ctr">
              <a:spcBef>
                <a:spcPts val="0"/>
              </a:spcBef>
              <a:spcAft>
                <a:spcPts val="600"/>
              </a:spcAft>
            </a:pPr>
            <a:r>
              <a:rPr lang="en-GB" altLang="zh-CN" sz="1800" kern="1200" dirty="0"/>
              <a:t>MPE: a WF on MPE agreed in which further agreements on P-MPR reporting were made. It was also agreed that “fast emergency signal” is not needed. In addition, two LSs were sent to RAN2.</a:t>
            </a:r>
          </a:p>
          <a:p>
            <a:pPr fontAlgn="ctr">
              <a:spcBef>
                <a:spcPts val="0"/>
              </a:spcBef>
              <a:spcAft>
                <a:spcPts val="600"/>
              </a:spcAft>
            </a:pPr>
            <a:r>
              <a:rPr lang="en-GB" altLang="zh-CN" sz="1800" kern="1200" dirty="0"/>
              <a:t>Some agreements made for: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GB" altLang="zh-CN" sz="1400" kern="1200" dirty="0"/>
              <a:t>Intra-band contiguous DL CA for aggregated BW larger than 1400 MHz. The objective of defining UE RF requirements for intra-band contiguous DL CA for aggregated channel bandwidth wider than 1200 MHz will be removed from the WI.</a:t>
            </a:r>
          </a:p>
          <a:p>
            <a:pPr lvl="1" fontAlgn="ctr">
              <a:spcBef>
                <a:spcPts val="0"/>
              </a:spcBef>
              <a:spcAft>
                <a:spcPts val="600"/>
              </a:spcAft>
            </a:pPr>
            <a:r>
              <a:rPr lang="en-GB" altLang="zh-CN" sz="1400" kern="1200" dirty="0"/>
              <a:t>Contiguous intra-band UL CA</a:t>
            </a:r>
          </a:p>
          <a:p>
            <a:pPr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800" kern="1200" dirty="0"/>
              <a:t>A WF on Spherical coverage enhancements was agreed.</a:t>
            </a:r>
            <a:endParaRPr lang="en-GB" altLang="zh-CN" sz="1800" kern="1200" dirty="0"/>
          </a:p>
          <a:p>
            <a:pPr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800" kern="1200" dirty="0"/>
              <a:t>A WF on Multiband relaxation framework enhancement was agreed</a:t>
            </a:r>
          </a:p>
          <a:p>
            <a:pPr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800" kern="1200" dirty="0"/>
              <a:t>RRM requirements for FR2 inter-band DL CA: Initial discussion took place with limited progress.</a:t>
            </a:r>
          </a:p>
          <a:p>
            <a:pPr fontAlgn="ctr">
              <a:spcBef>
                <a:spcPts val="0"/>
              </a:spcBef>
              <a:spcAft>
                <a:spcPts val="600"/>
              </a:spcAft>
            </a:pPr>
            <a:r>
              <a:rPr lang="en-US" altLang="zh-CN" sz="1800" kern="1200" dirty="0"/>
              <a:t>SR completion level: 35% for core part, 35% for perf. Part; Extend Core/Perf part to June 2020. </a:t>
            </a:r>
          </a:p>
          <a:p>
            <a:pPr fontAlgn="ctr"/>
            <a:endParaRPr lang="en-GB" altLang="zh-CN" sz="2400" dirty="0"/>
          </a:p>
          <a:p>
            <a:pPr fontAlgn="ctr"/>
            <a:endParaRPr lang="zh-CN" altLang="zh-CN" sz="2400" dirty="0"/>
          </a:p>
          <a:p>
            <a:pPr lvl="1"/>
            <a:endParaRPr lang="en-US" sz="1600" dirty="0">
              <a:ea typeface="MS PGothic" panose="020B0600070205080204" pitchFamily="50" charset="-128"/>
            </a:endParaRPr>
          </a:p>
          <a:p>
            <a:pPr lvl="1"/>
            <a:endParaRPr lang="en-US" sz="1600" dirty="0">
              <a:ea typeface="MS PGothic" panose="020B0600070205080204" pitchFamily="50" charset="-128"/>
            </a:endParaRPr>
          </a:p>
          <a:p>
            <a:pPr lvl="1"/>
            <a:endParaRPr lang="en-US" sz="1600" dirty="0">
              <a:ea typeface="MS PGothic" panose="020B0600070205080204" pitchFamily="50" charset="-128"/>
            </a:endParaRPr>
          </a:p>
          <a:p>
            <a:pPr lvl="1"/>
            <a:endParaRPr lang="en-US" sz="1600" dirty="0">
              <a:ea typeface="MS PGothic" panose="020B0600070205080204" pitchFamily="50" charset="-128"/>
            </a:endParaRPr>
          </a:p>
          <a:p>
            <a:endParaRPr lang="en-US" sz="1050" dirty="0"/>
          </a:p>
          <a:p>
            <a:pPr lvl="1"/>
            <a:endParaRPr lang="ja-JP" altLang="en-US" sz="1050" dirty="0"/>
          </a:p>
          <a:p>
            <a:pPr lvl="2"/>
            <a:endParaRPr lang="en-US" sz="1050" dirty="0"/>
          </a:p>
          <a:p>
            <a:endParaRPr lang="en-US" sz="12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377238" y="5568950"/>
            <a:ext cx="395287" cy="222250"/>
          </a:xfrm>
        </p:spPr>
        <p:txBody>
          <a:bodyPr/>
          <a:lstStyle/>
          <a:p>
            <a:fld id="{7C3C36A9-E97D-481F-A77A-192FA52A6954}" type="slidenum">
              <a:rPr lang="en-GB" altLang="en-US" smtClean="0"/>
              <a:pPr/>
              <a:t>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91010614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292672</TotalTime>
  <Words>3338</Words>
  <Application>Microsoft Office PowerPoint</Application>
  <PresentationFormat>On-screen Show (4:3)</PresentationFormat>
  <Paragraphs>487</Paragraphs>
  <Slides>39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3" baseType="lpstr">
      <vt:lpstr>Arial</vt:lpstr>
      <vt:lpstr>Calibri</vt:lpstr>
      <vt:lpstr>Times New Roman</vt:lpstr>
      <vt:lpstr>3gpp</vt:lpstr>
      <vt:lpstr>  </vt:lpstr>
      <vt:lpstr>Executive Summary (1/2) </vt:lpstr>
      <vt:lpstr>Executive Summary (2/2)</vt:lpstr>
      <vt:lpstr>Statistics</vt:lpstr>
      <vt:lpstr>NR</vt:lpstr>
      <vt:lpstr>Completion of ongoing WI/SI</vt:lpstr>
      <vt:lpstr>NR – RAN4 led items</vt:lpstr>
      <vt:lpstr>FR1 UE RF </vt:lpstr>
      <vt:lpstr>FR2 UE RF </vt:lpstr>
      <vt:lpstr>RRM Requirements Enhancements</vt:lpstr>
      <vt:lpstr>CSI-RS based L3 Measurement</vt:lpstr>
      <vt:lpstr>High Speed Train Scenarios</vt:lpstr>
      <vt:lpstr>Performance requirement enhancement</vt:lpstr>
      <vt:lpstr>FR2 DL 256QAM</vt:lpstr>
      <vt:lpstr>NR – Other WG led items</vt:lpstr>
      <vt:lpstr>Rel-16 NR – eMIMO </vt:lpstr>
      <vt:lpstr>Rel-16 NR – CLI and RIM</vt:lpstr>
      <vt:lpstr>Rel-16 NR – NR-U</vt:lpstr>
      <vt:lpstr>Rel-16 NR – eURLLC</vt:lpstr>
      <vt:lpstr>Rel-16 NR – Power Saving</vt:lpstr>
      <vt:lpstr>Rel-16 NR – Positioning</vt:lpstr>
      <vt:lpstr>Rel-16 NR – 5G V2X and NR sidelink</vt:lpstr>
      <vt:lpstr>Rel-16 NR – NR Mobility Enhancement</vt:lpstr>
      <vt:lpstr>Rel-16 NR – MR-DC</vt:lpstr>
      <vt:lpstr>Rel-16 NR – IAB</vt:lpstr>
      <vt:lpstr>Rel-16 NR – OTA BS Testing</vt:lpstr>
      <vt:lpstr>Rel-16 NR – 2-step RACH for NR</vt:lpstr>
      <vt:lpstr>Rel-16 NR – SRVCC from 5G to 3G</vt:lpstr>
      <vt:lpstr>Rel-16 NR – SON/MDT</vt:lpstr>
      <vt:lpstr>Rel-16 NR –Spectrum WI(1/2)</vt:lpstr>
      <vt:lpstr>Rel-16 NR –Spectrum WI(2/2)</vt:lpstr>
      <vt:lpstr> Rel-16 Basket WI Status</vt:lpstr>
      <vt:lpstr>Rel-16 NR – SI</vt:lpstr>
      <vt:lpstr>LTE</vt:lpstr>
      <vt:lpstr>Rel-16 LTE</vt:lpstr>
      <vt:lpstr>Rel-16 LTE</vt:lpstr>
      <vt:lpstr> Rel-16 LTE Spectrum related WI</vt:lpstr>
      <vt:lpstr>Views on new WI/SI proposals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</dc:title>
  <cp:lastModifiedBy>Steven Chen</cp:lastModifiedBy>
  <cp:revision>30</cp:revision>
  <cp:lastPrinted>2016-09-15T08:31:35Z</cp:lastPrinted>
  <dcterms:created xsi:type="dcterms:W3CDTF">2009-11-27T05:15:11Z</dcterms:created>
  <dcterms:modified xsi:type="dcterms:W3CDTF">2020-03-13T16:32:43Z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D:\RAN\RAN78\RP-172127.pptx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1552620126</vt:lpwstr>
  </property>
</Properties>
</file>