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476" r:id="rId3"/>
    <p:sldId id="257" r:id="rId4"/>
    <p:sldId id="477" r:id="rId5"/>
    <p:sldId id="258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543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3673C2-D739-4DA7-B52B-A2FB19826935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C35E6F-9341-4677-9980-E7E014527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867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DDF6C-5C58-4BA1-A4EB-C91519D6C1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8BCD2E-5F94-4CB1-A130-1682E3A18C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57EEC1-5B0E-41DD-BD7A-CDE3E8FC0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2019-12-09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28068B-377D-47AD-AAAE-7EF8CDDEC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2196B2-F270-4423-8063-B691C2FB4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07054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754B3-9D5F-4A64-9C1F-24C39662C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69AA26-595F-4485-B9E1-F98AD1056D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281558-E533-4B24-9C88-254C5A000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2019-12-09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FD0E11-DBA7-4DFC-81F7-E9282045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D5AF27-F391-4630-965F-64D70B6F6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922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66F4AD-65C1-4714-AEA6-7D3AC9313B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664A21-21C4-494A-AFA7-EA5FC3B0F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4516D-1B0E-46AF-93EE-8165B2604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2019-12-09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751C8C-3CDD-4750-8286-222112975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91E834-92B3-4130-A1FB-AE597B1EF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3239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E122B-A531-4690-A387-5354F3621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A00748-D33E-4AF4-8841-5FAE669C9F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C972B-9CEB-4EAC-B9E4-2476A48EB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2019-12-09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F0F51-A090-4018-A202-D39526976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64E299-1637-46B8-98A6-ED72D9144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9577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A07B5-E022-4462-87DD-27A5D67DF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C0132E-D582-4A25-8820-4CD32AAB76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EF4106-E539-44F1-A7FA-9436D61C8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2019-12-09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988EA7-60FB-44F0-B583-1D97FF166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03267-7069-48C9-8D7F-926933126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1714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1E801-9F08-4A8E-B162-173DC3BDD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54BCE6-8C46-47C2-8F1B-1AF19CDDCB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63377F-CC7B-47BC-A289-CE840DA621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04F333-0E77-49A4-8615-D5364027A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2019-12-09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90537D-B204-4608-8DD0-29E33D304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ABF54C-5EF7-4661-B565-AF39915E4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22402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A94AF-F2D4-4861-A119-10EFD6DA3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98EBAB-2E29-43EA-9C20-85A46BF46F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16FB3D-88CB-4A55-9DA4-364EF00470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DF204E-343A-4588-9633-F35F382967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28AE68-877A-40B3-94C9-E5B9F3EEE3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D3F6A6-FF9A-4634-BB19-FF5AD84AA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2019-12-09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0C7812-D377-4E24-A22F-BE453905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179060-C0A1-437E-9293-2EC447598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3681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BD81D-4442-46C5-87FC-9F71F6F28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A9AEC5-916E-4E23-BB87-8CCAC0692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2019-12-09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28AD34-FE08-440D-B66C-E6C33557F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0F829D-7816-44E4-99A5-3A728A347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4901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8A204B-B943-4854-910E-2206C3B6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2019-12-09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F2FFC5-A62D-4BB9-873A-AA0B82D97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E5C7D0-205E-4559-82EA-831162921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122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BF481-51D1-4B5B-9F09-142751DB3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0619A-FD48-4F60-9690-AEB96A831D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7BDAAA-EE8C-479E-B9C8-32FAB8B419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EA4D32-98F1-4724-865B-1655B9063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2019-12-09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984930-617A-4735-9697-05366160E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C0595E-2E2D-4F49-990C-999D681CC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28048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A1B3D-3B37-4DA6-AEEC-C11188C6D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A96C8A-1579-4167-908E-4B2BDACF41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C9B61C-38B4-4EE8-BFA8-29F79432A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17ED09-B3C2-4EDC-810E-6F49AC2F5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2019-12-09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8FECCE-7174-42A8-9025-DC2733488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DEFFC6-FD76-4AE7-9FD4-39CA2F4C8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16352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977ADD-6994-4558-BA9E-AF407C415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0296E1-188D-497A-A565-872C55CC7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51838E-6479-448B-9184-1FA9E50D02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739E5-AC2F-429A-9851-9019A35AA374}" type="datetimeFigureOut">
              <a:rPr lang="sv-SE" smtClean="0"/>
              <a:t>2019-12-09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A3A1A-B379-4788-8730-0E986AC2BD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8DEDC8-6A51-4B7E-96FC-5F05D06DA6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65763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D7E55-1A08-464E-81AF-636EF48E86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2476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sv-SE" dirty="0"/>
              <a:t>Motivation for new WI </a:t>
            </a:r>
            <a:r>
              <a:rPr lang="en-US" dirty="0"/>
              <a:t>on Introduction of NB-IoT in AAS specification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E465BC-D427-4597-9753-2158C36256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6929" y="4772747"/>
            <a:ext cx="9144000" cy="519689"/>
          </a:xfrm>
        </p:spPr>
        <p:txBody>
          <a:bodyPr/>
          <a:lstStyle/>
          <a:p>
            <a:r>
              <a:rPr lang="sv-SE" dirty="0"/>
              <a:t>ZTE, Ericsson</a:t>
            </a:r>
          </a:p>
          <a:p>
            <a:endParaRPr lang="sv-S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E9D24A-CCEF-45BB-B9E5-873B801A1447}"/>
              </a:ext>
            </a:extLst>
          </p:cNvPr>
          <p:cNvSpPr/>
          <p:nvPr/>
        </p:nvSpPr>
        <p:spPr>
          <a:xfrm>
            <a:off x="339436" y="14105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3GPP TSG RAN Meeting #86</a:t>
            </a:r>
          </a:p>
          <a:p>
            <a:r>
              <a:rPr lang="en-US" dirty="0" err="1"/>
              <a:t>Sitges</a:t>
            </a:r>
            <a:r>
              <a:rPr lang="en-US" dirty="0"/>
              <a:t>, Spain, Dec 9-12, 2019</a:t>
            </a:r>
          </a:p>
          <a:p>
            <a:r>
              <a:rPr lang="en-US" dirty="0"/>
              <a:t>Agenda:   9.1.4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EB472B-A84A-4855-9700-9768C80BE334}"/>
              </a:ext>
            </a:extLst>
          </p:cNvPr>
          <p:cNvSpPr/>
          <p:nvPr/>
        </p:nvSpPr>
        <p:spPr>
          <a:xfrm>
            <a:off x="10600929" y="247585"/>
            <a:ext cx="1200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RP-193157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446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2F6FA-6DD8-4255-9AFF-70DA2944E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35764-3EAF-46A8-B032-970F0A5EF3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0990" indent="-380990"/>
            <a:r>
              <a:rPr lang="en-US" altLang="zh-CN" sz="2133" noProof="1"/>
              <a:t>During the R14, NB-IoT have been introduced into MSR spec including in-band/guard band operation and standalone operation.</a:t>
            </a:r>
          </a:p>
          <a:p>
            <a:pPr marL="1371566" lvl="1"/>
            <a:r>
              <a:rPr lang="en-US" altLang="en-GB" sz="2133" dirty="0"/>
              <a:t>NB-IoT in-band/guard band operation introduced into CS2, CS3, CS5,CS7</a:t>
            </a:r>
            <a:r>
              <a:rPr lang="en-GB" altLang="zh-CN" sz="2133" dirty="0"/>
              <a:t>; </a:t>
            </a:r>
            <a:endParaRPr lang="zh-CN" altLang="zh-CN" sz="2133" dirty="0"/>
          </a:p>
          <a:p>
            <a:pPr marL="1371566" lvl="1"/>
            <a:r>
              <a:rPr lang="en-US" altLang="en-GB" sz="2133" dirty="0"/>
              <a:t>NB-IoT standalone operation introduced into CS8/9/10/11/12/13/14/15. </a:t>
            </a:r>
            <a:endParaRPr lang="en-US" altLang="zh-CN" sz="1600" noProof="1"/>
          </a:p>
          <a:p>
            <a:pPr marL="380990" indent="-380990"/>
            <a:r>
              <a:rPr lang="en-US" altLang="zh-CN" sz="2133" noProof="1"/>
              <a:t>During the R15, CS17 </a:t>
            </a:r>
            <a:r>
              <a:rPr lang="en-US" altLang="zh-CN" sz="2133" dirty="0">
                <a:sym typeface="+mn-ea"/>
              </a:rPr>
              <a:t>including NR, E-UTRA, standalone NB-IoT have been</a:t>
            </a:r>
            <a:r>
              <a:rPr lang="en-US" altLang="zh-CN" sz="2133" noProof="1"/>
              <a:t> introduced into MSR spec .</a:t>
            </a:r>
          </a:p>
          <a:p>
            <a:pPr marL="380990" indent="-380990"/>
            <a:r>
              <a:rPr lang="en-US" altLang="zh-CN" sz="2133" noProof="1"/>
              <a:t>During the R16, NB-IoT operations in NR in-band/guard band into MSR spec are still under discussion.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57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B6A6E-FFAB-4F7C-88E4-5ADF9C18B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Motivation of new WI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7CA9A-6302-49CB-B2CB-5CA35A3AF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2491"/>
            <a:ext cx="10571018" cy="4260273"/>
          </a:xfrm>
        </p:spPr>
        <p:txBody>
          <a:bodyPr>
            <a:normAutofit fontScale="92500" lnSpcReduction="10000"/>
          </a:bodyPr>
          <a:lstStyle/>
          <a:p>
            <a:pPr marL="380990" indent="-380990"/>
            <a:r>
              <a:rPr lang="en-US" altLang="zh-CN" sz="1800" noProof="1"/>
              <a:t>MSR BS will support E-UTRA+NR+NB-IoT operation (e.g.CS17 defined in 37.141) considering refarming </a:t>
            </a:r>
            <a:r>
              <a:rPr lang="en-US" altLang="zh-CN" sz="1800" dirty="0">
                <a:sym typeface="+mn-ea"/>
              </a:rPr>
              <a:t>GSM/UTRA/E-URTA/NB-IoT spectrum.</a:t>
            </a:r>
          </a:p>
          <a:p>
            <a:pPr marL="380990" indent="-380990"/>
            <a:endParaRPr lang="en-US" altLang="zh-CN" sz="1800" noProof="1"/>
          </a:p>
          <a:p>
            <a:pPr marL="380990" indent="-380990"/>
            <a:r>
              <a:rPr lang="en-US" altLang="zh-CN" sz="1800" dirty="0">
                <a:sym typeface="+mn-ea"/>
              </a:rPr>
              <a:t>From the implementation perspective, NR BS will basically utilize the AAS architecture which means MSR BS including NR configuration will also utilize the AAS architecture. </a:t>
            </a:r>
          </a:p>
          <a:p>
            <a:pPr marL="380990" indent="-380990"/>
            <a:r>
              <a:rPr lang="en-US" altLang="zh-CN" sz="1800" dirty="0">
                <a:sym typeface="+mn-ea"/>
              </a:rPr>
              <a:t>In addition, m</a:t>
            </a:r>
            <a:r>
              <a:rPr lang="en-US" altLang="zh-CN" sz="1800" noProof="1"/>
              <a:t>any of the existing NR/E-UTRA </a:t>
            </a:r>
            <a:r>
              <a:rPr lang="en-US" altLang="zh-CN" sz="1800" dirty="0">
                <a:sym typeface="+mn-ea"/>
              </a:rPr>
              <a:t>operating bands such as bands 3/8 designed to NB-IoT are suitable for AAS based on MSR BS deployment.</a:t>
            </a:r>
            <a:r>
              <a:rPr lang="sv-SE" sz="1800" dirty="0"/>
              <a:t> Support for band 42/43 for NB-IoT has recently been introduced</a:t>
            </a:r>
          </a:p>
          <a:p>
            <a:pPr marL="0" indent="0">
              <a:buNone/>
            </a:pPr>
            <a:endParaRPr lang="en-US" altLang="zh-CN" sz="1800" noProof="1"/>
          </a:p>
          <a:p>
            <a:pPr marL="380990" indent="-380990"/>
            <a:r>
              <a:rPr lang="en-US" altLang="zh-CN" sz="1800" noProof="1"/>
              <a:t>However, the current AAS specification does not include support for NB-IoT, </a:t>
            </a:r>
          </a:p>
          <a:p>
            <a:pPr marL="838190" lvl="1" indent="-380990"/>
            <a:r>
              <a:rPr lang="en-US" altLang="zh-CN" sz="1600" noProof="1"/>
              <a:t>i.e., there are no core requirements and conformance testing specified yet </a:t>
            </a:r>
            <a:r>
              <a:rPr lang="en-US" altLang="zh-CN" sz="1600" dirty="0">
                <a:sym typeface="+mn-ea"/>
              </a:rPr>
              <a:t>in current AAS spec, </a:t>
            </a:r>
            <a:r>
              <a:rPr lang="en-US" altLang="zh-CN" sz="1600" noProof="1"/>
              <a:t>which cannot meet the desirable market demand on the AAS based MSR BS. </a:t>
            </a:r>
          </a:p>
          <a:p>
            <a:pPr marL="380990" indent="-380990"/>
            <a:endParaRPr lang="en-US" altLang="zh-CN" sz="1800" noProof="1"/>
          </a:p>
          <a:p>
            <a:pPr marL="380990" indent="-380990"/>
            <a:r>
              <a:rPr lang="en-US" altLang="zh-CN" sz="1800" noProof="1"/>
              <a:t>If NB-IoT is introduced into AAS spec, NB-IoT configured within the legacy MSR BS could migrate smoothly to new MSR BS configured with both NR RAT and standalone NB-IoT. This will also speed up the 5G MSR BS deployment.</a:t>
            </a:r>
          </a:p>
          <a:p>
            <a:pPr marL="380990" indent="-380990"/>
            <a:r>
              <a:rPr lang="sv-SE" sz="1800" dirty="0"/>
              <a:t>It would be undesirable for the RAN4 specifications to preclude such scenarios</a:t>
            </a:r>
          </a:p>
        </p:txBody>
      </p:sp>
    </p:spTree>
    <p:extLst>
      <p:ext uri="{BB962C8B-B14F-4D97-AF65-F5344CB8AC3E}">
        <p14:creationId xmlns:p14="http://schemas.microsoft.com/office/powerpoint/2010/main" val="2353664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F2395-8830-4EA0-A918-5EB7FEF1B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E85EB-3173-41C7-A235-32328E947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0990" indent="-380990"/>
            <a:r>
              <a:rPr lang="en-US" altLang="zh-CN" sz="3200" noProof="1"/>
              <a:t>Introduce NB-IoT, including inband/guardband and standalone modes, into the AAS specification such that the specification provides equivalent performance and protection as the conducted specifications.</a:t>
            </a:r>
          </a:p>
          <a:p>
            <a:pPr marL="960096" indent="-380990">
              <a:spcBef>
                <a:spcPts val="0"/>
              </a:spcBef>
              <a:buFont typeface="微软雅黑" panose="020B0503020204020204" pitchFamily="34" charset="-122"/>
              <a:buChar char="–"/>
            </a:pPr>
            <a:r>
              <a:rPr lang="en-US" altLang="zh-CN" noProof="1"/>
              <a:t>Update the core specification 37.105 to include NB-IoT operation</a:t>
            </a:r>
          </a:p>
          <a:p>
            <a:pPr marL="960096" indent="-380990">
              <a:spcBef>
                <a:spcPts val="0"/>
              </a:spcBef>
              <a:buFont typeface="微软雅黑" panose="020B0503020204020204" pitchFamily="34" charset="-122"/>
              <a:buChar char="–"/>
            </a:pPr>
            <a:r>
              <a:rPr lang="en-US" altLang="zh-CN" dirty="0">
                <a:sym typeface="+mn-ea"/>
              </a:rPr>
              <a:t>Update the conformance specification 37.145-1/2 to include new CS(s) and associated test configurations</a:t>
            </a:r>
            <a:endParaRPr lang="en-US" altLang="zh-CN" noProof="1">
              <a:sym typeface="+mn-ea"/>
            </a:endParaRPr>
          </a:p>
          <a:p>
            <a:pPr marL="960096" indent="-380990">
              <a:spcBef>
                <a:spcPts val="0"/>
              </a:spcBef>
              <a:buFont typeface="微软雅黑" panose="020B0503020204020204" pitchFamily="34" charset="-122"/>
              <a:buChar char="–"/>
            </a:pPr>
            <a:r>
              <a:rPr lang="en-US" altLang="zh-CN" noProof="1"/>
              <a:t>Update the test requirements in the conformance specification 37.145-1/2 as appropriate</a:t>
            </a:r>
            <a:endParaRPr lang="en-US" altLang="zh-CN" sz="3200" noProof="1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905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25E9-C00E-4C7B-8451-2A7341C3B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Expected workload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01B046-2B47-479B-AD9E-2253D3DCC3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The aim of the WI is to migrate existing NB-IoT requirements supported for E-UTRA in MSR to AAS</a:t>
            </a:r>
          </a:p>
          <a:p>
            <a:r>
              <a:rPr lang="sv-SE" dirty="0"/>
              <a:t>Existing procedures for translating conducted requirements to OTA can be adopted:</a:t>
            </a:r>
          </a:p>
          <a:p>
            <a:pPr lvl="1"/>
            <a:r>
              <a:rPr lang="sv-SE" dirty="0"/>
              <a:t>”Scaling” from conducted to TRP emissions requirements</a:t>
            </a:r>
          </a:p>
          <a:p>
            <a:pPr lvl="1"/>
            <a:r>
              <a:rPr lang="sv-SE" dirty="0"/>
              <a:t>Direct translation of directional TX requirements</a:t>
            </a:r>
          </a:p>
          <a:p>
            <a:pPr lvl="1"/>
            <a:r>
              <a:rPr lang="sv-SE" dirty="0"/>
              <a:t>Translation of RX requirements by means of ”sensitivity RoAoA”</a:t>
            </a:r>
          </a:p>
          <a:p>
            <a:r>
              <a:rPr lang="sv-SE" dirty="0"/>
              <a:t>Existing test procedures and MU expected to be re-used for all requirements</a:t>
            </a:r>
          </a:p>
          <a:p>
            <a:r>
              <a:rPr lang="sv-SE" dirty="0"/>
              <a:t>Workload of 0.25 TU in 2Q foreseen</a:t>
            </a:r>
          </a:p>
        </p:txBody>
      </p:sp>
    </p:spTree>
    <p:extLst>
      <p:ext uri="{BB962C8B-B14F-4D97-AF65-F5344CB8AC3E}">
        <p14:creationId xmlns:p14="http://schemas.microsoft.com/office/powerpoint/2010/main" val="4137347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</TotalTime>
  <Words>460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微软雅黑</vt:lpstr>
      <vt:lpstr>Arial</vt:lpstr>
      <vt:lpstr>Calibri</vt:lpstr>
      <vt:lpstr>Calibri Light</vt:lpstr>
      <vt:lpstr>Office Theme</vt:lpstr>
      <vt:lpstr>Motivation for new WI on Introduction of NB-IoT in AAS specification</vt:lpstr>
      <vt:lpstr>Background</vt:lpstr>
      <vt:lpstr>Motivation of new WI</vt:lpstr>
      <vt:lpstr>Proposal</vt:lpstr>
      <vt:lpstr>Expected workload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Introduction of NB-IoT in AAS specification</dc:title>
  <dc:creator>Thomas Chapman</dc:creator>
  <cp:lastModifiedBy>Aijun</cp:lastModifiedBy>
  <cp:revision>17</cp:revision>
  <dcterms:created xsi:type="dcterms:W3CDTF">2019-09-09T14:00:02Z</dcterms:created>
  <dcterms:modified xsi:type="dcterms:W3CDTF">2019-12-10T08:00:28Z</dcterms:modified>
</cp:coreProperties>
</file>