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18" r:id="rId1"/>
    <p:sldMasterId id="2147483816" r:id="rId2"/>
    <p:sldMasterId id="2147483683" r:id="rId3"/>
  </p:sldMasterIdLst>
  <p:notesMasterIdLst>
    <p:notesMasterId r:id="rId7"/>
  </p:notesMasterIdLst>
  <p:handoutMasterIdLst>
    <p:handoutMasterId r:id="rId8"/>
  </p:handoutMasterIdLst>
  <p:sldIdLst>
    <p:sldId id="282" r:id="rId4"/>
    <p:sldId id="425" r:id="rId5"/>
    <p:sldId id="280" r:id="rId6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D2D5"/>
    <a:srgbClr val="353530"/>
    <a:srgbClr val="DD4654"/>
    <a:srgbClr val="575756"/>
    <a:srgbClr val="4B4C4B"/>
    <a:srgbClr val="4D4D4C"/>
    <a:srgbClr val="C7000B"/>
    <a:srgbClr val="FFFFFF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026" autoAdjust="0"/>
    <p:restoredTop sz="95467"/>
  </p:normalViewPr>
  <p:slideViewPr>
    <p:cSldViewPr snapToGrid="0" snapToObjects="1">
      <p:cViewPr varScale="1">
        <p:scale>
          <a:sx n="106" d="100"/>
          <a:sy n="106" d="100"/>
        </p:scale>
        <p:origin x="132" y="252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="" xmlns:a16="http://schemas.microsoft.com/office/drawing/2014/main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80" y="1066801"/>
            <a:ext cx="10977404" cy="4525963"/>
          </a:xfrm>
          <a:prstGeom prst="rect">
            <a:avLst/>
          </a:prstGeom>
        </p:spPr>
        <p:txBody>
          <a:bodyPr/>
          <a:lstStyle>
            <a:lvl1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1pPr>
            <a:lvl2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2pPr>
            <a:lvl3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3pPr>
            <a:lvl4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4pPr>
            <a:lvl5pPr>
              <a:buClr>
                <a:schemeClr val="bg1">
                  <a:lumMod val="50000"/>
                </a:schemeClr>
              </a:buCl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874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 Placeholder 14">
            <a:extLst>
              <a:ext uri="{FF2B5EF4-FFF2-40B4-BE49-F238E27FC236}">
                <a16:creationId xmlns="" xmlns:a16="http://schemas.microsoft.com/office/drawing/2014/main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24"/>
            <a:ext cx="2258389" cy="49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50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74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74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580" y="6324675"/>
            <a:ext cx="1285919" cy="281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=""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779" dirty="0">
                <a:solidFill>
                  <a:srgbClr val="1D1D1B"/>
                </a:solidFill>
                <a:latin typeface="+mn-lt"/>
              </a:rPr>
              <a:t/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=""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213" y="5251969"/>
            <a:ext cx="1869596" cy="40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2732" y="1758232"/>
            <a:ext cx="6559809" cy="690255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altLang="zh-CN" dirty="0">
                <a:solidFill>
                  <a:srgbClr val="990000"/>
                </a:solidFill>
              </a:rPr>
              <a:t>Key points on NR </a:t>
            </a:r>
            <a:r>
              <a:rPr lang="en-US" altLang="zh-CN" dirty="0" err="1">
                <a:solidFill>
                  <a:srgbClr val="990000"/>
                </a:solidFill>
              </a:rPr>
              <a:t>sidelink</a:t>
            </a:r>
            <a:r>
              <a:rPr lang="en-US" altLang="zh-CN">
                <a:solidFill>
                  <a:srgbClr val="990000"/>
                </a:solidFill>
              </a:rPr>
              <a:t> WID</a:t>
            </a:r>
            <a:endParaRPr 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812732" y="3536829"/>
            <a:ext cx="3061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3200" dirty="0" smtClean="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Huawei, </a:t>
            </a:r>
            <a:r>
              <a:rPr kumimoji="1" lang="en-US" altLang="zh-CN" sz="3200" dirty="0" err="1" smtClean="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HiSilicon</a:t>
            </a:r>
            <a:endParaRPr kumimoji="1" lang="zh-CN" altLang="en-US" sz="3200" dirty="0" err="1" smtClean="0">
              <a:solidFill>
                <a:schemeClr val="bg1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14695" y="468703"/>
            <a:ext cx="42316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3GPP TSG RAN Meeting #</a:t>
            </a:r>
            <a:r>
              <a:rPr lang="en-GB" altLang="zh-CN" b="1" dirty="0" smtClean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86</a:t>
            </a:r>
            <a:r>
              <a:rPr lang="en-GB" altLang="zh-CN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	</a:t>
            </a:r>
            <a:endParaRPr lang="en-GB" altLang="zh-CN" b="1" dirty="0" smtClean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>
              <a:spcAft>
                <a:spcPts val="0"/>
              </a:spcAft>
            </a:pPr>
            <a:r>
              <a:rPr lang="en-US" altLang="zh-CN" b="1" dirty="0" err="1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Sitges</a:t>
            </a:r>
            <a:r>
              <a:rPr lang="en-US" altLang="zh-CN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, Spain, December 9th – 12th, 2019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1181" y="607202"/>
            <a:ext cx="14157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zh-CN" b="1" smtClean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RP-192790 </a:t>
            </a:r>
            <a:endParaRPr lang="zh-CN" altLang="zh-CN" sz="1200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6332134" y="6182931"/>
            <a:ext cx="5692010" cy="52322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2: Support Rel-17 SI relaying SI objectives include </a:t>
            </a:r>
            <a:r>
              <a:rPr lang="en-GB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SL-CSI report to </a:t>
            </a:r>
            <a:r>
              <a:rPr lang="en-GB" altLang="zh-CN" sz="1400" b="1" dirty="0" err="1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gNB</a:t>
            </a:r>
            <a:endParaRPr lang="en-US" altLang="zh-CN" sz="1400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890" y="2050372"/>
            <a:ext cx="3187674" cy="1139974"/>
          </a:xfrm>
          <a:prstGeom prst="rect">
            <a:avLst/>
          </a:prstGeom>
        </p:spPr>
      </p:pic>
      <p:sp>
        <p:nvSpPr>
          <p:cNvPr id="18" name="圆角矩形 17"/>
          <p:cNvSpPr/>
          <p:nvPr/>
        </p:nvSpPr>
        <p:spPr>
          <a:xfrm>
            <a:off x="206507" y="4177059"/>
            <a:ext cx="5901328" cy="17168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06509" y="1000794"/>
            <a:ext cx="5901327" cy="17645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 bwMode="auto">
          <a:xfrm>
            <a:off x="20805" y="45268"/>
            <a:ext cx="10323185" cy="57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6691" tIns="53350" rIns="106691" bIns="53350" numCol="1" anchor="ctr" anchorCtr="0" compatLnSpc="1">
            <a:prstTxWarp prst="textNoShape">
              <a:avLst/>
            </a:prstTxWarp>
          </a:bodyPr>
          <a:lstStyle>
            <a:lvl1pPr algn="l" defTabSz="799290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defTabSz="799290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2pPr>
            <a:lvl3pPr algn="l" defTabSz="799290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3pPr>
            <a:lvl4pPr algn="l" defTabSz="799290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4pPr>
            <a:lvl5pPr algn="l" defTabSz="799290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5pPr>
            <a:lvl6pPr marL="456681" algn="l" defTabSz="800781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6pPr>
            <a:lvl7pPr marL="913365" algn="l" defTabSz="800781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7pPr>
            <a:lvl8pPr marL="1370049" algn="l" defTabSz="800781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8pPr>
            <a:lvl9pPr marL="1826732" algn="l" defTabSz="800781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rgbClr val="990000"/>
                </a:solidFill>
                <a:latin typeface="FrutigerNext LT Medium" pitchFamily="34" charset="0"/>
                <a:ea typeface="黑体" pitchFamily="2" charset="-122"/>
              </a:defRPr>
            </a:lvl9pPr>
          </a:lstStyle>
          <a:p>
            <a:pPr defTabSz="1219170">
              <a:tabLst>
                <a:tab pos="2510304" algn="l"/>
                <a:tab pos="2624601" algn="l"/>
              </a:tabLst>
              <a:defRPr/>
            </a:pPr>
            <a:r>
              <a:rPr lang="en-US" altLang="zh-CN" sz="3200" b="1" kern="0" dirty="0">
                <a:solidFill>
                  <a:srgbClr val="C0504D">
                    <a:lumMod val="75000"/>
                  </a:srgbClr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Justification</a:t>
            </a:r>
            <a:endParaRPr lang="en-US" altLang="zh-CN" sz="4000" b="1" kern="0" dirty="0">
              <a:solidFill>
                <a:srgbClr val="C0504D">
                  <a:lumMod val="75000"/>
                </a:srgbClr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27" name="矩形 199"/>
          <p:cNvSpPr/>
          <p:nvPr/>
        </p:nvSpPr>
        <p:spPr bwMode="auto">
          <a:xfrm flipV="1">
            <a:off x="58730" y="607061"/>
            <a:ext cx="11965413" cy="45689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vert="horz" wrap="square" lIns="91380" tIns="45690" rIns="91380" bIns="45690" numCol="1" rtlCol="0" anchor="t" anchorCtr="0" compatLnSpc="1">
            <a:prstTxWarp prst="textNoShape">
              <a:avLst/>
            </a:prstTxWarp>
          </a:bodyPr>
          <a:lstStyle/>
          <a:p>
            <a:pPr defTabSz="913767"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799">
              <a:solidFill>
                <a:srgbClr val="000000"/>
              </a:solidFill>
              <a:latin typeface="Arial" panose="020B0604020202020204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2250" y="5893905"/>
            <a:ext cx="5954200" cy="738664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Observation 1: </a:t>
            </a:r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W</a:t>
            </a:r>
            <a:r>
              <a:rPr lang="en-US" altLang="zh-CN" sz="14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ith limited bandwidth in FR1, it is challenging for sidelink</a:t>
            </a:r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4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to </a:t>
            </a:r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meet </a:t>
            </a:r>
            <a:r>
              <a:rPr lang="en-US" altLang="zh-CN" sz="14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high </a:t>
            </a:r>
            <a:r>
              <a:rPr lang="en-US" altLang="zh-CN" sz="1400" b="1" dirty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data rate </a:t>
            </a:r>
            <a:r>
              <a:rPr lang="en-US" altLang="zh-CN" sz="14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requirement up to 1 Gbps or more as defined in many use cases in 5G services. 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332133" y="4414858"/>
            <a:ext cx="546912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Proposal 1: Support Rel-17 WI objectives include </a:t>
            </a:r>
            <a:r>
              <a:rPr lang="en-US" altLang="zh-CN" sz="1400" b="1" dirty="0" err="1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sidelink</a:t>
            </a:r>
            <a:r>
              <a:rPr lang="en-US" altLang="zh-CN" sz="14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 FR2 enhancements, with followings: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Beam management (with limited number of beams)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Multi-panel operation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Assistance from FR1 </a:t>
            </a:r>
            <a:r>
              <a:rPr lang="en-US" altLang="zh-CN" sz="1400" b="1" dirty="0" err="1" smtClean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rPr>
              <a:t>sidelink</a:t>
            </a:r>
            <a:endParaRPr lang="en-US" altLang="zh-CN" sz="1400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932728"/>
              </p:ext>
            </p:extLst>
          </p:nvPr>
        </p:nvGraphicFramePr>
        <p:xfrm>
          <a:off x="323742" y="1067866"/>
          <a:ext cx="5618022" cy="16002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206259"/>
                <a:gridCol w="759614"/>
                <a:gridCol w="2054852"/>
                <a:gridCol w="597297"/>
              </a:tblGrid>
              <a:tr h="10098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Use Cases</a:t>
                      </a:r>
                      <a:endParaRPr lang="zh-CN" sz="800" b="1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Characteristic parameter (KPI)</a:t>
                      </a:r>
                      <a:endParaRPr lang="zh-CN" sz="900" b="1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929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Max Allowed End-to-end latency</a:t>
                      </a:r>
                      <a:endParaRPr lang="zh-CN" sz="800" b="1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Service bit rate: user-experienced data rate</a:t>
                      </a:r>
                      <a:endParaRPr lang="zh-CN" sz="800" b="1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Reliability</a:t>
                      </a:r>
                      <a:endParaRPr lang="zh-CN" sz="800" b="1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9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Audio-visual interaction (</a:t>
                      </a:r>
                      <a:r>
                        <a:rPr lang="en-US" sz="9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human being interacting with the environment or people, or controlling a UE, and relying on audio-visual feedback</a:t>
                      </a:r>
                      <a:r>
                        <a:rPr lang="en-GB" sz="9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7-15ms</a:t>
                      </a:r>
                      <a:endParaRPr lang="zh-CN" sz="9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[1</a:t>
                      </a:r>
                      <a:r>
                        <a:rPr lang="en-GB" sz="9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] </a:t>
                      </a:r>
                      <a:r>
                        <a:rPr lang="en-GB" sz="900" b="1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Gbps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zh-CN" sz="9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949">
                <a:tc>
                  <a:txBody>
                    <a:bodyPr/>
                    <a:lstStyle/>
                    <a:p>
                      <a:pPr marL="0" algn="l" defTabSz="1187798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Gaming or Interactive Data Exchanging 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0" algn="l" defTabSz="1187798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NOTE </a:t>
                      </a:r>
                      <a:r>
                        <a:rPr lang="en-GB" sz="9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3: </a:t>
                      </a:r>
                      <a:r>
                        <a:rPr lang="en-US" sz="9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Communication includes direct wireless links (UE to UE).</a:t>
                      </a:r>
                      <a:endParaRPr lang="zh-CN" sz="9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1187798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b="1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10ms</a:t>
                      </a:r>
                      <a:endParaRPr lang="zh-CN" sz="900" b="1" kern="12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GB" sz="9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GB" sz="9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[1] </a:t>
                      </a:r>
                      <a:r>
                        <a:rPr lang="en-GB" sz="900" b="1" kern="1200" dirty="0" err="1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Gbps</a:t>
                      </a:r>
                      <a:r>
                        <a:rPr lang="en-GB" sz="9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9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supporting visual content (e.g. VR based or high definition video) with 4K, 8K resolution and up to120fps content.</a:t>
                      </a:r>
                      <a:endParaRPr lang="zh-CN" altLang="zh-CN" sz="9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1187798" rtl="0" eaLnBrk="1" latinLnBrk="0" hangingPunct="1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99.99%</a:t>
                      </a:r>
                      <a:endParaRPr lang="zh-CN" sz="900" b="1" kern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06182" y="684549"/>
            <a:ext cx="37736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altLang="zh-CN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AR/VR performance requirements</a:t>
            </a:r>
            <a:r>
              <a:rPr lang="en-US" altLang="zh-CN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US" altLang="zh-CN" sz="1400" b="1" u="sng" dirty="0">
                <a:latin typeface="Times New Roman" panose="02020603050405020304" pitchFamily="18" charset="0"/>
                <a:ea typeface="宋体" charset="-122"/>
                <a:cs typeface="Times New Roman" panose="02020603050405020304" pitchFamily="18" charset="0"/>
              </a:rPr>
              <a:t>TS 22.261]</a:t>
            </a:r>
            <a:endParaRPr lang="zh-CN" altLang="en-US" sz="1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311939"/>
              </p:ext>
            </p:extLst>
          </p:nvPr>
        </p:nvGraphicFramePr>
        <p:xfrm>
          <a:off x="332715" y="4268103"/>
          <a:ext cx="5609047" cy="149293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172403"/>
                <a:gridCol w="697280"/>
                <a:gridCol w="934841"/>
                <a:gridCol w="934841"/>
                <a:gridCol w="934841"/>
                <a:gridCol w="934841"/>
              </a:tblGrid>
              <a:tr h="40971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Communication scenario description</a:t>
                      </a:r>
                      <a:endParaRPr lang="zh-CN" sz="900" b="1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Max </a:t>
                      </a:r>
                      <a:br>
                        <a:rPr lang="en-GB" sz="900" b="1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GB" sz="900" b="1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end-to-end</a:t>
                      </a:r>
                      <a:endParaRPr lang="zh-CN" sz="900" b="1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latency</a:t>
                      </a:r>
                      <a:endParaRPr lang="zh-CN" sz="900" b="1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GB" sz="900" b="1" dirty="0" err="1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ms</a:t>
                      </a:r>
                      <a:r>
                        <a:rPr lang="en-GB" sz="900" b="1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zh-CN" sz="900" b="1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Reliability (%)</a:t>
                      </a:r>
                      <a:endParaRPr lang="zh-CN" sz="900" b="1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Data rate (Mbps)</a:t>
                      </a:r>
                      <a:endParaRPr lang="zh-CN" sz="900" b="1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Min required communication range (meters)</a:t>
                      </a:r>
                      <a:endParaRPr lang="zh-CN" sz="900" b="1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97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Scenario</a:t>
                      </a:r>
                      <a:endParaRPr lang="zh-CN" sz="900" b="1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Degree</a:t>
                      </a:r>
                      <a:endParaRPr lang="zh-CN" sz="900" b="1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73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Sensor information sharing between UEs supporting V2X application</a:t>
                      </a:r>
                      <a:endParaRPr lang="zh-CN" sz="900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Higher </a:t>
                      </a:r>
                      <a:br>
                        <a:rPr lang="en-GB" sz="90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GB" sz="90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degree of automation</a:t>
                      </a:r>
                      <a:endParaRPr lang="zh-CN" sz="90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10</a:t>
                      </a:r>
                      <a:endParaRPr lang="zh-CN" sz="9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99.99</a:t>
                      </a:r>
                      <a:endParaRPr lang="zh-CN" sz="9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1000</a:t>
                      </a:r>
                      <a:endParaRPr lang="zh-CN" sz="9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50</a:t>
                      </a:r>
                      <a:endParaRPr lang="zh-CN" sz="900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223070" y="3861113"/>
            <a:ext cx="3432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Extended sensor </a:t>
            </a:r>
            <a:r>
              <a:rPr lang="en-GB" altLang="zh-CN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requirements</a:t>
            </a:r>
            <a:r>
              <a:rPr lang="en-US" altLang="zh-CN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[TS 22.186]</a:t>
            </a:r>
            <a:endParaRPr lang="zh-CN" altLang="en-US" sz="1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32133" y="652750"/>
            <a:ext cx="56130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Sidelink FR2 in Rel-17 WI should focus on commercial use cases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and can be potentially reused in V2X use cases.</a:t>
            </a:r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order to support sidelink in FR2, multi-panel operation with </a:t>
            </a:r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panel-specific sidelink 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transmission/reception is beneficial for higher data rate and coverage. </a:t>
            </a:r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instance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 AR/VR gaming,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HMD can have multiple panels (e.g. AIPs) towards multiple directions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order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maintaining high reliable link to cloud/edge server or application devices whilst moving body and head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en-GB" altLang="zh-CN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32133" y="3101775"/>
            <a:ext cx="56920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short distance </a:t>
            </a:r>
            <a:r>
              <a:rPr lang="en-US" altLang="zh-CN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sidelink</a:t>
            </a:r>
            <a:r>
              <a:rPr lang="en-US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communication, beam management is beneficial for 360° coverage and power consumption reduction, with limited number of relatively wider beams. Moreover, FR2 </a:t>
            </a:r>
            <a:r>
              <a:rPr lang="en-US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sidelink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can be assisted by FR1 </a:t>
            </a:r>
            <a:r>
              <a:rPr lang="en-US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sidelink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e.g., on the aspects of initial link establishment, 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beam failure </a:t>
            </a:r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recovery, etc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 are a concern for FR2 work, it can be prioritized over e.g. </a:t>
            </a:r>
            <a:r>
              <a:rPr lang="en-GB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sidelink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multicarrier operation in </a:t>
            </a:r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Rel-17</a:t>
            </a:r>
            <a:endParaRPr lang="en-US" altLang="zh-CN" sz="1400" b="1" dirty="0">
              <a:latin typeface="Times New Roman" panose="02020603050405020304" pitchFamily="18" charset="0"/>
              <a:ea typeface="Microsoft YaHe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02250" y="3027930"/>
            <a:ext cx="5901327" cy="86400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graphicFrame>
        <p:nvGraphicFramePr>
          <p:cNvPr id="21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3771247"/>
              </p:ext>
            </p:extLst>
          </p:nvPr>
        </p:nvGraphicFramePr>
        <p:xfrm>
          <a:off x="328458" y="3066361"/>
          <a:ext cx="5609048" cy="79248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128700"/>
                <a:gridCol w="1305103"/>
                <a:gridCol w="1305103"/>
                <a:gridCol w="774517"/>
                <a:gridCol w="1095625"/>
              </a:tblGrid>
              <a:tr h="9373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900" dirty="0">
                          <a:effectLst/>
                        </a:rPr>
                        <a:t> 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Characteristic parameter (KPI)</a:t>
                      </a:r>
                      <a:endParaRPr lang="zh-CN" sz="900" b="1" kern="1200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Influence quantity</a:t>
                      </a:r>
                      <a:endParaRPr lang="zh-CN" sz="900" b="1" kern="1200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64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Max Allowed End-to-end latency</a:t>
                      </a:r>
                      <a:endParaRPr lang="zh-CN" sz="800" b="1" kern="1200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Service bit rate: user-experienced data rate</a:t>
                      </a:r>
                      <a:endParaRPr lang="zh-CN" sz="800" b="1" kern="1200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Reliability</a:t>
                      </a:r>
                      <a:endParaRPr lang="zh-CN" sz="800" b="1" kern="1200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800" b="1" kern="1200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UE Speed</a:t>
                      </a:r>
                      <a:endParaRPr lang="zh-CN" sz="800" b="1" kern="1200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8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Consume VR content via tethered VR </a:t>
                      </a:r>
                      <a:r>
                        <a:rPr lang="en-GB" sz="900" kern="1200" dirty="0" smtClean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headset</a:t>
                      </a:r>
                      <a:endParaRPr lang="zh-CN" sz="900" kern="1200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[5 -10] </a:t>
                      </a:r>
                      <a:r>
                        <a:rPr lang="en-GB" sz="900" b="1" kern="1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ms</a:t>
                      </a:r>
                      <a:endParaRPr lang="zh-CN" sz="900" b="1" kern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(note 5)</a:t>
                      </a:r>
                      <a:endParaRPr lang="zh-CN" sz="900" kern="1200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200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0.1-</a:t>
                      </a:r>
                      <a:r>
                        <a:rPr lang="en-GB" sz="9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[10] </a:t>
                      </a:r>
                      <a:r>
                        <a:rPr lang="en-GB" sz="900" b="1" kern="1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Gbit</a:t>
                      </a:r>
                      <a:r>
                        <a:rPr lang="en-GB" sz="900" b="1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/s </a:t>
                      </a:r>
                      <a:endParaRPr lang="zh-CN" sz="900" b="1" kern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(note 5)</a:t>
                      </a:r>
                      <a:endParaRPr lang="zh-CN" sz="900" kern="1200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200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[99,99%]</a:t>
                      </a:r>
                      <a:endParaRPr lang="zh-CN" sz="900" kern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35353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Stationary or Pedestrian</a:t>
                      </a:r>
                      <a:endParaRPr lang="zh-CN" sz="900" kern="1200" dirty="0">
                        <a:solidFill>
                          <a:srgbClr val="35353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306182" y="2733271"/>
            <a:ext cx="48490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Additional AR/VR performance requirements </a:t>
            </a:r>
            <a:r>
              <a:rPr lang="en-GB" altLang="zh-CN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[SA1 CR </a:t>
            </a:r>
            <a:r>
              <a:rPr lang="en-GB" altLang="zh-CN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0405]</a:t>
            </a:r>
            <a:endParaRPr lang="zh-CN" altLang="en-US" sz="1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32133" y="5524573"/>
            <a:ext cx="56920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 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CSI report to </a:t>
            </a:r>
            <a:r>
              <a:rPr lang="en-GB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gNB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has 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also been </a:t>
            </a:r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identified 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increased data rate, enhanced reliability, </a:t>
            </a:r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reduced 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latency thanks to improved network control and scheduling abilities. </a:t>
            </a:r>
            <a:r>
              <a:rPr lang="en-GB" altLang="zh-CN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GB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also benefits to discovery for relaying functionality</a:t>
            </a:r>
            <a:endParaRPr lang="en-US" altLang="zh-CN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42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6216E914-9F4F-4BC4-8756-D5C2D8D23332}"/>
    </a:ext>
  </a:extLst>
</a:theme>
</file>

<file path=ppt/theme/theme2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25E5B6ED-E80F-43C9-8249-F002A1803116}"/>
    </a:ext>
  </a:extLst>
</a:theme>
</file>

<file path=ppt/theme/theme3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PT template.pptx" id="{A938B27E-E6BA-4AA8-AFAF-DCBE627D2269}" vid="{F4E64670-7483-4DA9-BFDE-A48AA707119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4789</TotalTime>
  <Words>474</Words>
  <Application>Microsoft Office PowerPoint</Application>
  <PresentationFormat>Custom</PresentationFormat>
  <Paragraphs>63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16" baseType="lpstr">
      <vt:lpstr>Malgun Gothic</vt:lpstr>
      <vt:lpstr>Microsoft YaHei</vt:lpstr>
      <vt:lpstr>黑体</vt:lpstr>
      <vt:lpstr>宋体</vt:lpstr>
      <vt:lpstr>Arial</vt:lpstr>
      <vt:lpstr>Calibri</vt:lpstr>
      <vt:lpstr>等线</vt:lpstr>
      <vt:lpstr>等线 Light</vt:lpstr>
      <vt:lpstr>Times New Roman</vt:lpstr>
      <vt:lpstr>Wingdings</vt:lpstr>
      <vt:lpstr>1_Title Slide</vt:lpstr>
      <vt:lpstr>4_Chart page</vt:lpstr>
      <vt:lpstr>End page</vt:lpstr>
      <vt:lpstr>Key points on NR sidelink WID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 Plenary Summary (RAN#82)</dc:title>
  <dc:creator>David mazzarese</dc:creator>
  <cp:lastModifiedBy>Matthew Webb</cp:lastModifiedBy>
  <cp:revision>385</cp:revision>
  <dcterms:created xsi:type="dcterms:W3CDTF">2018-12-18T22:10:25Z</dcterms:created>
  <dcterms:modified xsi:type="dcterms:W3CDTF">2019-12-02T18:02:33Z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(3)5qV2i1nGWXV+6Xahe2YQwScuC7EOBzt+0K9pyHivRnTd2UZY6REmtv71zUq0nT2fC807lfow
D157LYhOBR/JGQuWpT1syP6rY55qtrebmPUGgM+U7e7rvBwrCPJeyJpz2QOSWO57f9HADvol
y2pxHK4IM+L8Wva25GgqTleIVnOSFp5L9s+QKni8nqkLEHZYL82d5/90KoUvw5gsme8dgmkC
tsTy8heQdxh148YR2E</vt:lpwstr>
  </property>
  <property fmtid="{D5CDD505-2E9C-101B-9397-08002B2CF9AE}" pid="3" name="_2015_ms_pID_7253431">
    <vt:lpwstr>Ze2dl+8Vn1SlmyqZxLXr2q0zftPYk8s4k2Wmb+SqTIbFaR6Wt1Fza1
HdCUDOUx5Xhxykgko5nohWhA0hnngytQbbNSyRyv1AjyvZ5gc/Vrjw4QO+Z/C7dZk5tdnxEm
kK2VU0WArdNvvSwTBaHp7sTNupsTlOjV0/duyggsVO6pKlwsj+JpnxcsE8BV5fVUyCKGNGBf
zq/ECkKmE2J73AdzIvZsw9WS52JMsoljueSN</vt:lpwstr>
  </property>
  <property fmtid="{D5CDD505-2E9C-101B-9397-08002B2CF9AE}" pid="4" name="_2015_ms_pID_7253432">
    <vt:lpwstr>OQ==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1575275992</vt:lpwstr>
  </property>
</Properties>
</file>