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477" r:id="rId2"/>
    <p:sldId id="1073" r:id="rId3"/>
    <p:sldId id="1074" r:id="rId4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23A2"/>
    <a:srgbClr val="FF3300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10" autoAdjust="0"/>
  </p:normalViewPr>
  <p:slideViewPr>
    <p:cSldViewPr>
      <p:cViewPr varScale="1">
        <p:scale>
          <a:sx n="58" d="100"/>
          <a:sy n="58" d="100"/>
        </p:scale>
        <p:origin x="81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754" y="6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1" y="6452766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</a:rPr>
              <a:t>© 3GPP 2019 RP‑192306</a:t>
            </a:r>
            <a:endParaRPr lang="en-US" altLang="en-US" sz="1200" b="1" dirty="0">
              <a:solidFill>
                <a:schemeClr val="bg1"/>
              </a:solidFill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86263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 dirty="0"/>
            </a:br>
            <a:br>
              <a:rPr lang="en-US" altLang="en-US" dirty="0"/>
            </a:br>
            <a:endParaRPr lang="en-GB" altLang="en-US" dirty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RAN3 TU allocation at RAN#85 </a:t>
            </a: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619268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RAN#85</a:t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Newport Beach, US, September 16th – 19th, 2019</a:t>
            </a:r>
            <a:endParaRPr lang="sv-SE" altLang="en-US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RP‑192306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195376" y="4253263"/>
            <a:ext cx="3816784" cy="36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US" sz="1600" dirty="0"/>
              <a:t>RAN3 vice chairs (Intel, ZTE)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1E9B9-A74F-49BA-ABA3-B918FD6EE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D87C7-2C7D-41E9-87BB-02D896EAAD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RAN3 TU allocation previously endorsed erroneously contained 1 TU allocated for NR Mobility Enhancements WI past Rel-16 (i.e. RAN3#107bis)</a:t>
            </a:r>
          </a:p>
          <a:p>
            <a:r>
              <a:rPr lang="en-US" dirty="0"/>
              <a:t>We propose to fix this by moving said 1 TU to RAN3#106 (0.5 TU) and RAN3#107 (0.5 TU)</a:t>
            </a:r>
          </a:p>
        </p:txBody>
      </p:sp>
    </p:spTree>
    <p:extLst>
      <p:ext uri="{BB962C8B-B14F-4D97-AF65-F5344CB8AC3E}">
        <p14:creationId xmlns:p14="http://schemas.microsoft.com/office/powerpoint/2010/main" val="1174674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25512-EE5E-4D31-A5F3-9B8138DAB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0793AB3-249D-47D1-84C0-4DAD6D0D24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3795520"/>
              </p:ext>
            </p:extLst>
          </p:nvPr>
        </p:nvGraphicFramePr>
        <p:xfrm>
          <a:off x="179512" y="274638"/>
          <a:ext cx="7536673" cy="5851524"/>
        </p:xfrm>
        <a:graphic>
          <a:graphicData uri="http://schemas.openxmlformats.org/drawingml/2006/table">
            <a:tbl>
              <a:tblPr/>
              <a:tblGrid>
                <a:gridCol w="2624713">
                  <a:extLst>
                    <a:ext uri="{9D8B030D-6E8A-4147-A177-3AD203B41FA5}">
                      <a16:colId xmlns:a16="http://schemas.microsoft.com/office/drawing/2014/main" val="2589699362"/>
                    </a:ext>
                  </a:extLst>
                </a:gridCol>
                <a:gridCol w="1599825">
                  <a:extLst>
                    <a:ext uri="{9D8B030D-6E8A-4147-A177-3AD203B41FA5}">
                      <a16:colId xmlns:a16="http://schemas.microsoft.com/office/drawing/2014/main" val="2417154420"/>
                    </a:ext>
                  </a:extLst>
                </a:gridCol>
                <a:gridCol w="524942">
                  <a:extLst>
                    <a:ext uri="{9D8B030D-6E8A-4147-A177-3AD203B41FA5}">
                      <a16:colId xmlns:a16="http://schemas.microsoft.com/office/drawing/2014/main" val="1670103413"/>
                    </a:ext>
                  </a:extLst>
                </a:gridCol>
                <a:gridCol w="524942">
                  <a:extLst>
                    <a:ext uri="{9D8B030D-6E8A-4147-A177-3AD203B41FA5}">
                      <a16:colId xmlns:a16="http://schemas.microsoft.com/office/drawing/2014/main" val="1808044858"/>
                    </a:ext>
                  </a:extLst>
                </a:gridCol>
                <a:gridCol w="524942">
                  <a:extLst>
                    <a:ext uri="{9D8B030D-6E8A-4147-A177-3AD203B41FA5}">
                      <a16:colId xmlns:a16="http://schemas.microsoft.com/office/drawing/2014/main" val="702921756"/>
                    </a:ext>
                  </a:extLst>
                </a:gridCol>
                <a:gridCol w="524942">
                  <a:extLst>
                    <a:ext uri="{9D8B030D-6E8A-4147-A177-3AD203B41FA5}">
                      <a16:colId xmlns:a16="http://schemas.microsoft.com/office/drawing/2014/main" val="2769170752"/>
                    </a:ext>
                  </a:extLst>
                </a:gridCol>
                <a:gridCol w="612433">
                  <a:extLst>
                    <a:ext uri="{9D8B030D-6E8A-4147-A177-3AD203B41FA5}">
                      <a16:colId xmlns:a16="http://schemas.microsoft.com/office/drawing/2014/main" val="1151293400"/>
                    </a:ext>
                  </a:extLst>
                </a:gridCol>
                <a:gridCol w="599934">
                  <a:extLst>
                    <a:ext uri="{9D8B030D-6E8A-4147-A177-3AD203B41FA5}">
                      <a16:colId xmlns:a16="http://schemas.microsoft.com/office/drawing/2014/main" val="342730313"/>
                    </a:ext>
                  </a:extLst>
                </a:gridCol>
              </a:tblGrid>
              <a:tr h="2089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WI/SI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Code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RAN3 AI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#105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#105bis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#106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#107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#107bis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491083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Available for WIs/SIs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961920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Rel-15 corrections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9.3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748360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LTE HLS (1375)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LTE_NR_arch_evo-Core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369694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SON/MDT WI (1594)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NR_SON_MDT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37320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IAB WI (1558)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NR_IAB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9236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nn-N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Industrial IoT WI (1561)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NR_IIOT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733748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Private Networks WI (1563)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NG_RAN_PRN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7621264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SRVCC WI (0713)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SRVCC_NR_to_UMTS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85012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V2X WI (0984)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5G_V2X_NRSL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784152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E-UTRAN Mobility Enhancements WI (0921)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LTE_feMob-Core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646073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Mobility Enhancements WI (0489)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NR_Mob_enh-Core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283978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MR-DC WI (0452)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n-NO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LTE_NR_DC_CA_enh-Core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718461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Rel-16 MTC (1356)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LTE_eMTC5-Core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739241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Rel-16 IoT (1576)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NB_IOTenh3-Core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6750985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 Positioning (1156)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NR_POS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092539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* NR Positioning SI (1460)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FS_NR_LOCAL_POS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5379099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* Disaggregated gNB SI (1481)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FS_enh_disagg_gNB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979852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WWC WI (0999)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5GWWC_NG_interface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333298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it-IT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Radio Cap Opt (1088)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RACS_RAN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738874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LTE-Based 5G Terrestrial Broadcast (0732)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LTE_terr_bcast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451905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129394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052515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Available (NR+LTE)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714497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832947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Q319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Q419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Q120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840540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Available (NR+LTE) per quarter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-1.5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214" marR="5214" marT="52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193399"/>
                  </a:ext>
                </a:extLst>
              </a:tr>
              <a:tr h="208983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= RAN3-led</a:t>
                      </a: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14" marR="5214" marT="521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346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7231379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116951</TotalTime>
  <Words>410</Words>
  <Application>Microsoft Office PowerPoint</Application>
  <PresentationFormat>On-screen Show (4:3)</PresentationFormat>
  <Paragraphs>209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3gpp</vt:lpstr>
      <vt:lpstr>  </vt:lpstr>
      <vt:lpstr>Background</vt:lpstr>
      <vt:lpstr>PowerPoint Presentation</vt:lpstr>
    </vt:vector>
  </TitlesOfParts>
  <Company>Intel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Sasha Sirotkin</dc:creator>
  <cp:keywords>Report; RAN2, CTPClassification=CTP_IC:VisualMarkings=, CTPClassification=CTP_IC</cp:keywords>
  <cp:lastModifiedBy>Sirotkin, Sasha 4</cp:lastModifiedBy>
  <cp:revision>5041</cp:revision>
  <dcterms:created xsi:type="dcterms:W3CDTF">2009-11-27T05:15:11Z</dcterms:created>
  <dcterms:modified xsi:type="dcterms:W3CDTF">2019-09-19T18:51:15Z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66225431-bee5-4f0d-8548-3991b90141cd</vt:lpwstr>
  </property>
  <property fmtid="{D5CDD505-2E9C-101B-9397-08002B2CF9AE}" pid="5" name="CTP_BU">
    <vt:lpwstr>NEXT GEN &amp; STANDARDS GROUP</vt:lpwstr>
  </property>
  <property fmtid="{D5CDD505-2E9C-101B-9397-08002B2CF9AE}" pid="6" name="CTP_TimeStamp">
    <vt:lpwstr>2019-09-19 18:51:15Z</vt:lpwstr>
  </property>
  <property fmtid="{D5CDD505-2E9C-101B-9397-08002B2CF9AE}" pid="7" name="CTPClassification">
    <vt:lpwstr>CTP_IC</vt:lpwstr>
  </property>
</Properties>
</file>