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745" r:id="rId4"/>
    <p:sldMasterId id="2147483758" r:id="rId5"/>
  </p:sldMasterIdLst>
  <p:notesMasterIdLst>
    <p:notesMasterId r:id="rId12"/>
  </p:notesMasterIdLst>
  <p:handoutMasterIdLst>
    <p:handoutMasterId r:id="rId13"/>
  </p:handoutMasterIdLst>
  <p:sldIdLst>
    <p:sldId id="2030" r:id="rId6"/>
    <p:sldId id="2035" r:id="rId7"/>
    <p:sldId id="2036" r:id="rId8"/>
    <p:sldId id="2038" r:id="rId9"/>
    <p:sldId id="2039" r:id="rId10"/>
    <p:sldId id="2037" r:id="rId11"/>
  </p:sldIdLst>
  <p:sldSz cx="9144000" cy="5143500" type="screen16x9"/>
  <p:notesSz cx="7315200" cy="9601200"/>
  <p:defaultTextStyle>
    <a:defPPr>
      <a:defRPr lang="ko-KR"/>
    </a:defPPr>
    <a:lvl1pPr marL="0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1121" userDrawn="1">
          <p15:clr>
            <a:srgbClr val="A4A3A4"/>
          </p15:clr>
        </p15:guide>
        <p15:guide id="4" pos="172" userDrawn="1">
          <p15:clr>
            <a:srgbClr val="A4A3A4"/>
          </p15:clr>
        </p15:guide>
        <p15:guide id="7" orient="horz" pos="4156">
          <p15:clr>
            <a:srgbClr val="A4A3A4"/>
          </p15:clr>
        </p15:guide>
        <p15:guide id="8" orient="horz" pos="1480">
          <p15:clr>
            <a:srgbClr val="A4A3A4"/>
          </p15:clr>
        </p15:guide>
        <p15:guide id="9" pos="6068">
          <p15:clr>
            <a:srgbClr val="A4A3A4"/>
          </p15:clr>
        </p15:guide>
        <p15:guide id="10" orient="horz" pos="4319">
          <p15:clr>
            <a:srgbClr val="A4A3A4"/>
          </p15:clr>
        </p15:guide>
        <p15:guide id="11" orient="horz" pos="838">
          <p15:clr>
            <a:srgbClr val="A4A3A4"/>
          </p15:clr>
        </p15:guide>
        <p15:guide id="12" orient="horz" pos="3117">
          <p15:clr>
            <a:srgbClr val="A4A3A4"/>
          </p15:clr>
        </p15:guide>
        <p15:guide id="14" orient="horz" pos="3239">
          <p15:clr>
            <a:srgbClr val="A4A3A4"/>
          </p15:clr>
        </p15:guide>
        <p15:guide id="15" pos="159">
          <p15:clr>
            <a:srgbClr val="A4A3A4"/>
          </p15:clr>
        </p15:guide>
        <p15:guide id="16" pos="5602">
          <p15:clr>
            <a:srgbClr val="A4A3A4"/>
          </p15:clr>
        </p15:guide>
        <p15:guide id="17" orient="horz" pos="849">
          <p15:clr>
            <a:srgbClr val="A4A3A4"/>
          </p15:clr>
        </p15:guide>
        <p15:guide id="18" pos="15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사용자" initials="W사" lastIdx="14" clrIdx="0"/>
  <p:cmAuthor id="1" name="엄재훈" initials="jh.uhm" lastIdx="48" clrIdx="1"/>
  <p:cmAuthor id="2" name="Eko Onggosanusi" initials="EO" lastIdx="10" clrIdx="2">
    <p:extLst/>
  </p:cmAuthor>
  <p:cmAuthor id="3" name="Li Guo" initials="LG" lastIdx="8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3333FF"/>
    <a:srgbClr val="003399"/>
    <a:srgbClr val="D9E6FF"/>
    <a:srgbClr val="000099"/>
    <a:srgbClr val="EDF2F9"/>
    <a:srgbClr val="FFFFCC"/>
    <a:srgbClr val="FFFFFF"/>
    <a:srgbClr val="C5D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5332" autoAdjust="0"/>
  </p:normalViewPr>
  <p:slideViewPr>
    <p:cSldViewPr>
      <p:cViewPr varScale="1">
        <p:scale>
          <a:sx n="129" d="100"/>
          <a:sy n="129" d="100"/>
        </p:scale>
        <p:origin x="126" y="348"/>
      </p:cViewPr>
      <p:guideLst>
        <p:guide orient="horz" pos="1121"/>
        <p:guide pos="172"/>
        <p:guide orient="horz" pos="4156"/>
        <p:guide orient="horz" pos="1480"/>
        <p:guide pos="6068"/>
        <p:guide orient="horz" pos="4319"/>
        <p:guide orient="horz" pos="838"/>
        <p:guide orient="horz" pos="3117"/>
        <p:guide orient="horz" pos="3239"/>
        <p:guide pos="159"/>
        <p:guide pos="5602"/>
        <p:guide orient="horz" pos="849"/>
        <p:guide pos="158"/>
      </p:guideLst>
    </p:cSldViewPr>
  </p:slideViewPr>
  <p:outlineViewPr>
    <p:cViewPr>
      <p:scale>
        <a:sx n="33" d="100"/>
        <a:sy n="33" d="100"/>
      </p:scale>
      <p:origin x="0" y="-154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42" y="-78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142775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1C0B9-AC36-44BF-9F5E-5EE2B9246CAA}" type="datetimeFigureOut">
              <a:rPr lang="ko-KR" altLang="en-US" smtClean="0"/>
              <a:t>2019-09-16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142775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B72B3-93E0-482E-B064-92E5F9BDE8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995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28499-AAB5-4EBD-A5D0-5DAC6C1F3CEF}" type="datetimeFigureOut">
              <a:rPr lang="ko-KR" altLang="en-US" smtClean="0"/>
              <a:pPr/>
              <a:t>2019-09-16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31521" y="4560570"/>
            <a:ext cx="5852160" cy="4320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143588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2A2DD-10BF-4141-AC21-457AF57C66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6247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기본_본문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629" y="191671"/>
            <a:ext cx="837155" cy="2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146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기본_본문_이미지_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9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1" name="Text Box 5"/>
          <p:cNvSpPr txBox="1">
            <a:spLocks noChangeArrowheads="1"/>
          </p:cNvSpPr>
          <p:nvPr userDrawn="1"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2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570117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308689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-1" y="1"/>
            <a:ext cx="9144001" cy="5150168"/>
          </a:xfrm>
          <a:prstGeom prst="rect">
            <a:avLst/>
          </a:prstGeom>
          <a:gradFill flip="none" rotWithShape="1">
            <a:gsLst>
              <a:gs pos="84000">
                <a:schemeClr val="bg1">
                  <a:lumMod val="100000"/>
                </a:schemeClr>
              </a:gs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6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58" tIns="34278" rIns="68558" bIns="34278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455591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874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4" r:id="rId2"/>
    <p:sldLayoutId id="2147483749" r:id="rId3"/>
    <p:sldLayoutId id="2147483751" r:id="rId4"/>
  </p:sldLayoutIdLst>
  <p:hf hdr="0" ftr="0" dt="0"/>
  <p:txStyles>
    <p:titleStyle>
      <a:lvl1pPr algn="ctr" defTabSz="843987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95" indent="-316495" algn="l" defTabSz="843987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9" indent="-263746" algn="l" defTabSz="843987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98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977" indent="-210997" algn="l" defTabSz="843987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970" indent="-210997" algn="l" defTabSz="843987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964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6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950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94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94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98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98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97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96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96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95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94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602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hf hdr="0" ftr="0" dt="0"/>
  <p:txStyles>
    <p:titleStyle>
      <a:lvl1pPr algn="ctr" defTabSz="843815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30" indent="-316430" algn="l" defTabSz="843815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99" indent="-263690" algn="l" defTabSz="843815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76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673" indent="-210954" algn="l" defTabSz="843815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580" indent="-210954" algn="l" defTabSz="843815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488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93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301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20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06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81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72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628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53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441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349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25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491630"/>
            <a:ext cx="8136904" cy="1944216"/>
          </a:xfrm>
        </p:spPr>
        <p:txBody>
          <a:bodyPr/>
          <a:lstStyle/>
          <a:p>
            <a:pPr algn="l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Agenda Item	: 9.4.21</a:t>
            </a:r>
            <a:b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Source		: Samsung, CATT, Ericsson, Huawei, </a:t>
            </a:r>
            <a:r>
              <a:rPr lang="en-US" altLang="ko-KR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HiSilicon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ko-KR" sz="1800" smtClean="0">
                <a:latin typeface="Arial" panose="020B0604020202020204" pitchFamily="34" charset="0"/>
                <a:cs typeface="Arial" panose="020B0604020202020204" pitchFamily="34" charset="0"/>
              </a:rPr>
              <a:t>	  NTT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DOCOMO, vivo, ZTE</a:t>
            </a:r>
            <a:r>
              <a:rPr lang="ko-KR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ko-KR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Title		: On the RAN4 LS to RAN on the MPE issue</a:t>
            </a:r>
            <a:b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Document for	: Discussion and Decision</a:t>
            </a:r>
            <a:endParaRPr lang="ko-KR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20" y="320338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tabLst>
                <a:tab pos="360045" algn="l"/>
              </a:tabLst>
            </a:pPr>
            <a:r>
              <a:rPr lang="en-GB" b="1" dirty="0">
                <a:latin typeface="Arial" panose="020B0604020202020204" pitchFamily="34" charset="0"/>
                <a:ea typeface="MS Mincho"/>
              </a:rPr>
              <a:t>3GPP TSG RAN meeting #</a:t>
            </a:r>
            <a:r>
              <a:rPr lang="en-GB" b="1" dirty="0" smtClean="0">
                <a:latin typeface="Arial" panose="020B0604020202020204" pitchFamily="34" charset="0"/>
                <a:ea typeface="MS Mincho"/>
              </a:rPr>
              <a:t>85</a:t>
            </a:r>
            <a:r>
              <a:rPr lang="en-GB" b="1" dirty="0">
                <a:latin typeface="Arial" panose="020B0604020202020204" pitchFamily="34" charset="0"/>
                <a:ea typeface="MS Mincho"/>
              </a:rPr>
              <a:t>							</a:t>
            </a:r>
            <a:r>
              <a:rPr lang="en-GB" b="1">
                <a:latin typeface="Arial" panose="020B0604020202020204" pitchFamily="34" charset="0"/>
                <a:ea typeface="MS Mincho"/>
              </a:rPr>
              <a:t>	</a:t>
            </a:r>
            <a:r>
              <a:rPr lang="en-GB" b="1" smtClean="0">
                <a:latin typeface="Arial" panose="020B0604020202020204" pitchFamily="34" charset="0"/>
                <a:ea typeface="MS Mincho"/>
              </a:rPr>
              <a:t>RP-192243</a:t>
            </a:r>
            <a:endParaRPr lang="en-GB" b="1" dirty="0" smtClean="0">
              <a:latin typeface="Arial" panose="020B0604020202020204" pitchFamily="34" charset="0"/>
              <a:ea typeface="MS Mincho"/>
            </a:endParaRPr>
          </a:p>
          <a:p>
            <a:pPr hangingPunct="0">
              <a:tabLst>
                <a:tab pos="360045" algn="l"/>
              </a:tabLst>
            </a:pPr>
            <a:r>
              <a:rPr lang="en-GB" b="1" dirty="0" smtClean="0">
                <a:latin typeface="Arial" panose="020B0604020202020204" pitchFamily="34" charset="0"/>
                <a:ea typeface="MS Mincho"/>
              </a:rPr>
              <a:t>Newport </a:t>
            </a:r>
            <a:r>
              <a:rPr lang="en-GB" b="1" dirty="0">
                <a:latin typeface="Arial" panose="020B0604020202020204" pitchFamily="34" charset="0"/>
                <a:ea typeface="MS Mincho"/>
              </a:rPr>
              <a:t>Beach, USA, </a:t>
            </a:r>
            <a:r>
              <a:rPr lang="en-GB" b="1" dirty="0" smtClean="0">
                <a:latin typeface="Arial" panose="020B0604020202020204" pitchFamily="34" charset="0"/>
                <a:ea typeface="MS Mincho"/>
              </a:rPr>
              <a:t>September 16-20, </a:t>
            </a:r>
            <a:r>
              <a:rPr lang="en-GB" b="1" dirty="0">
                <a:latin typeface="Arial" panose="020B0604020202020204" pitchFamily="34" charset="0"/>
                <a:ea typeface="MS Mincho"/>
              </a:rPr>
              <a:t>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678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2413" y="771550"/>
            <a:ext cx="8640067" cy="4248472"/>
          </a:xfrm>
        </p:spPr>
        <p:txBody>
          <a:bodyPr/>
          <a:lstStyle/>
          <a:p>
            <a:r>
              <a:rPr lang="en-US" altLang="ko-KR" sz="1600" dirty="0" smtClean="0"/>
              <a:t>The work on multi-beam in Rel.16 WID is as follows: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Enhancements on multi-beam operation, primarily targeting 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FR2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operation:</a:t>
            </a:r>
            <a:endParaRPr lang="en-US" altLang="ko-KR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 smtClean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[MB1a] </a:t>
            </a:r>
            <a:r>
              <a:rPr lang="en-GB" altLang="ko-KR" sz="1200" b="1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</a:t>
            </a:r>
            <a:r>
              <a:rPr lang="en-GB" altLang="ko-KR" sz="1200" b="1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erform </a:t>
            </a:r>
            <a:r>
              <a:rPr lang="en-GB" altLang="ko-KR" sz="1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study and, if needed, specify 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enhance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ment(s)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on UL and/or DL transmit 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beam 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selection specified in Rel-15 to reduce latency and overhead </a:t>
            </a:r>
            <a:endParaRPr lang="en-US" altLang="ko-KR" sz="1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[MB1b] S</a:t>
            </a:r>
            <a:r>
              <a:rPr lang="en-GB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pecify 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UL transmit 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beam 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selection for multi-panel operation that facilitates panel-specific beam selection</a:t>
            </a:r>
            <a:endParaRPr lang="en-US" altLang="ko-KR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[MB2a] Specify 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beam failure recovery for </a:t>
            </a:r>
            <a:r>
              <a:rPr lang="en-GB" altLang="ko-KR" sz="1200" dirty="0" err="1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SCell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with DL/UL as well as DL-only, where </a:t>
            </a:r>
            <a:r>
              <a:rPr lang="en-GB" altLang="ko-KR" sz="1200" dirty="0" err="1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can be operating in FR1 as well as FR2 based on the beam failure recovery specified in Rel-15</a:t>
            </a:r>
            <a:endParaRPr lang="en-US" altLang="ko-KR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[MB2b] Specify 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measurement and reporting of either L1-RSRQ or </a:t>
            </a:r>
            <a:r>
              <a:rPr lang="en-GB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L1-SINR</a:t>
            </a:r>
            <a:endParaRPr lang="en-GB" altLang="ko-KR" dirty="0" smtClean="0">
              <a:solidFill>
                <a:schemeClr val="tx1"/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ko-KR" sz="1600" dirty="0" smtClean="0">
                <a:solidFill>
                  <a:schemeClr val="tx1"/>
                </a:solidFill>
                <a:ea typeface="Malgun Gothic" panose="020B0503020000020004" pitchFamily="34" charset="-127"/>
                <a:cs typeface="Times New Roman" panose="02020603050405020304" pitchFamily="18" charset="0"/>
              </a:rPr>
              <a:t>The following was agreed in RAN1#97 (Reno) as a response to </a:t>
            </a:r>
            <a:r>
              <a:rPr lang="en-US" altLang="ko-KR" sz="1600" dirty="0" smtClean="0"/>
              <a:t>RAN4 </a:t>
            </a:r>
            <a:r>
              <a:rPr lang="en-US" altLang="ko-KR" sz="1600" dirty="0"/>
              <a:t>LS on MPE (first presented in RAN1 @RAN1#96bis) </a:t>
            </a:r>
            <a:r>
              <a:rPr lang="en-US" altLang="ko-KR" sz="1600" dirty="0" smtClean="0"/>
              <a:t>[1]</a:t>
            </a:r>
            <a:r>
              <a:rPr lang="en-GB" altLang="ko-KR" sz="1600" dirty="0" smtClean="0">
                <a:solidFill>
                  <a:schemeClr val="tx1"/>
                </a:solidFill>
                <a:ea typeface="Malgun Gothic" panose="020B0503020000020004" pitchFamily="34" charset="-127"/>
                <a:cs typeface="Times New Roman" panose="02020603050405020304" pitchFamily="18" charset="0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Down-select in RAN1#98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the following options for beam management enhancements: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Alt1.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UE to report CRI/SSBRI where the CRI/SSBRI refers to a preferred spatial relation RS for UL transmission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Alt2.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Support SRI field in the DCI can be used to indicate multiple SRS resources and UE</a:t>
            </a:r>
            <a:r>
              <a:rPr lang="ko-KR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autonomous selection of one SRS resource for PUSCH beam determination out of the multiple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Alt3: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Reuse Rel-15 beam specific PHR reporting to determine beam-specific MPE impact transparently, i.e., by difference value between Pc,max (which is calculated based on P-MPR) and the required transmission power.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Alt4: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enhancements considering MPE issues in Rel-16 RAN1 specifications. It is up to UE implementation in conjunction to RAN4 specicfiation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no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consensus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RAN1#98, no further discussion in RAN1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1580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Current status and general assessment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79512" y="771550"/>
            <a:ext cx="8784976" cy="4104456"/>
          </a:xfrm>
        </p:spPr>
        <p:txBody>
          <a:bodyPr/>
          <a:lstStyle/>
          <a:p>
            <a:r>
              <a:rPr lang="en-US" altLang="ko-KR" sz="1800" dirty="0" smtClean="0"/>
              <a:t>RAN1#98 conclusion (Friday Aug 30</a:t>
            </a:r>
            <a:r>
              <a:rPr lang="en-US" altLang="ko-KR" sz="1800" baseline="30000" dirty="0" smtClean="0"/>
              <a:t>th</a:t>
            </a:r>
            <a:r>
              <a:rPr lang="en-US" altLang="ko-KR" sz="1800" dirty="0" smtClean="0"/>
              <a:t>) [2]:</a:t>
            </a:r>
          </a:p>
          <a:p>
            <a:pPr lvl="1"/>
            <a:r>
              <a:rPr lang="en-US" altLang="ko-KR" sz="1600" dirty="0" smtClean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“On </a:t>
            </a:r>
            <a:r>
              <a:rPr lang="en-US" altLang="ko-KR" sz="16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issue of beam management enhancements to address MPE, there is no consensus in RAN1 to introduce additional specification support in RAN1. </a:t>
            </a:r>
            <a:r>
              <a:rPr lang="en-US" altLang="ko-KR" sz="1600" u="sng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further discussion for Rel-16 from RAN1 </a:t>
            </a:r>
            <a:r>
              <a:rPr lang="en-US" altLang="ko-KR" sz="1600" u="sng" dirty="0" smtClean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perspective</a:t>
            </a:r>
            <a:r>
              <a:rPr lang="en-US" altLang="ko-KR" sz="1600" dirty="0" smtClean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altLang="ko-KR" sz="1200" dirty="0" smtClean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(emphasis added)</a:t>
            </a:r>
          </a:p>
          <a:p>
            <a:pPr lvl="1"/>
            <a:endParaRPr lang="en-US" altLang="ko-KR" dirty="0" smtClean="0"/>
          </a:p>
          <a:p>
            <a:r>
              <a:rPr lang="en-US" altLang="ko-KR" sz="1800" dirty="0" smtClean="0"/>
              <a:t>Assessment on MPE issue in RAN1:</a:t>
            </a:r>
          </a:p>
          <a:p>
            <a:pPr lvl="1"/>
            <a:r>
              <a:rPr lang="en-US" altLang="ko-KR" sz="1600" dirty="0" smtClean="0"/>
              <a:t>MPE issue has been presented over 7 RAN1 meetings and extensively discussed: </a:t>
            </a:r>
          </a:p>
          <a:p>
            <a:pPr lvl="2"/>
            <a:r>
              <a:rPr lang="en-US" altLang="ko-KR" sz="1400" dirty="0" smtClean="0"/>
              <a:t>A total of ~50 </a:t>
            </a:r>
            <a:r>
              <a:rPr lang="en-US" altLang="ko-KR" sz="1400" dirty="0" err="1" smtClean="0"/>
              <a:t>Tdocs</a:t>
            </a:r>
            <a:r>
              <a:rPr lang="en-US" altLang="ko-KR" sz="1400" dirty="0" smtClean="0"/>
              <a:t>, more than 7 </a:t>
            </a:r>
            <a:r>
              <a:rPr lang="en-US" altLang="ko-KR" sz="1400" dirty="0" err="1" smtClean="0"/>
              <a:t>hrs</a:t>
            </a:r>
            <a:r>
              <a:rPr lang="en-US" altLang="ko-KR" sz="1400" dirty="0" smtClean="0"/>
              <a:t> of focused offline/online sessions in the last 2 RAN1 meetings </a:t>
            </a:r>
          </a:p>
          <a:p>
            <a:pPr lvl="2"/>
            <a:r>
              <a:rPr lang="en-US" altLang="ko-KR" sz="1400" dirty="0"/>
              <a:t>It was clarified that the issue is </a:t>
            </a:r>
            <a:r>
              <a:rPr lang="en-US" altLang="ko-KR" sz="1400" u="sng" dirty="0"/>
              <a:t>not whether a UE can meet MPE regulation</a:t>
            </a:r>
            <a:r>
              <a:rPr lang="en-US" altLang="ko-KR" sz="1400" dirty="0"/>
              <a:t>, but whether the </a:t>
            </a:r>
            <a:r>
              <a:rPr lang="en-US" altLang="ko-KR" sz="1400" u="sng" dirty="0"/>
              <a:t>UL coverage loss </a:t>
            </a:r>
            <a:r>
              <a:rPr lang="en-US" altLang="ko-KR" sz="1400" dirty="0"/>
              <a:t>(due to MPE regulation) can be effectively </a:t>
            </a:r>
            <a:r>
              <a:rPr lang="en-US" altLang="ko-KR" sz="1400" dirty="0" smtClean="0"/>
              <a:t>reduced by </a:t>
            </a:r>
            <a:r>
              <a:rPr lang="en-US" altLang="ko-KR" sz="1400" smtClean="0"/>
              <a:t>spec-based solutions</a:t>
            </a:r>
            <a:endParaRPr lang="en-US" altLang="ko-KR" sz="1400" dirty="0" smtClean="0"/>
          </a:p>
          <a:p>
            <a:pPr lvl="2"/>
            <a:r>
              <a:rPr lang="en-US" altLang="ko-KR" sz="1400" dirty="0" smtClean="0"/>
              <a:t>Companies </a:t>
            </a:r>
            <a:r>
              <a:rPr lang="en-US" altLang="ko-KR" sz="1400" dirty="0"/>
              <a:t>(e.g. </a:t>
            </a:r>
            <a:r>
              <a:rPr lang="en-US" altLang="ko-KR" sz="1400" dirty="0" smtClean="0"/>
              <a:t>Ericsson, Samsung, vivo [5]-[10]) </a:t>
            </a:r>
            <a:r>
              <a:rPr lang="en-US" altLang="ko-KR" sz="1400" dirty="0"/>
              <a:t>have shown that even in the ideal and optimistic scenario, the UL coverage loss cannot be </a:t>
            </a:r>
            <a:r>
              <a:rPr lang="en-US" altLang="ko-KR" sz="1400" dirty="0" smtClean="0"/>
              <a:t>effectively reduced</a:t>
            </a:r>
            <a:endParaRPr lang="en-US" altLang="ko-KR" dirty="0" smtClean="0"/>
          </a:p>
          <a:p>
            <a:pPr lvl="1"/>
            <a:r>
              <a:rPr lang="en-US" altLang="ko-KR" sz="1600" dirty="0" smtClean="0"/>
              <a:t>Divided position with “Alt4” representing the majority (~2x the support compared to Alt1/3) [3]</a:t>
            </a:r>
          </a:p>
          <a:p>
            <a:endParaRPr lang="en-US" altLang="ko-KR" sz="1800" dirty="0" smtClean="0"/>
          </a:p>
          <a:p>
            <a:endParaRPr lang="en-US" altLang="ko-KR" sz="1600" dirty="0" smtClean="0"/>
          </a:p>
          <a:p>
            <a:endParaRPr lang="en-US" altLang="ko-KR" sz="1800" dirty="0" smtClean="0"/>
          </a:p>
          <a:p>
            <a:pPr lvl="1"/>
            <a:endParaRPr lang="en-US" altLang="ko-KR" sz="1600" dirty="0" smtClean="0"/>
          </a:p>
          <a:p>
            <a:pPr lvl="2"/>
            <a:endParaRPr lang="en-US" altLang="ko-KR" sz="1400" dirty="0" smtClean="0"/>
          </a:p>
          <a:p>
            <a:pPr lvl="2"/>
            <a:endParaRPr lang="en-US" altLang="ko-KR" sz="1400" dirty="0" smtClean="0"/>
          </a:p>
          <a:p>
            <a:pPr lvl="1"/>
            <a:endParaRPr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1314628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Assessment </a:t>
            </a:r>
            <a:r>
              <a:rPr lang="en-US" altLang="ko-KR" dirty="0" smtClean="0"/>
              <a:t>on the RAN4 LS to RAN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2413" y="771550"/>
            <a:ext cx="8640067" cy="4104456"/>
          </a:xfrm>
        </p:spPr>
        <p:txBody>
          <a:bodyPr/>
          <a:lstStyle/>
          <a:p>
            <a:r>
              <a:rPr lang="en-US" altLang="ko-KR" sz="1800" dirty="0"/>
              <a:t>RAN4 LS to RAN on MPE (agreed Friday Aug 30</a:t>
            </a:r>
            <a:r>
              <a:rPr lang="en-US" altLang="ko-KR" sz="1800" baseline="30000" dirty="0"/>
              <a:t>th</a:t>
            </a:r>
            <a:r>
              <a:rPr lang="en-US" altLang="ko-KR" sz="1800" dirty="0"/>
              <a:t>) [4]:</a:t>
            </a:r>
          </a:p>
          <a:p>
            <a:pPr lvl="1"/>
            <a:r>
              <a:rPr lang="en-US" altLang="ko-KR" sz="1600" dirty="0"/>
              <a:t>Drafted and agreed </a:t>
            </a:r>
            <a:r>
              <a:rPr lang="en-US" altLang="ko-KR" sz="1600" u="sng" dirty="0"/>
              <a:t>without </a:t>
            </a:r>
            <a:r>
              <a:rPr lang="en-US" altLang="ko-KR" sz="1600" i="1" u="sng" dirty="0"/>
              <a:t>a priori </a:t>
            </a:r>
            <a:r>
              <a:rPr lang="en-US" altLang="ko-KR" sz="1600" u="sng" dirty="0"/>
              <a:t>knowledge</a:t>
            </a:r>
            <a:r>
              <a:rPr lang="en-US" altLang="ko-KR" sz="1600" dirty="0"/>
              <a:t> on </a:t>
            </a:r>
            <a:r>
              <a:rPr lang="en-US" altLang="ko-KR" sz="1600" dirty="0" smtClean="0"/>
              <a:t>RAN1#98 conclusion (made in parallel on the same day)</a:t>
            </a:r>
            <a:endParaRPr lang="en-US" altLang="ko-KR" sz="1600" dirty="0"/>
          </a:p>
          <a:p>
            <a:pPr lvl="1"/>
            <a:r>
              <a:rPr lang="en-US" altLang="ko-KR" sz="1600" dirty="0"/>
              <a:t>“… </a:t>
            </a:r>
            <a:r>
              <a:rPr lang="en-US" altLang="ko-KR" sz="1600" i="1" dirty="0"/>
              <a:t>to enable </a:t>
            </a:r>
            <a:r>
              <a:rPr lang="en-US" altLang="ko-KR" sz="1600" i="1" u="sng" dirty="0"/>
              <a:t>RAN4 solutions </a:t>
            </a:r>
            <a:r>
              <a:rPr lang="en-US" altLang="ko-KR" sz="1600" i="1" dirty="0"/>
              <a:t>potentially impacting RAN1 and/or RAN2 specifications</a:t>
            </a:r>
            <a:r>
              <a:rPr lang="en-US" altLang="ko-KR" sz="1600" dirty="0"/>
              <a:t> [Section 1]”, if intended for Rel.16 </a:t>
            </a:r>
            <a:r>
              <a:rPr lang="en-US" altLang="ko-KR" sz="1600" dirty="0" err="1"/>
              <a:t>NR_eMIMO</a:t>
            </a:r>
            <a:r>
              <a:rPr lang="en-US" altLang="ko-KR" sz="1600" dirty="0"/>
              <a:t>, may contradict the RAN1#98 conclusion </a:t>
            </a:r>
            <a:endParaRPr lang="en-US" altLang="ko-KR" dirty="0"/>
          </a:p>
          <a:p>
            <a:endParaRPr lang="en-US" altLang="ko-KR" sz="1800" dirty="0" smtClean="0"/>
          </a:p>
          <a:p>
            <a:r>
              <a:rPr lang="en-US" altLang="ko-KR" sz="1800" dirty="0" smtClean="0"/>
              <a:t>Re-adding MPE issue to Rel.16 </a:t>
            </a:r>
            <a:r>
              <a:rPr lang="en-US" altLang="ko-KR" sz="1800" dirty="0" err="1" smtClean="0"/>
              <a:t>NR_eMIMO</a:t>
            </a:r>
            <a:r>
              <a:rPr lang="en-US" altLang="ko-KR" sz="1800" dirty="0" smtClean="0"/>
              <a:t> WI is </a:t>
            </a:r>
            <a:r>
              <a:rPr lang="en-US" altLang="ko-KR" sz="1800" dirty="0" smtClean="0">
                <a:solidFill>
                  <a:srgbClr val="0000FF">
                    <a:alpha val="99000"/>
                  </a:srgbClr>
                </a:solidFill>
              </a:rPr>
              <a:t>infeasible and detrimental </a:t>
            </a:r>
            <a:r>
              <a:rPr lang="en-US" altLang="ko-KR" sz="1800" dirty="0" smtClean="0"/>
              <a:t>to the completion </a:t>
            </a:r>
            <a:r>
              <a:rPr lang="en-US" altLang="ko-KR" sz="1800" smtClean="0"/>
              <a:t>of the WI:</a:t>
            </a:r>
            <a:endParaRPr lang="en-US" altLang="ko-KR" sz="1800" dirty="0" smtClean="0"/>
          </a:p>
          <a:p>
            <a:pPr lvl="1"/>
            <a:r>
              <a:rPr lang="en-US" altLang="ko-KR" sz="1600" dirty="0" smtClean="0"/>
              <a:t>Potential RAN1/2 work could take place only after “RAN4 solutions” are available (no earlier than RAN4#92BIS 10/2019), leaving RAN1 with one WG meeting (RAN1#99 11/2019) before the completion of the WI</a:t>
            </a:r>
          </a:p>
          <a:p>
            <a:pPr lvl="1"/>
            <a:r>
              <a:rPr lang="en-US" altLang="ko-KR" sz="1600" dirty="0" smtClean="0"/>
              <a:t>New data on MPE issue is unlikely to take place </a:t>
            </a:r>
            <a:r>
              <a:rPr lang="en-US" altLang="ko-KR" sz="1600" dirty="0" smtClean="0">
                <a:sym typeface="Wingdings" panose="05000000000000000000" pitchFamily="2" charset="2"/>
              </a:rPr>
              <a:t> dramatic change in conclusion is unlikely</a:t>
            </a:r>
          </a:p>
          <a:p>
            <a:pPr lvl="1"/>
            <a:r>
              <a:rPr lang="en-US" altLang="ko-KR" sz="1600" dirty="0" smtClean="0">
                <a:sym typeface="Wingdings" panose="05000000000000000000" pitchFamily="2" charset="2"/>
              </a:rPr>
              <a:t>A number of pending issues for </a:t>
            </a:r>
            <a:r>
              <a:rPr lang="en-US" altLang="ko-KR" sz="1600" dirty="0" err="1" smtClean="0">
                <a:sym typeface="Wingdings" panose="05000000000000000000" pitchFamily="2" charset="2"/>
              </a:rPr>
              <a:t>NR_eMIMO</a:t>
            </a:r>
            <a:r>
              <a:rPr lang="en-US" altLang="ko-KR" sz="1600" dirty="0" smtClean="0">
                <a:sym typeface="Wingdings" panose="05000000000000000000" pitchFamily="2" charset="2"/>
              </a:rPr>
              <a:t> require efficient use of the limited amount of remaining TUs </a:t>
            </a:r>
          </a:p>
          <a:p>
            <a:pPr lvl="1"/>
            <a:endParaRPr lang="en-US" altLang="ko-KR" sz="1600" dirty="0">
              <a:sym typeface="Wingdings" panose="05000000000000000000" pitchFamily="2" charset="2"/>
            </a:endParaRPr>
          </a:p>
          <a:p>
            <a:endParaRPr lang="en-US" altLang="ko-KR" sz="1800" dirty="0" smtClean="0"/>
          </a:p>
          <a:p>
            <a:endParaRPr lang="en-US" altLang="ko-KR" sz="1800" dirty="0" smtClean="0"/>
          </a:p>
          <a:p>
            <a:pPr lvl="1"/>
            <a:endParaRPr lang="en-US" altLang="ko-KR" sz="1600" dirty="0" smtClean="0"/>
          </a:p>
          <a:p>
            <a:endParaRPr lang="en-US" altLang="ko-KR" sz="1600" dirty="0" smtClean="0"/>
          </a:p>
          <a:p>
            <a:endParaRPr lang="en-US" altLang="ko-KR" sz="1800" dirty="0" smtClean="0"/>
          </a:p>
          <a:p>
            <a:pPr lvl="1"/>
            <a:endParaRPr lang="en-US" altLang="ko-KR" sz="1600" dirty="0" smtClean="0"/>
          </a:p>
          <a:p>
            <a:pPr lvl="2"/>
            <a:endParaRPr lang="en-US" altLang="ko-KR" sz="1400" dirty="0" smtClean="0"/>
          </a:p>
          <a:p>
            <a:pPr lvl="2"/>
            <a:endParaRPr lang="en-US" altLang="ko-KR" sz="1400" dirty="0" smtClean="0"/>
          </a:p>
          <a:p>
            <a:pPr lvl="1"/>
            <a:endParaRPr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692209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for response to RAN4 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4421" y="843558"/>
            <a:ext cx="8496051" cy="4032448"/>
          </a:xfrm>
        </p:spPr>
        <p:txBody>
          <a:bodyPr/>
          <a:lstStyle/>
          <a:p>
            <a:r>
              <a:rPr lang="en-US" altLang="ko-KR" sz="2400" b="1" u="sng" dirty="0" smtClean="0"/>
              <a:t>Proposal</a:t>
            </a:r>
            <a:r>
              <a:rPr lang="en-US" altLang="ko-KR" sz="2400" dirty="0" smtClean="0"/>
              <a:t>: RAN to send a response to RAN4 LS, stating that:</a:t>
            </a:r>
          </a:p>
          <a:p>
            <a:pPr lvl="1"/>
            <a:r>
              <a:rPr lang="en-US" altLang="ko-KR" sz="2000" dirty="0" smtClean="0"/>
              <a:t>In RAN1#98, RAN1 has reached the following conclusion on the MPE issue: </a:t>
            </a:r>
            <a:r>
              <a:rPr lang="en-US" altLang="ko-KR" dirty="0" smtClean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ko-KR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the issue of beam management enhancements to address MPE, there is no consensus in RAN1 to introduce additional specification support in RAN1. No further discussion for Rel-16 from RAN1 perspective</a:t>
            </a:r>
            <a:r>
              <a:rPr lang="en-US" altLang="ko-KR" dirty="0" smtClean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lvl="1"/>
            <a:r>
              <a:rPr lang="en-US" altLang="ko-KR" sz="2000" dirty="0" smtClean="0"/>
              <a:t>RAN1/2 is not expected to perform any additional task related to MPE </a:t>
            </a:r>
            <a:r>
              <a:rPr lang="en-US" altLang="ko-KR" sz="2000" smtClean="0"/>
              <a:t>issue in Rel.16</a:t>
            </a:r>
            <a:endParaRPr lang="en-US" altLang="ko-KR" sz="2000" dirty="0"/>
          </a:p>
          <a:p>
            <a:pPr marL="0" indent="0">
              <a:buNone/>
            </a:pP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146921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References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2413" y="771550"/>
            <a:ext cx="8640067" cy="4104456"/>
          </a:xfrm>
        </p:spPr>
        <p:txBody>
          <a:bodyPr/>
          <a:lstStyle/>
          <a:p>
            <a:pPr marL="0" indent="0">
              <a:buNone/>
            </a:pPr>
            <a:r>
              <a:rPr lang="en-US" altLang="ko-KR" sz="1600" dirty="0" smtClean="0"/>
              <a:t>[1] 3GPP RAN1, RAN1#97 Chairman’s Notes</a:t>
            </a:r>
          </a:p>
          <a:p>
            <a:pPr marL="0" indent="0">
              <a:buNone/>
            </a:pPr>
            <a:r>
              <a:rPr lang="en-US" altLang="ko-KR" sz="1600" dirty="0" smtClean="0"/>
              <a:t>[2] 3GPP RAN1, RAN1#98 Chairman’s Notes</a:t>
            </a:r>
          </a:p>
          <a:p>
            <a:pPr marL="0" indent="0">
              <a:buNone/>
            </a:pPr>
            <a:r>
              <a:rPr lang="en-US" altLang="ko-KR" sz="1600" dirty="0" smtClean="0"/>
              <a:t>[3] 3GPP RAN1, R1-1909779, LG Electronics</a:t>
            </a:r>
            <a:r>
              <a:rPr lang="en-US" altLang="ko-KR" sz="1600" dirty="0"/>
              <a:t>, Feature lead summary#4 of Enhancements on Multi-beam </a:t>
            </a:r>
            <a:r>
              <a:rPr lang="en-US" altLang="ko-KR" sz="1600" dirty="0" smtClean="0"/>
              <a:t>Operations</a:t>
            </a:r>
          </a:p>
          <a:p>
            <a:pPr marL="0" indent="0">
              <a:buNone/>
            </a:pPr>
            <a:r>
              <a:rPr lang="en-US" altLang="ko-KR" sz="1600" dirty="0" smtClean="0"/>
              <a:t>[4] 3GPP RAN4#92, R4-1910279, Nokia</a:t>
            </a:r>
            <a:r>
              <a:rPr lang="en-US" altLang="ko-KR" sz="1600" dirty="0"/>
              <a:t>, Draft LS on enhanced FR2 MPE mitigation solutions for avoiding radio link failures and connection releases in </a:t>
            </a:r>
            <a:r>
              <a:rPr lang="en-US" altLang="ko-KR" sz="1600" dirty="0" smtClean="0"/>
              <a:t>Rel-16</a:t>
            </a:r>
          </a:p>
          <a:p>
            <a:pPr marL="0" indent="0">
              <a:buNone/>
            </a:pPr>
            <a:r>
              <a:rPr lang="en-US" altLang="ko-KR" sz="1600" dirty="0" smtClean="0"/>
              <a:t>[5] </a:t>
            </a:r>
            <a:r>
              <a:rPr lang="en-US" altLang="ko-KR" sz="1600" dirty="0"/>
              <a:t>3GPP RAN1, </a:t>
            </a:r>
            <a:r>
              <a:rPr lang="en-US" altLang="ko-KR" sz="1600" dirty="0" smtClean="0"/>
              <a:t>R1-1907436, Ericsson</a:t>
            </a:r>
            <a:r>
              <a:rPr lang="en-US" altLang="ko-KR" sz="1600" dirty="0"/>
              <a:t>, Enhancements to multi-beam </a:t>
            </a:r>
            <a:r>
              <a:rPr lang="en-US" altLang="ko-KR" sz="1600" dirty="0" smtClean="0"/>
              <a:t>operation</a:t>
            </a:r>
          </a:p>
          <a:p>
            <a:pPr marL="0" indent="0">
              <a:buNone/>
            </a:pPr>
            <a:r>
              <a:rPr lang="en-US" altLang="ko-KR" sz="1600" dirty="0" smtClean="0"/>
              <a:t>[6] </a:t>
            </a:r>
            <a:r>
              <a:rPr lang="en-US" altLang="ko-KR" sz="1600" dirty="0"/>
              <a:t>3GPP RAN1, R1-1907476, Ericsson, Performance of P-MPR-aware multi-panel scheduling</a:t>
            </a:r>
            <a:endParaRPr lang="en-US" altLang="ko-KR" sz="1600" dirty="0" smtClean="0"/>
          </a:p>
          <a:p>
            <a:pPr marL="0" indent="0">
              <a:buNone/>
            </a:pPr>
            <a:r>
              <a:rPr lang="en-US" altLang="ko-KR" sz="1600" dirty="0" smtClean="0"/>
              <a:t>[7] </a:t>
            </a:r>
            <a:r>
              <a:rPr lang="en-US" altLang="ko-KR" sz="1600" dirty="0"/>
              <a:t>3GPP RAN1, </a:t>
            </a:r>
            <a:r>
              <a:rPr lang="en-US" altLang="ko-KR" sz="1600" dirty="0" smtClean="0"/>
              <a:t>R1-1909225, </a:t>
            </a:r>
            <a:r>
              <a:rPr lang="en-US" altLang="ko-KR" sz="1600" dirty="0"/>
              <a:t>Ericsson, Enhancements to multi-beam operation</a:t>
            </a:r>
            <a:endParaRPr lang="en-US" altLang="ko-KR" sz="1600" dirty="0" smtClean="0"/>
          </a:p>
          <a:p>
            <a:pPr marL="0" indent="0">
              <a:buNone/>
            </a:pPr>
            <a:r>
              <a:rPr lang="en-US" altLang="ko-KR" sz="1600" dirty="0" smtClean="0"/>
              <a:t>[8] </a:t>
            </a:r>
            <a:r>
              <a:rPr lang="en-US" altLang="ko-KR" sz="1600" dirty="0"/>
              <a:t>3GPP RAN1, </a:t>
            </a:r>
            <a:r>
              <a:rPr lang="en-US" altLang="ko-KR" sz="1600" dirty="0" smtClean="0"/>
              <a:t>R1-1908502, Samsung</a:t>
            </a:r>
            <a:r>
              <a:rPr lang="en-US" altLang="ko-KR" sz="1600" dirty="0"/>
              <a:t>, Enhancements on multi-beam operation</a:t>
            </a:r>
            <a:endParaRPr lang="en-US" altLang="ko-KR" sz="1600" dirty="0" smtClean="0"/>
          </a:p>
          <a:p>
            <a:pPr marL="0" indent="0">
              <a:buNone/>
            </a:pPr>
            <a:r>
              <a:rPr lang="en-US" altLang="ko-KR" sz="1600" dirty="0" smtClean="0"/>
              <a:t>[9] </a:t>
            </a:r>
            <a:r>
              <a:rPr lang="en-US" altLang="ko-KR" sz="1600" dirty="0"/>
              <a:t>3GPP RAN1, </a:t>
            </a:r>
            <a:r>
              <a:rPr lang="en-US" altLang="ko-KR" sz="1600" dirty="0" smtClean="0"/>
              <a:t>R1-1908167, vivo</a:t>
            </a:r>
            <a:r>
              <a:rPr lang="en-US" altLang="ko-KR" sz="1600" dirty="0"/>
              <a:t>, Further discussion on Multi-beam </a:t>
            </a:r>
            <a:r>
              <a:rPr lang="en-US" altLang="ko-KR" sz="1600" dirty="0" smtClean="0"/>
              <a:t>operation</a:t>
            </a:r>
          </a:p>
          <a:p>
            <a:pPr marL="0" indent="0">
              <a:buNone/>
            </a:pPr>
            <a:r>
              <a:rPr lang="en-US" altLang="ko-KR" sz="1600" dirty="0" smtClean="0"/>
              <a:t>[10] </a:t>
            </a:r>
            <a:r>
              <a:rPr lang="en-US" altLang="ko-KR" sz="1600" dirty="0"/>
              <a:t>3GPP RAN1, </a:t>
            </a:r>
            <a:r>
              <a:rPr lang="en-US" altLang="ko-KR" sz="1600" dirty="0" smtClean="0"/>
              <a:t>R1-1908169, vivo</a:t>
            </a:r>
            <a:r>
              <a:rPr lang="en-US" altLang="ko-KR" sz="1600" dirty="0"/>
              <a:t>, Evaluation on P-MPR aware scheduling</a:t>
            </a:r>
            <a:endParaRPr lang="en-US" altLang="ko-KR" sz="1600" dirty="0" smtClean="0"/>
          </a:p>
          <a:p>
            <a:endParaRPr lang="en-US" altLang="ko-KR" sz="1400" dirty="0" smtClean="0"/>
          </a:p>
          <a:p>
            <a:endParaRPr lang="en-US" altLang="ko-KR" sz="1600" dirty="0" smtClean="0"/>
          </a:p>
          <a:p>
            <a:pPr lvl="1"/>
            <a:endParaRPr lang="en-US" altLang="ko-KR" sz="1400" dirty="0" smtClean="0"/>
          </a:p>
          <a:p>
            <a:pPr lvl="2"/>
            <a:endParaRPr lang="en-US" altLang="ko-KR" sz="1200" dirty="0" smtClean="0"/>
          </a:p>
          <a:p>
            <a:pPr lvl="2"/>
            <a:endParaRPr lang="en-US" altLang="ko-KR" sz="1200" dirty="0" smtClean="0"/>
          </a:p>
          <a:p>
            <a:pPr lvl="1"/>
            <a:endParaRPr lang="en-US" altLang="ko-KR" sz="1400" dirty="0" smtClean="0"/>
          </a:p>
        </p:txBody>
      </p:sp>
    </p:spTree>
    <p:extLst>
      <p:ext uri="{BB962C8B-B14F-4D97-AF65-F5344CB8AC3E}">
        <p14:creationId xmlns:p14="http://schemas.microsoft.com/office/powerpoint/2010/main" val="1961045489"/>
      </p:ext>
    </p:extLst>
  </p:cSld>
  <p:clrMapOvr>
    <a:masterClrMapping/>
  </p:clrMapOvr>
</p:sld>
</file>

<file path=ppt/theme/theme1.xml><?xml version="1.0" encoding="utf-8"?>
<a:theme xmlns:a="http://schemas.openxmlformats.org/drawingml/2006/main" name="6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맑은 고딕"/>
        <a:cs typeface=""/>
      </a:majorFont>
      <a:minorFont>
        <a:latin typeface="Calibri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7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50532033943874A96EB894C7A17BBB0" ma:contentTypeVersion="0" ma:contentTypeDescription="새 문서를 만듭니다." ma:contentTypeScope="" ma:versionID="8976b4e93194d5a9bafb481efcf51a5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8509c16e2068e4d5d0612c501c1975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A01601-D01E-4595-BFDF-2EAEB4DD64E5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EA5808B-C448-4025-B92D-A1FDC2D8FD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57B32BE-F0EA-4FEF-8CFF-1B0292B7A82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108978</TotalTime>
  <Words>869</Words>
  <Application>Microsoft Office PowerPoint</Application>
  <PresentationFormat>On-screen Show (16:9)</PresentationFormat>
  <Paragraphs>70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맑은 고딕</vt:lpstr>
      <vt:lpstr>맑은 고딕</vt:lpstr>
      <vt:lpstr>SimSun</vt:lpstr>
      <vt:lpstr>Arial</vt:lpstr>
      <vt:lpstr>Calibri</vt:lpstr>
      <vt:lpstr>MS Mincho</vt:lpstr>
      <vt:lpstr>Times New Roman</vt:lpstr>
      <vt:lpstr>Wingdings</vt:lpstr>
      <vt:lpstr>6_간지_마스터</vt:lpstr>
      <vt:lpstr>7_간지_마스터</vt:lpstr>
      <vt:lpstr>Agenda Item : 9.4.21 Source  : Samsung, CATT, Ericsson, Huawei, HiSilicon,      NTT DOCOMO, vivo, ZTE Title  : On the RAN4 LS to RAN on the MPE issue Document for : Discussion and Decision</vt:lpstr>
      <vt:lpstr>Background</vt:lpstr>
      <vt:lpstr>Current status and general assessment</vt:lpstr>
      <vt:lpstr>Assessment on the RAN4 LS to RAN</vt:lpstr>
      <vt:lpstr>Proposal for response to RAN4 LS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Younsun Kim</dc:creator>
  <cp:lastModifiedBy>Eko Onggosanusi</cp:lastModifiedBy>
  <cp:revision>4649</cp:revision>
  <cp:lastPrinted>2019-03-21T13:05:44Z</cp:lastPrinted>
  <dcterms:created xsi:type="dcterms:W3CDTF">2011-03-23T06:47:33Z</dcterms:created>
  <dcterms:modified xsi:type="dcterms:W3CDTF">2019-09-16T18:09:44Z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0x010100E50532033943874A96EB894C7A17BBB0</vt:lpwstr>
  </property>
  <property fmtid="{D5CDD505-2E9C-101B-9397-08002B2CF9AE}" pid="3" name="IsMyDocuments">
    <vt:bool>true</vt:bool>
  </property>
  <property fmtid="{D5CDD505-2E9C-101B-9397-08002B2CF9AE}" pid="4" name="NSCPROP_SA">
    <vt:lpwstr>D:\2017\공유폴더\(1128) Samsung Research 워크샵\(1130) 발표 자료 양식\2. 2017_SW센터_중장기전략_SW Platform팀.pptx</vt:lpwstr>
  </property>
  <property fmtid="{5C58129F-E5B8-477A-9B38-B3E54BFA04C8}" pid="2">
    <vt:lpwstr>1FAA8994B682C09ED011F662213DDBDF6135FFE06BD2FDF86BA7A7542E080C75</vt:lpwstr>
  </property>
</Properties>
</file>