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97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66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93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72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57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090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9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622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93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706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6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F77F4-0298-4F55-BCCB-17340D45796D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5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</a:rPr>
              <a:t>Rel-17 NTN Support for NB-</a:t>
            </a:r>
            <a:r>
              <a:rPr lang="en-US" dirty="0" err="1" smtClean="0">
                <a:latin typeface="+mn-lt"/>
              </a:rPr>
              <a:t>IoT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/>
              <a:t>- Motivation -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53064"/>
            <a:ext cx="9144000" cy="100473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MediaTek Inc., Eutelsat, </a:t>
            </a:r>
            <a:r>
              <a:rPr lang="en-US" dirty="0" err="1" smtClean="0"/>
              <a:t>Novamint</a:t>
            </a:r>
            <a:r>
              <a:rPr lang="en-US" dirty="0" smtClean="0"/>
              <a:t>, </a:t>
            </a:r>
            <a:r>
              <a:rPr lang="en-US" dirty="0" err="1" smtClean="0"/>
              <a:t>Sequans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err="1" smtClean="0"/>
              <a:t>Fraunhofer</a:t>
            </a:r>
            <a:r>
              <a:rPr lang="en-US" dirty="0" smtClean="0"/>
              <a:t> IIS, </a:t>
            </a:r>
            <a:r>
              <a:rPr lang="en-US" dirty="0" err="1" smtClean="0"/>
              <a:t>Fraunhofer</a:t>
            </a:r>
            <a:r>
              <a:rPr lang="en-US" dirty="0" smtClean="0"/>
              <a:t> HHI, TNO, </a:t>
            </a:r>
            <a:r>
              <a:rPr lang="en-US" dirty="0" err="1" smtClean="0"/>
              <a:t>Ligado</a:t>
            </a:r>
            <a:r>
              <a:rPr lang="en-US" dirty="0" smtClean="0"/>
              <a:t>, </a:t>
            </a:r>
            <a:r>
              <a:rPr lang="en-US" dirty="0" smtClean="0"/>
              <a:t>Intelsat, </a:t>
            </a:r>
            <a:br>
              <a:rPr lang="en-US" dirty="0" smtClean="0"/>
            </a:br>
            <a:r>
              <a:rPr lang="en-US" dirty="0" smtClean="0"/>
              <a:t>Hughes </a:t>
            </a:r>
            <a:r>
              <a:rPr lang="en-US" dirty="0"/>
              <a:t>Network Systems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072913" y="127448"/>
            <a:ext cx="1907752" cy="25181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dirty="0" smtClean="0"/>
              <a:t>RP-192238</a:t>
            </a: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137019" y="12074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/>
              <a:t>3GPP TSG RAN#85</a:t>
            </a:r>
          </a:p>
          <a:p>
            <a:r>
              <a:rPr lang="en-US"/>
              <a:t>Newport Beach, CA, USA</a:t>
            </a:r>
          </a:p>
          <a:p>
            <a:r>
              <a:rPr lang="en-US"/>
              <a:t>September 16</a:t>
            </a:r>
            <a:r>
              <a:rPr lang="en-US" baseline="30000"/>
              <a:t>th</a:t>
            </a:r>
            <a:r>
              <a:rPr lang="en-US"/>
              <a:t> -20</a:t>
            </a:r>
            <a:r>
              <a:rPr lang="en-US" baseline="30000"/>
              <a:t>th</a:t>
            </a:r>
            <a:r>
              <a:rPr lang="en-US"/>
              <a:t> , 2019</a:t>
            </a:r>
          </a:p>
          <a:p>
            <a:r>
              <a:rPr lang="en-GB" smtClean="0"/>
              <a:t>A.I. 8.1.6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1" y="379262"/>
            <a:ext cx="13881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was RP-192067</a:t>
            </a:r>
            <a:endParaRPr lang="en-US" sz="1200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0650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+mn-lt"/>
              </a:rPr>
              <a:t>Ubiquitous NB-IoT</a:t>
            </a:r>
            <a:br>
              <a:rPr lang="en-US" b="1" smtClean="0">
                <a:latin typeface="+mn-lt"/>
              </a:rPr>
            </a:br>
            <a:r>
              <a:rPr lang="en-US" smtClean="0"/>
              <a:t>Accelerate global industries transformation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2046913"/>
            <a:ext cx="5181600" cy="4130049"/>
          </a:xfrm>
        </p:spPr>
        <p:txBody>
          <a:bodyPr/>
          <a:lstStyle/>
          <a:p>
            <a:r>
              <a:rPr lang="en-US" sz="1800">
                <a:solidFill>
                  <a:srgbClr val="0070C0"/>
                </a:solidFill>
              </a:rPr>
              <a:t>IoT = lifeline</a:t>
            </a:r>
            <a:r>
              <a:rPr lang="en-US" sz="1800" smtClean="0">
                <a:solidFill>
                  <a:srgbClr val="0070C0"/>
                </a:solidFill>
              </a:rPr>
              <a:t> </a:t>
            </a:r>
          </a:p>
          <a:p>
            <a:pPr lvl="1"/>
            <a:r>
              <a:rPr lang="en-US" sz="1600" smtClean="0"/>
              <a:t>Many industries depend on IoT e.g. transportation &amp; logistics, energy, utilities, farming, environment, etc.</a:t>
            </a:r>
            <a:endParaRPr lang="en-US" sz="1400" smtClean="0"/>
          </a:p>
          <a:p>
            <a:pPr lvl="1"/>
            <a:r>
              <a:rPr lang="en-US" sz="1600" smtClean="0"/>
              <a:t>Operation in areas with low/no cellular connectivity</a:t>
            </a:r>
          </a:p>
          <a:p>
            <a:r>
              <a:rPr lang="en-US" sz="1800" smtClean="0"/>
              <a:t>Satellite NB-IoT: connectivity in </a:t>
            </a:r>
            <a:r>
              <a:rPr lang="en-US" sz="1800">
                <a:solidFill>
                  <a:srgbClr val="0070C0"/>
                </a:solidFill>
              </a:rPr>
              <a:t>remote areas </a:t>
            </a:r>
            <a:r>
              <a:rPr lang="en-US" sz="1800" smtClean="0"/>
              <a:t>with low/no cellular connectivity</a:t>
            </a:r>
          </a:p>
          <a:p>
            <a:pPr lvl="1"/>
            <a:r>
              <a:rPr lang="en-US" sz="1600" smtClean="0"/>
              <a:t>Deep rural areas, mountains, oceans, terrestrial/maritime/rail road networks etc.</a:t>
            </a:r>
          </a:p>
          <a:p>
            <a:pPr lvl="1"/>
            <a:r>
              <a:rPr lang="en-US" sz="1600">
                <a:solidFill>
                  <a:srgbClr val="0070C0"/>
                </a:solidFill>
              </a:rPr>
              <a:t>Complementary to</a:t>
            </a:r>
            <a:r>
              <a:rPr lang="en-US" sz="1600" smtClean="0">
                <a:solidFill>
                  <a:srgbClr val="0070C0"/>
                </a:solidFill>
              </a:rPr>
              <a:t> </a:t>
            </a:r>
            <a:r>
              <a:rPr lang="en-US" sz="1600" smtClean="0"/>
              <a:t>cellular NB-IoT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72200" y="2046913"/>
            <a:ext cx="5181600" cy="4130049"/>
          </a:xfrm>
        </p:spPr>
        <p:txBody>
          <a:bodyPr/>
          <a:lstStyle/>
          <a:p>
            <a:r>
              <a:rPr lang="en-US" sz="1800" dirty="0" smtClean="0"/>
              <a:t>Satellite NB-</a:t>
            </a:r>
            <a:r>
              <a:rPr lang="en-US" sz="1800" dirty="0" err="1" smtClean="0"/>
              <a:t>IoT</a:t>
            </a:r>
            <a:r>
              <a:rPr lang="en-US" sz="1800" dirty="0" smtClean="0"/>
              <a:t> bridges the coverage gap to</a:t>
            </a:r>
          </a:p>
          <a:p>
            <a:pPr lvl="1"/>
            <a:r>
              <a:rPr lang="en-US" sz="1600" dirty="0">
                <a:solidFill>
                  <a:srgbClr val="0070C0"/>
                </a:solidFill>
              </a:rPr>
              <a:t>Enable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en-US" sz="1600" dirty="0" smtClean="0"/>
              <a:t>and secure </a:t>
            </a:r>
            <a:r>
              <a:rPr lang="en-US" sz="1600" dirty="0">
                <a:solidFill>
                  <a:srgbClr val="0070C0"/>
                </a:solidFill>
              </a:rPr>
              <a:t>new businesses</a:t>
            </a:r>
          </a:p>
          <a:p>
            <a:pPr lvl="1"/>
            <a:r>
              <a:rPr lang="en-US" sz="1600" dirty="0">
                <a:solidFill>
                  <a:srgbClr val="0070C0"/>
                </a:solidFill>
              </a:rPr>
              <a:t>Prevent service outage </a:t>
            </a:r>
            <a:r>
              <a:rPr lang="en-US" sz="1600" dirty="0" smtClean="0"/>
              <a:t>for business critical uses</a:t>
            </a:r>
          </a:p>
          <a:p>
            <a:r>
              <a:rPr lang="en-US" sz="1800" dirty="0" smtClean="0"/>
              <a:t>Clear existing </a:t>
            </a:r>
            <a:r>
              <a:rPr lang="en-US" sz="1800" dirty="0">
                <a:solidFill>
                  <a:srgbClr val="0070C0"/>
                </a:solidFill>
              </a:rPr>
              <a:t>global market demand </a:t>
            </a:r>
            <a:r>
              <a:rPr lang="en-US" sz="1800" dirty="0" smtClean="0"/>
              <a:t>for true global </a:t>
            </a:r>
            <a:r>
              <a:rPr lang="en-US" sz="1800" dirty="0" err="1" smtClean="0"/>
              <a:t>IoT</a:t>
            </a:r>
            <a:r>
              <a:rPr lang="en-US" sz="1800" dirty="0" smtClean="0"/>
              <a:t> coverage </a:t>
            </a:r>
            <a:r>
              <a:rPr lang="en-US" sz="1800" u="sng" dirty="0" smtClean="0"/>
              <a:t>with</a:t>
            </a:r>
            <a:r>
              <a:rPr lang="en-US" sz="1800" dirty="0" smtClean="0"/>
              <a:t> NB-</a:t>
            </a:r>
            <a:r>
              <a:rPr lang="en-US" sz="1800" dirty="0" err="1" smtClean="0"/>
              <a:t>IoT</a:t>
            </a:r>
            <a:r>
              <a:rPr lang="en-US" sz="1800" dirty="0" smtClean="0"/>
              <a:t> cost structure</a:t>
            </a:r>
          </a:p>
          <a:p>
            <a:pPr lvl="1"/>
            <a:r>
              <a:rPr lang="en-US" sz="1600" dirty="0" smtClean="0"/>
              <a:t>A number of competing </a:t>
            </a:r>
            <a:r>
              <a:rPr lang="en-US" sz="1600" dirty="0">
                <a:solidFill>
                  <a:srgbClr val="C00000"/>
                </a:solidFill>
              </a:rPr>
              <a:t>proprietary solutions </a:t>
            </a:r>
            <a:r>
              <a:rPr lang="en-US" sz="1600" dirty="0" smtClean="0"/>
              <a:t>already exist e.g. Iridium </a:t>
            </a:r>
            <a:r>
              <a:rPr lang="en-US" sz="1600" dirty="0" err="1" smtClean="0"/>
              <a:t>IoT</a:t>
            </a:r>
            <a:r>
              <a:rPr lang="en-US" sz="1600" dirty="0" smtClean="0"/>
              <a:t>, Inmarsat, </a:t>
            </a:r>
            <a:r>
              <a:rPr lang="en-US" sz="1600" dirty="0" err="1" smtClean="0"/>
              <a:t>Sigfox</a:t>
            </a:r>
            <a:r>
              <a:rPr lang="en-US" sz="1600" dirty="0" smtClean="0"/>
              <a:t>, </a:t>
            </a:r>
            <a:r>
              <a:rPr lang="en-US" sz="1600" dirty="0" err="1" smtClean="0"/>
              <a:t>LoRA</a:t>
            </a:r>
            <a:r>
              <a:rPr lang="en-US" sz="1600" dirty="0" smtClean="0"/>
              <a:t>, etc.</a:t>
            </a:r>
          </a:p>
          <a:p>
            <a:pPr lvl="1"/>
            <a:r>
              <a:rPr lang="en-US" sz="1600" dirty="0">
                <a:solidFill>
                  <a:srgbClr val="0070C0"/>
                </a:solidFill>
              </a:rPr>
              <a:t>Critical timing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9425" y="5191774"/>
            <a:ext cx="11233150" cy="824707"/>
          </a:xfrm>
          <a:prstGeom prst="rect">
            <a:avLst/>
          </a:prstGeom>
          <a:solidFill>
            <a:schemeClr val="bg2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2000" dirty="0">
                <a:latin typeface="+mj-lt"/>
              </a:rPr>
              <a:t>Satellite NB-</a:t>
            </a:r>
            <a:r>
              <a:rPr lang="en-US" sz="2000" dirty="0" err="1">
                <a:latin typeface="+mj-lt"/>
              </a:rPr>
              <a:t>IoT</a:t>
            </a:r>
            <a:r>
              <a:rPr lang="en-US" sz="2000" dirty="0">
                <a:latin typeface="+mj-lt"/>
              </a:rPr>
              <a:t> is a </a:t>
            </a:r>
            <a:r>
              <a:rPr lang="en-US" sz="2000" dirty="0">
                <a:solidFill>
                  <a:schemeClr val="accent5"/>
                </a:solidFill>
                <a:latin typeface="+mj-lt"/>
              </a:rPr>
              <a:t>major opportunity </a:t>
            </a:r>
            <a:r>
              <a:rPr lang="en-US" sz="2000" dirty="0">
                <a:latin typeface="+mj-lt"/>
              </a:rPr>
              <a:t>to fill a known market gap with </a:t>
            </a:r>
            <a:r>
              <a:rPr lang="en-US" sz="2000" dirty="0" smtClean="0">
                <a:latin typeface="+mj-lt"/>
              </a:rPr>
              <a:t/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a </a:t>
            </a:r>
            <a:r>
              <a:rPr lang="en-US" sz="2000" dirty="0">
                <a:latin typeface="+mj-lt"/>
              </a:rPr>
              <a:t>successful proven cost-efficient and energy-efficient technology with unprecedented economies of </a:t>
            </a:r>
            <a:r>
              <a:rPr lang="en-US" sz="2000" dirty="0" smtClean="0">
                <a:latin typeface="+mj-lt"/>
              </a:rPr>
              <a:t>scale</a:t>
            </a:r>
          </a:p>
        </p:txBody>
      </p:sp>
    </p:spTree>
    <p:extLst>
      <p:ext uri="{BB962C8B-B14F-4D97-AF65-F5344CB8AC3E}">
        <p14:creationId xmlns:p14="http://schemas.microsoft.com/office/powerpoint/2010/main" val="99520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+mn-lt"/>
              </a:rPr>
              <a:t>Satellite NB-IoT</a:t>
            </a:r>
            <a:br>
              <a:rPr lang="en-US" b="1" smtClean="0">
                <a:latin typeface="+mn-lt"/>
              </a:rPr>
            </a:br>
            <a:r>
              <a:rPr lang="en-US" smtClean="0"/>
              <a:t>Proposal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2046913"/>
            <a:ext cx="5181600" cy="4130049"/>
          </a:xfrm>
        </p:spPr>
        <p:txBody>
          <a:bodyPr>
            <a:normAutofit/>
          </a:bodyPr>
          <a:lstStyle/>
          <a:p>
            <a:r>
              <a:rPr lang="en-GB" sz="2000" smtClean="0"/>
              <a:t>Simple adaptation to satellite use</a:t>
            </a:r>
          </a:p>
          <a:p>
            <a:pPr lvl="1"/>
            <a:r>
              <a:rPr lang="en-GB" sz="1600" smtClean="0"/>
              <a:t>Preserving NB-IoT cost &amp; energy efficiency</a:t>
            </a:r>
          </a:p>
          <a:p>
            <a:r>
              <a:rPr lang="en-US" sz="2000" smtClean="0"/>
              <a:t>Very limited specification impact</a:t>
            </a:r>
          </a:p>
          <a:p>
            <a:pPr lvl="1"/>
            <a:r>
              <a:rPr lang="en-US" sz="1600" smtClean="0"/>
              <a:t>System information, paging, TAU [RAN2]</a:t>
            </a:r>
          </a:p>
          <a:p>
            <a:pPr lvl="1"/>
            <a:r>
              <a:rPr lang="en-US" sz="1600" smtClean="0"/>
              <a:t>Mobility [RAN2, RAN4]</a:t>
            </a:r>
          </a:p>
          <a:p>
            <a:pPr lvl="2"/>
            <a:r>
              <a:rPr lang="en-US" sz="1400" smtClean="0"/>
              <a:t>Idle mode beamspot / cell re-selection</a:t>
            </a:r>
          </a:p>
          <a:p>
            <a:pPr lvl="1"/>
            <a:r>
              <a:rPr lang="en-US" sz="1600" smtClean="0"/>
              <a:t>Initial access [RAN1/RAN2]</a:t>
            </a:r>
          </a:p>
          <a:p>
            <a:pPr lvl="2"/>
            <a:r>
              <a:rPr lang="en-US" sz="1400" smtClean="0"/>
              <a:t>Timing advance acquisition and update</a:t>
            </a:r>
          </a:p>
          <a:p>
            <a:pPr lvl="2"/>
            <a:r>
              <a:rPr lang="en-US" sz="1400" smtClean="0"/>
              <a:t>New RACH preamble format </a:t>
            </a:r>
            <a:r>
              <a:rPr lang="en-US" sz="1400" baseline="30000" smtClean="0"/>
              <a:t>(</a:t>
            </a:r>
            <a:r>
              <a:rPr lang="en-US" sz="1400" baseline="30000" smtClean="0">
                <a:solidFill>
                  <a:schemeClr val="accent3"/>
                </a:solidFill>
              </a:rPr>
              <a:t>*</a:t>
            </a:r>
            <a:r>
              <a:rPr lang="en-US" sz="1400" baseline="30000" smtClean="0"/>
              <a:t>)</a:t>
            </a:r>
          </a:p>
          <a:p>
            <a:pPr lvl="2"/>
            <a:r>
              <a:rPr lang="en-GB" sz="1400" smtClean="0"/>
              <a:t>4-step RACH</a:t>
            </a:r>
            <a:endParaRPr lang="en-US" sz="1400" smtClean="0"/>
          </a:p>
          <a:p>
            <a:pPr lvl="1"/>
            <a:r>
              <a:rPr lang="en-US" sz="1600" smtClean="0"/>
              <a:t>RRM/RF performance requirements [RAN4]</a:t>
            </a:r>
          </a:p>
          <a:p>
            <a:endParaRPr lang="en-US" sz="240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72200" y="2046913"/>
            <a:ext cx="5181600" cy="4130049"/>
          </a:xfrm>
        </p:spPr>
        <p:txBody>
          <a:bodyPr>
            <a:normAutofit/>
          </a:bodyPr>
          <a:lstStyle/>
          <a:p>
            <a:r>
              <a:rPr lang="en-GB" sz="2000" smtClean="0"/>
              <a:t>No need to disable HARQ</a:t>
            </a:r>
          </a:p>
          <a:p>
            <a:pPr lvl="1"/>
            <a:r>
              <a:rPr lang="en-GB" sz="1600" smtClean="0"/>
              <a:t>Legacy HARQ scheduling delay  can accommodate delay</a:t>
            </a:r>
          </a:p>
          <a:p>
            <a:pPr lvl="1"/>
            <a:r>
              <a:rPr lang="en-GB" sz="1600" smtClean="0"/>
              <a:t>Latency is not an issue for delay-tolerant IoT applications</a:t>
            </a:r>
          </a:p>
          <a:p>
            <a:r>
              <a:rPr lang="en-GB" sz="2000" smtClean="0"/>
              <a:t>Simpler operations with NB-IoT</a:t>
            </a:r>
          </a:p>
          <a:p>
            <a:pPr lvl="1"/>
            <a:r>
              <a:rPr lang="en-GB" sz="1600" smtClean="0"/>
              <a:t>No HO in connected mode</a:t>
            </a:r>
          </a:p>
          <a:p>
            <a:pPr lvl="1"/>
            <a:r>
              <a:rPr lang="en-GB" sz="1600" smtClean="0"/>
              <a:t>No CSI UE re-selects new cell when RLF is triggered</a:t>
            </a:r>
          </a:p>
          <a:p>
            <a:r>
              <a:rPr lang="en-US" sz="2000" smtClean="0"/>
              <a:t>Can also be deployed inband an NR carrier</a:t>
            </a:r>
          </a:p>
          <a:p>
            <a:pPr lvl="1"/>
            <a:r>
              <a:rPr lang="en-US" sz="1600" smtClean="0"/>
              <a:t>see RP-190846 – Rel-16 NB-IoT WID</a:t>
            </a:r>
          </a:p>
          <a:p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38199" y="5746431"/>
            <a:ext cx="5181601" cy="26850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200" dirty="0" smtClean="0"/>
              <a:t>NOTE </a:t>
            </a:r>
            <a:r>
              <a:rPr lang="en-US" sz="1200" dirty="0" smtClean="0">
                <a:solidFill>
                  <a:schemeClr val="accent3"/>
                </a:solidFill>
              </a:rPr>
              <a:t>*</a:t>
            </a:r>
            <a:r>
              <a:rPr lang="en-US" sz="1200" dirty="0" smtClean="0"/>
              <a:t>: may not be needed for LEO 600km depending on maximum cell size</a:t>
            </a:r>
          </a:p>
        </p:txBody>
      </p:sp>
    </p:spTree>
    <p:extLst>
      <p:ext uri="{BB962C8B-B14F-4D97-AF65-F5344CB8AC3E}">
        <p14:creationId xmlns:p14="http://schemas.microsoft.com/office/powerpoint/2010/main" val="1370409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+mn-lt"/>
              </a:rPr>
              <a:t>NOTES</a:t>
            </a:r>
            <a:br>
              <a:rPr lang="en-US" b="1" smtClean="0">
                <a:latin typeface="+mn-lt"/>
              </a:rPr>
            </a:br>
            <a:r>
              <a:rPr lang="en-US" smtClean="0"/>
              <a:t>Leverage of NTN NR SI Recommendations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038525"/>
            <a:ext cx="10515600" cy="4138437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following NR NTN SI recommendations could be reused for NB-</a:t>
            </a:r>
            <a:r>
              <a:rPr lang="en-US" sz="2000" dirty="0" err="1" smtClean="0"/>
              <a:t>IoT</a:t>
            </a:r>
            <a:endParaRPr lang="en-US" sz="2000" dirty="0" smtClean="0"/>
          </a:p>
          <a:p>
            <a:pPr lvl="1"/>
            <a:r>
              <a:rPr lang="en-US" sz="1600" dirty="0" smtClean="0"/>
              <a:t>Satellite-assisted SI </a:t>
            </a:r>
          </a:p>
          <a:p>
            <a:pPr lvl="1"/>
            <a:r>
              <a:rPr lang="en-US" sz="1600" dirty="0" smtClean="0"/>
              <a:t>Pre-compensation for common Doppler, common propagation delay, UL frequency correction indication in Msg2 in RA procedure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NTN NR SI Recommendations pending confirmation by RAN</a:t>
            </a:r>
          </a:p>
          <a:p>
            <a:r>
              <a:rPr lang="en-US" sz="2000" dirty="0" smtClean="0"/>
              <a:t>Issues associated to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to be studied and solutions defined taking into account NR NTN SI outcome</a:t>
            </a:r>
          </a:p>
        </p:txBody>
      </p:sp>
    </p:spTree>
    <p:extLst>
      <p:ext uri="{BB962C8B-B14F-4D97-AF65-F5344CB8AC3E}">
        <p14:creationId xmlns:p14="http://schemas.microsoft.com/office/powerpoint/2010/main" val="199087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10269</TotalTime>
  <Words>351</Words>
  <Application>Microsoft Office PowerPoint</Application>
  <PresentationFormat>Widescreen</PresentationFormat>
  <Paragraphs>50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Rel-17 NTN Support for NB-IoT - Motivation -</vt:lpstr>
      <vt:lpstr>Ubiquitous NB-IoT Accelerate global industries transformation</vt:lpstr>
      <vt:lpstr>Satellite NB-IoT Proposal</vt:lpstr>
      <vt:lpstr>NOTES Leverage of NTN NR SI Recommendations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Rel-17 NTN Support for NB-IoT - Motivation -</dc:title>
  <dc:creator>MediaTek Inc.</dc:creator>
  <cp:lastModifiedBy>MediaTek Inc.</cp:lastModifiedBy>
  <cp:revision>34</cp:revision>
  <dcterms:created xsi:type="dcterms:W3CDTF">2019-09-09T10:46:59Z</dcterms:created>
  <dcterms:modified xsi:type="dcterms:W3CDTF">2019-09-17T15:57:51Z</dcterms:modified>
</cp:coreProperties>
</file>