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2" r:id="rId2"/>
  </p:sldMasterIdLst>
  <p:notesMasterIdLst>
    <p:notesMasterId r:id="rId11"/>
  </p:notesMasterIdLst>
  <p:handoutMasterIdLst>
    <p:handoutMasterId r:id="rId12"/>
  </p:handoutMasterIdLst>
  <p:sldIdLst>
    <p:sldId id="322" r:id="rId3"/>
    <p:sldId id="418" r:id="rId4"/>
    <p:sldId id="420" r:id="rId5"/>
    <p:sldId id="377" r:id="rId6"/>
    <p:sldId id="421" r:id="rId7"/>
    <p:sldId id="422" r:id="rId8"/>
    <p:sldId id="423" r:id="rId9"/>
    <p:sldId id="352" r:id="rId10"/>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1" autoAdjust="0"/>
    <p:restoredTop sz="99420" autoAdjust="0"/>
  </p:normalViewPr>
  <p:slideViewPr>
    <p:cSldViewPr>
      <p:cViewPr>
        <p:scale>
          <a:sx n="66" d="100"/>
          <a:sy n="66" d="100"/>
        </p:scale>
        <p:origin x="-2107" y="-523"/>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9/9/2019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2019/9/9</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8</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baseline="0">
                <a:latin typeface="Calibri"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400" baseline="0">
                <a:solidFill>
                  <a:srgbClr val="001236"/>
                </a:solidFill>
                <a:latin typeface="Calibri" pitchFamily="34" charset="0"/>
                <a:ea typeface="微软雅黑" pitchFamily="34" charset="-122"/>
              </a:defRPr>
            </a:lvl1pPr>
            <a:lvl2pPr>
              <a:defRPr sz="2000" baseline="0">
                <a:solidFill>
                  <a:srgbClr val="240967"/>
                </a:solidFill>
                <a:latin typeface="Calibri" pitchFamily="34" charset="0"/>
                <a:ea typeface="微软雅黑" pitchFamily="34" charset="-122"/>
              </a:defRPr>
            </a:lvl2pPr>
            <a:lvl3pPr>
              <a:defRPr sz="1800" baseline="0">
                <a:solidFill>
                  <a:srgbClr val="7030A0"/>
                </a:solidFill>
                <a:latin typeface="Calibri" pitchFamily="34" charset="0"/>
                <a:ea typeface="微软雅黑" pitchFamily="34" charset="-122"/>
              </a:defRPr>
            </a:lvl3pPr>
            <a:lvl4pPr>
              <a:defRPr sz="1600" baseline="0">
                <a:latin typeface="Calibri" pitchFamily="34" charset="0"/>
                <a:ea typeface="微软雅黑" pitchFamily="34" charset="-122"/>
              </a:defRPr>
            </a:lvl4pPr>
            <a:lvl5pPr>
              <a:defRPr sz="1600" baseline="0">
                <a:latin typeface="Calibri" pitchFamily="34" charset="0"/>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71600" y="2247330"/>
            <a:ext cx="7412038" cy="1109662"/>
          </a:xfrm>
        </p:spPr>
        <p:txBody>
          <a:bodyPr rtlCol="0"/>
          <a:lstStyle/>
          <a:p>
            <a:pPr algn="ctr">
              <a:defRPr/>
            </a:pPr>
            <a:r>
              <a:rPr lang="en-US" altLang="zh-CN" sz="2800" dirty="0">
                <a:latin typeface="Arial" pitchFamily="34" charset="0"/>
                <a:cs typeface="Arial" pitchFamily="34" charset="0"/>
              </a:rPr>
              <a:t>Motivation of power saving  in Rel-17</a:t>
            </a:r>
            <a:endParaRPr lang="en-US" altLang="zh-CN" sz="2800" dirty="0">
              <a:latin typeface="Arial" pitchFamily="34" charset="0"/>
              <a:cs typeface="Arial" pitchFamily="34" charset="0"/>
            </a:endParaRPr>
          </a:p>
        </p:txBody>
      </p:sp>
      <p:sp>
        <p:nvSpPr>
          <p:cNvPr id="4099" name="TextBox 2"/>
          <p:cNvSpPr txBox="1">
            <a:spLocks noChangeArrowheads="1"/>
          </p:cNvSpPr>
          <p:nvPr/>
        </p:nvSpPr>
        <p:spPr bwMode="auto">
          <a:xfrm>
            <a:off x="142875" y="4929188"/>
            <a:ext cx="8858250" cy="1015663"/>
          </a:xfrm>
          <a:prstGeom prst="rect">
            <a:avLst/>
          </a:prstGeom>
          <a:noFill/>
          <a:ln w="9525">
            <a:noFill/>
            <a:miter lim="800000"/>
            <a:headEnd/>
            <a:tailEnd/>
          </a:ln>
        </p:spPr>
        <p:txBody>
          <a:bodyPr>
            <a:spAutoFit/>
          </a:bodyPr>
          <a:lstStyle/>
          <a:p>
            <a:r>
              <a:rPr lang="en-US" altLang="zh-CN" sz="2000" dirty="0" smtClean="0">
                <a:solidFill>
                  <a:srgbClr val="0070C0"/>
                </a:solidFill>
                <a:latin typeface="Calibri" pitchFamily="34" charset="0"/>
              </a:rPr>
              <a:t>China </a:t>
            </a:r>
            <a:r>
              <a:rPr lang="en-US" altLang="zh-CN" sz="2000" dirty="0">
                <a:solidFill>
                  <a:srgbClr val="0070C0"/>
                </a:solidFill>
                <a:latin typeface="Calibri" pitchFamily="34" charset="0"/>
              </a:rPr>
              <a:t>Academy of Telecommunications Technology (CATT)</a:t>
            </a:r>
          </a:p>
          <a:p>
            <a:r>
              <a:rPr lang="en-US" altLang="zh-CN" sz="2000" dirty="0">
                <a:solidFill>
                  <a:srgbClr val="0070C0"/>
                </a:solidFill>
                <a:latin typeface="Calibri" pitchFamily="34" charset="0"/>
              </a:rPr>
              <a:t>							</a:t>
            </a:r>
          </a:p>
          <a:p>
            <a:endParaRPr lang="en-US" altLang="zh-CN" sz="2000" dirty="0">
              <a:solidFill>
                <a:srgbClr val="0070C0"/>
              </a:solidFill>
              <a:latin typeface="Calibri" pitchFamily="34" charset="0"/>
            </a:endParaRPr>
          </a:p>
        </p:txBody>
      </p:sp>
      <p:sp>
        <p:nvSpPr>
          <p:cNvPr id="5" name="矩形 4"/>
          <p:cNvSpPr/>
          <p:nvPr/>
        </p:nvSpPr>
        <p:spPr>
          <a:xfrm>
            <a:off x="0" y="836712"/>
            <a:ext cx="9144000" cy="646331"/>
          </a:xfrm>
          <a:prstGeom prst="rect">
            <a:avLst/>
          </a:prstGeom>
        </p:spPr>
        <p:txBody>
          <a:bodyPr wrap="square">
            <a:spAutoFit/>
          </a:bodyPr>
          <a:lstStyle/>
          <a:p>
            <a:pPr lvl="0" fontAlgn="base">
              <a:spcBef>
                <a:spcPct val="0"/>
              </a:spcBef>
              <a:spcAft>
                <a:spcPct val="0"/>
              </a:spcAft>
              <a:tabLst>
                <a:tab pos="360363" algn="l"/>
              </a:tabLst>
            </a:pPr>
            <a:r>
              <a:rPr lang="en-GB" b="1" dirty="0" smtClean="0">
                <a:solidFill>
                  <a:schemeClr val="bg1"/>
                </a:solidFill>
                <a:latin typeface="Arial" pitchFamily="34" charset="0"/>
                <a:ea typeface="Times New Roman" pitchFamily="18" charset="0"/>
                <a:cs typeface="Arial" pitchFamily="34" charset="0"/>
              </a:rPr>
              <a:t>3GPP TSG RAN Meeting #85</a:t>
            </a:r>
            <a:r>
              <a:rPr lang="en-GB" b="1" dirty="0" smtClean="0">
                <a:solidFill>
                  <a:schemeClr val="bg1"/>
                </a:solidFill>
                <a:latin typeface="Arial" pitchFamily="34" charset="0"/>
                <a:ea typeface="MS Mincho" pitchFamily="49" charset="-128"/>
                <a:cs typeface="Arial" pitchFamily="34" charset="0"/>
              </a:rPr>
              <a:t>					</a:t>
            </a:r>
            <a:r>
              <a:rPr lang="en-GB" b="1" dirty="0" smtClean="0">
                <a:solidFill>
                  <a:schemeClr val="bg1"/>
                </a:solidFill>
                <a:latin typeface="Arial" pitchFamily="34" charset="0"/>
                <a:ea typeface="Times New Roman" pitchFamily="18" charset="0"/>
                <a:cs typeface="Arial" pitchFamily="34" charset="0"/>
              </a:rPr>
              <a:t>RP-192150</a:t>
            </a:r>
            <a:endParaRPr lang="en-US" dirty="0" smtClean="0">
              <a:solidFill>
                <a:schemeClr val="bg1"/>
              </a:solidFill>
              <a:latin typeface="Arial" pitchFamily="34" charset="0"/>
              <a:cs typeface="Arial" pitchFamily="34" charset="0"/>
            </a:endParaRPr>
          </a:p>
          <a:p>
            <a:pPr lvl="0" eaLnBrk="0" fontAlgn="base" hangingPunct="0">
              <a:spcBef>
                <a:spcPct val="0"/>
              </a:spcBef>
              <a:spcAft>
                <a:spcPct val="0"/>
              </a:spcAft>
              <a:tabLst>
                <a:tab pos="360363" algn="l"/>
              </a:tabLst>
            </a:pPr>
            <a:r>
              <a:rPr lang="en-GB" b="1" dirty="0" smtClean="0">
                <a:solidFill>
                  <a:schemeClr val="bg1"/>
                </a:solidFill>
                <a:latin typeface="Arial" pitchFamily="34" charset="0"/>
                <a:ea typeface="Times New Roman" pitchFamily="18" charset="0"/>
                <a:cs typeface="Arial" pitchFamily="34" charset="0"/>
              </a:rPr>
              <a:t>Newport Beach, USA, September 16</a:t>
            </a:r>
            <a:r>
              <a:rPr lang="en-GB" b="1" baseline="30000" dirty="0" smtClean="0">
                <a:solidFill>
                  <a:schemeClr val="bg1"/>
                </a:solidFill>
                <a:latin typeface="Arial" pitchFamily="34" charset="0"/>
                <a:ea typeface="Times New Roman" pitchFamily="18" charset="0"/>
                <a:cs typeface="Arial" pitchFamily="34" charset="0"/>
              </a:rPr>
              <a:t>th</a:t>
            </a:r>
            <a:r>
              <a:rPr lang="en-GB" b="1" dirty="0" smtClean="0">
                <a:solidFill>
                  <a:schemeClr val="bg1"/>
                </a:solidFill>
                <a:latin typeface="Arial" pitchFamily="34" charset="0"/>
                <a:ea typeface="Times New Roman" pitchFamily="18" charset="0"/>
                <a:cs typeface="Arial" pitchFamily="34" charset="0"/>
              </a:rPr>
              <a:t> -20</a:t>
            </a:r>
            <a:r>
              <a:rPr lang="en-GB" b="1" baseline="30000" dirty="0" smtClean="0">
                <a:solidFill>
                  <a:schemeClr val="bg1"/>
                </a:solidFill>
                <a:latin typeface="Arial" pitchFamily="34" charset="0"/>
                <a:ea typeface="Times New Roman" pitchFamily="18" charset="0"/>
                <a:cs typeface="Arial" pitchFamily="34" charset="0"/>
              </a:rPr>
              <a:t>th</a:t>
            </a:r>
            <a:r>
              <a:rPr lang="en-GB" b="1" dirty="0" smtClean="0">
                <a:solidFill>
                  <a:schemeClr val="bg1"/>
                </a:solidFill>
                <a:latin typeface="Arial" pitchFamily="34" charset="0"/>
                <a:ea typeface="Times New Roman" pitchFamily="18" charset="0"/>
                <a:cs typeface="Arial" pitchFamily="34" charset="0"/>
              </a:rPr>
              <a:t> , 2019</a:t>
            </a:r>
            <a:endParaRPr lang="en-GB"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Vision of 5G</a:t>
            </a:r>
            <a:endParaRPr lang="zh-CN" altLang="en-US" dirty="0"/>
          </a:p>
        </p:txBody>
      </p:sp>
      <p:sp>
        <p:nvSpPr>
          <p:cNvPr id="3" name="内容占位符 2"/>
          <p:cNvSpPr>
            <a:spLocks noGrp="1"/>
          </p:cNvSpPr>
          <p:nvPr>
            <p:ph idx="1"/>
          </p:nvPr>
        </p:nvSpPr>
        <p:spPr/>
        <p:txBody>
          <a:bodyPr/>
          <a:lstStyle/>
          <a:p>
            <a:r>
              <a:rPr lang="en-US" altLang="zh-CN" dirty="0" smtClean="0"/>
              <a:t>5G is expected to change every aspects of modern society</a:t>
            </a:r>
          </a:p>
          <a:p>
            <a:pPr lvl="1"/>
            <a:r>
              <a:rPr lang="en-US" altLang="zh-CN" dirty="0" smtClean="0"/>
              <a:t>Smart city, education, health, industry, transportation, environment, entertainment, finance, agricultures… </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grpSp>
        <p:nvGrpSpPr>
          <p:cNvPr id="18" name="组合 20"/>
          <p:cNvGrpSpPr/>
          <p:nvPr/>
        </p:nvGrpSpPr>
        <p:grpSpPr>
          <a:xfrm>
            <a:off x="827584" y="2420887"/>
            <a:ext cx="7920880" cy="4104457"/>
            <a:chOff x="899592" y="2348880"/>
            <a:chExt cx="7920880" cy="4104457"/>
          </a:xfrm>
        </p:grpSpPr>
        <p:pic>
          <p:nvPicPr>
            <p:cNvPr id="5" name="图片 4" descr="MacintoshFD:Users:liuyuchao:Desktop:5G愿景.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2348880"/>
              <a:ext cx="7632848" cy="4104457"/>
            </a:xfrm>
            <a:prstGeom prst="rect">
              <a:avLst/>
            </a:prstGeom>
            <a:noFill/>
            <a:ln>
              <a:noFill/>
            </a:ln>
          </p:spPr>
        </p:pic>
        <p:sp>
          <p:nvSpPr>
            <p:cNvPr id="6" name="TextBox 5"/>
            <p:cNvSpPr txBox="1"/>
            <p:nvPr/>
          </p:nvSpPr>
          <p:spPr>
            <a:xfrm>
              <a:off x="5652120" y="2599021"/>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Agriculture</a:t>
              </a:r>
              <a:endParaRPr lang="zh-CN" altLang="en-US" dirty="0"/>
            </a:p>
          </p:txBody>
        </p:sp>
        <p:sp>
          <p:nvSpPr>
            <p:cNvPr id="7" name="TextBox 6"/>
            <p:cNvSpPr txBox="1"/>
            <p:nvPr/>
          </p:nvSpPr>
          <p:spPr>
            <a:xfrm>
              <a:off x="7164289" y="3686835"/>
              <a:ext cx="648072"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Health</a:t>
              </a:r>
              <a:endParaRPr lang="zh-CN" altLang="en-US" dirty="0"/>
            </a:p>
          </p:txBody>
        </p:sp>
        <p:sp>
          <p:nvSpPr>
            <p:cNvPr id="8" name="TextBox 7"/>
            <p:cNvSpPr txBox="1"/>
            <p:nvPr/>
          </p:nvSpPr>
          <p:spPr>
            <a:xfrm>
              <a:off x="8028384" y="4046875"/>
              <a:ext cx="792088"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Education</a:t>
              </a:r>
              <a:endParaRPr lang="zh-CN" altLang="en-US" sz="900" dirty="0" smtClean="0">
                <a:solidFill>
                  <a:schemeClr val="tx2"/>
                </a:solidFill>
              </a:endParaRPr>
            </a:p>
          </p:txBody>
        </p:sp>
        <p:sp>
          <p:nvSpPr>
            <p:cNvPr id="9" name="TextBox 8"/>
            <p:cNvSpPr txBox="1"/>
            <p:nvPr/>
          </p:nvSpPr>
          <p:spPr>
            <a:xfrm>
              <a:off x="7740352" y="5013176"/>
              <a:ext cx="1061104"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Transportation</a:t>
              </a:r>
              <a:endParaRPr lang="zh-CN" altLang="en-US" sz="900" dirty="0" smtClean="0">
                <a:solidFill>
                  <a:schemeClr val="tx2"/>
                </a:solidFill>
              </a:endParaRPr>
            </a:p>
          </p:txBody>
        </p:sp>
        <p:sp>
          <p:nvSpPr>
            <p:cNvPr id="10" name="TextBox 9"/>
            <p:cNvSpPr txBox="1"/>
            <p:nvPr/>
          </p:nvSpPr>
          <p:spPr>
            <a:xfrm>
              <a:off x="6679248" y="5631051"/>
              <a:ext cx="80907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Finance</a:t>
              </a:r>
              <a:endParaRPr lang="zh-CN" altLang="en-US" sz="900" dirty="0" smtClean="0">
                <a:solidFill>
                  <a:schemeClr val="tx2"/>
                </a:solidFill>
              </a:endParaRPr>
            </a:p>
          </p:txBody>
        </p:sp>
        <p:sp>
          <p:nvSpPr>
            <p:cNvPr id="11" name="TextBox 10"/>
            <p:cNvSpPr txBox="1"/>
            <p:nvPr/>
          </p:nvSpPr>
          <p:spPr>
            <a:xfrm>
              <a:off x="4139952" y="6093297"/>
              <a:ext cx="116911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Environment</a:t>
              </a:r>
              <a:endParaRPr lang="zh-CN" altLang="en-US" sz="900" dirty="0" smtClean="0">
                <a:solidFill>
                  <a:schemeClr val="tx2"/>
                </a:solidFill>
              </a:endParaRPr>
            </a:p>
          </p:txBody>
        </p:sp>
        <p:sp>
          <p:nvSpPr>
            <p:cNvPr id="12" name="TextBox 11"/>
            <p:cNvSpPr txBox="1"/>
            <p:nvPr/>
          </p:nvSpPr>
          <p:spPr>
            <a:xfrm>
              <a:off x="2123728" y="3563724"/>
              <a:ext cx="1169117"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Wearable devices</a:t>
              </a:r>
              <a:endParaRPr lang="zh-CN" altLang="en-US" sz="900" dirty="0" smtClean="0">
                <a:solidFill>
                  <a:schemeClr val="tx2"/>
                </a:solidFill>
              </a:endParaRPr>
            </a:p>
          </p:txBody>
        </p:sp>
        <p:sp>
          <p:nvSpPr>
            <p:cNvPr id="13" name="TextBox 12"/>
            <p:cNvSpPr txBox="1"/>
            <p:nvPr/>
          </p:nvSpPr>
          <p:spPr>
            <a:xfrm>
              <a:off x="2898827" y="3038763"/>
              <a:ext cx="737069"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Home</a:t>
              </a:r>
              <a:endParaRPr lang="zh-CN" altLang="en-US" sz="900" dirty="0" smtClean="0">
                <a:solidFill>
                  <a:schemeClr val="tx2"/>
                </a:solidFill>
              </a:endParaRPr>
            </a:p>
          </p:txBody>
        </p:sp>
        <p:sp>
          <p:nvSpPr>
            <p:cNvPr id="14" name="TextBox 13"/>
            <p:cNvSpPr txBox="1"/>
            <p:nvPr/>
          </p:nvSpPr>
          <p:spPr>
            <a:xfrm>
              <a:off x="4067944" y="3800654"/>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AR</a:t>
              </a:r>
              <a:endParaRPr lang="zh-CN" altLang="en-US" sz="900" dirty="0" smtClean="0">
                <a:solidFill>
                  <a:schemeClr val="tx2"/>
                </a:solidFill>
              </a:endParaRPr>
            </a:p>
          </p:txBody>
        </p:sp>
        <p:sp>
          <p:nvSpPr>
            <p:cNvPr id="15" name="TextBox 14"/>
            <p:cNvSpPr txBox="1"/>
            <p:nvPr/>
          </p:nvSpPr>
          <p:spPr>
            <a:xfrm>
              <a:off x="4427984" y="4406915"/>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VR</a:t>
              </a:r>
              <a:endParaRPr lang="zh-CN" altLang="en-US" sz="900" dirty="0" smtClean="0">
                <a:solidFill>
                  <a:schemeClr val="tx2"/>
                </a:solidFill>
              </a:endParaRPr>
            </a:p>
          </p:txBody>
        </p:sp>
        <p:sp>
          <p:nvSpPr>
            <p:cNvPr id="16" name="TextBox 15"/>
            <p:cNvSpPr txBox="1"/>
            <p:nvPr/>
          </p:nvSpPr>
          <p:spPr>
            <a:xfrm>
              <a:off x="5381078" y="4941169"/>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Entertainment</a:t>
              </a:r>
              <a:endParaRPr lang="zh-CN" altLang="en-US" sz="900" dirty="0" smtClean="0">
                <a:solidFill>
                  <a:schemeClr val="tx2"/>
                </a:solidFill>
              </a:endParaRPr>
            </a:p>
          </p:txBody>
        </p:sp>
        <p:sp>
          <p:nvSpPr>
            <p:cNvPr id="17" name="TextBox 16"/>
            <p:cNvSpPr txBox="1"/>
            <p:nvPr/>
          </p:nvSpPr>
          <p:spPr>
            <a:xfrm>
              <a:off x="2699792" y="5631050"/>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Cloud</a:t>
              </a:r>
              <a:endParaRPr lang="zh-CN" altLang="en-US" sz="900" dirty="0" smtClean="0">
                <a:solidFill>
                  <a:schemeClr val="tx2"/>
                </a:solidFill>
              </a:endParaRPr>
            </a:p>
          </p:txBody>
        </p:sp>
        <p:sp>
          <p:nvSpPr>
            <p:cNvPr id="19" name="TextBox 18"/>
            <p:cNvSpPr txBox="1"/>
            <p:nvPr/>
          </p:nvSpPr>
          <p:spPr>
            <a:xfrm>
              <a:off x="2970835" y="4046875"/>
              <a:ext cx="1025101"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Mobile device</a:t>
              </a:r>
              <a:endParaRPr lang="zh-CN" altLang="en-US" sz="900" dirty="0" smtClean="0">
                <a:solidFill>
                  <a:schemeClr val="tx2"/>
                </a:solidFill>
              </a:endParaRPr>
            </a:p>
          </p:txBody>
        </p:sp>
        <p:sp>
          <p:nvSpPr>
            <p:cNvPr id="20" name="TextBox 19"/>
            <p:cNvSpPr txBox="1"/>
            <p:nvPr/>
          </p:nvSpPr>
          <p:spPr>
            <a:xfrm>
              <a:off x="3743908" y="2527012"/>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smtClean="0"/>
                <a:t>Industry</a:t>
              </a:r>
              <a:endParaRPr lang="zh-CN" altLang="en-US" dirty="0"/>
            </a:p>
          </p:txBody>
        </p:sp>
      </p:grpSp>
    </p:spTree>
    <p:extLst>
      <p:ext uri="{BB962C8B-B14F-4D97-AF65-F5344CB8AC3E}">
        <p14:creationId xmlns:p14="http://schemas.microsoft.com/office/powerpoint/2010/main" val="482820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200" dirty="0" smtClean="0">
                <a:latin typeface="+mj-lt"/>
              </a:rPr>
              <a:t>NR Evolution to Rel-17 and Beyond</a:t>
            </a:r>
            <a:endParaRPr lang="en-US" sz="3200" dirty="0">
              <a:latin typeface="+mj-lt"/>
            </a:endParaRPr>
          </a:p>
        </p:txBody>
      </p:sp>
      <p:sp>
        <p:nvSpPr>
          <p:cNvPr id="3" name="内容占位符 2"/>
          <p:cNvSpPr>
            <a:spLocks noGrp="1"/>
          </p:cNvSpPr>
          <p:nvPr>
            <p:ph idx="1"/>
          </p:nvPr>
        </p:nvSpPr>
        <p:spPr>
          <a:xfrm>
            <a:off x="755576" y="1268760"/>
            <a:ext cx="7931224" cy="5400600"/>
          </a:xfrm>
        </p:spPr>
        <p:txBody>
          <a:bodyPr>
            <a:normAutofit fontScale="85000" lnSpcReduction="20000"/>
          </a:bodyPr>
          <a:lstStyle/>
          <a:p>
            <a:r>
              <a:rPr lang="en-US" dirty="0" smtClean="0">
                <a:latin typeface="+mn-lt"/>
              </a:rPr>
              <a:t>User-oriented system evolution – </a:t>
            </a:r>
          </a:p>
          <a:p>
            <a:pPr lvl="1"/>
            <a:r>
              <a:rPr lang="en-US" dirty="0" smtClean="0">
                <a:latin typeface="+mn-lt"/>
              </a:rPr>
              <a:t>Better user experience is one important aspects in marketing NR and further development </a:t>
            </a:r>
          </a:p>
          <a:p>
            <a:pPr lvl="1"/>
            <a:r>
              <a:rPr lang="en-US" dirty="0" smtClean="0">
                <a:latin typeface="+mn-lt"/>
              </a:rPr>
              <a:t>NR power consumption is more than double of that in LTE </a:t>
            </a:r>
          </a:p>
          <a:p>
            <a:pPr lvl="2"/>
            <a:r>
              <a:rPr lang="en-US" dirty="0" smtClean="0">
                <a:latin typeface="+mn-lt"/>
              </a:rPr>
              <a:t>NR PDCCH monitoring in CONNECTED mode is more than double of that in LTE</a:t>
            </a:r>
          </a:p>
          <a:p>
            <a:pPr lvl="2"/>
            <a:r>
              <a:rPr lang="en-US" dirty="0" smtClean="0">
                <a:latin typeface="+mn-lt"/>
              </a:rPr>
              <a:t>Initial access power is more than double of that in LTE</a:t>
            </a:r>
          </a:p>
          <a:p>
            <a:pPr lvl="1"/>
            <a:r>
              <a:rPr lang="en-US" dirty="0" smtClean="0">
                <a:latin typeface="+mn-lt"/>
              </a:rPr>
              <a:t>Power consumption is high in EN-DC due to individual configuration of DRX for LTE and NR</a:t>
            </a:r>
          </a:p>
          <a:p>
            <a:r>
              <a:rPr lang="en-US" dirty="0" smtClean="0">
                <a:latin typeface="+mn-lt"/>
              </a:rPr>
              <a:t>Green project –  reduce power consumptions to protect the earth</a:t>
            </a:r>
          </a:p>
          <a:p>
            <a:r>
              <a:rPr lang="en-US" dirty="0" smtClean="0">
                <a:latin typeface="+mn-lt"/>
              </a:rPr>
              <a:t>Rel-16 power Saving study and works provide the framework for UE power saving for </a:t>
            </a:r>
            <a:r>
              <a:rPr lang="en-US" dirty="0" err="1" smtClean="0">
                <a:latin typeface="+mn-lt"/>
              </a:rPr>
              <a:t>eMBB</a:t>
            </a:r>
            <a:endParaRPr lang="en-US" dirty="0" smtClean="0">
              <a:latin typeface="+mn-lt"/>
            </a:endParaRPr>
          </a:p>
          <a:p>
            <a:pPr lvl="1"/>
            <a:r>
              <a:rPr lang="en-US" dirty="0" smtClean="0">
                <a:latin typeface="+mn-lt"/>
              </a:rPr>
              <a:t>Continue power consumption reduction at UE and </a:t>
            </a:r>
            <a:r>
              <a:rPr lang="en-US" dirty="0" err="1" smtClean="0">
                <a:latin typeface="+mn-lt"/>
              </a:rPr>
              <a:t>gNB</a:t>
            </a:r>
            <a:endParaRPr lang="en-US" dirty="0" smtClean="0">
              <a:latin typeface="+mn-lt"/>
            </a:endParaRPr>
          </a:p>
          <a:p>
            <a:r>
              <a:rPr lang="en-US" dirty="0" smtClean="0">
                <a:latin typeface="+mn-lt"/>
              </a:rPr>
              <a:t>Power savings for other Rel-17 SIs/WIs</a:t>
            </a:r>
          </a:p>
          <a:p>
            <a:r>
              <a:rPr lang="en-US" dirty="0" smtClean="0">
                <a:latin typeface="+mn-lt"/>
              </a:rPr>
              <a:t> </a:t>
            </a:r>
            <a:r>
              <a:rPr lang="en-US" dirty="0" smtClean="0"/>
              <a:t>Coordination among power saving for some Rel-17 features</a:t>
            </a:r>
          </a:p>
          <a:p>
            <a:pPr lvl="1"/>
            <a:r>
              <a:rPr lang="en-US" dirty="0" smtClean="0"/>
              <a:t>Rel-17 NR Light</a:t>
            </a:r>
          </a:p>
          <a:p>
            <a:pPr lvl="1"/>
            <a:r>
              <a:rPr lang="en-US" dirty="0" smtClean="0"/>
              <a:t>Rel-17 eV2X</a:t>
            </a:r>
          </a:p>
          <a:p>
            <a:pPr lvl="1"/>
            <a:r>
              <a:rPr lang="en-US" dirty="0" smtClean="0"/>
              <a:t>Rel-17 Positioning enhancement</a:t>
            </a:r>
          </a:p>
          <a:p>
            <a:pPr lvl="1"/>
            <a:r>
              <a:rPr lang="en-US" dirty="0" smtClean="0"/>
              <a:t>Rel-17 AR/VR</a:t>
            </a:r>
          </a:p>
          <a:p>
            <a:pPr lvl="1"/>
            <a:r>
              <a:rPr lang="en-US" dirty="0" smtClean="0"/>
              <a:t>Rel-17 NB-</a:t>
            </a:r>
            <a:r>
              <a:rPr lang="en-US" dirty="0" err="1" smtClean="0"/>
              <a:t>IoT</a:t>
            </a:r>
            <a:r>
              <a:rPr lang="en-US" dirty="0" smtClean="0"/>
              <a:t>/</a:t>
            </a:r>
            <a:r>
              <a:rPr lang="en-US" dirty="0" err="1" smtClean="0"/>
              <a:t>eMTC</a:t>
            </a:r>
            <a:r>
              <a:rPr lang="en-US" dirty="0" smtClean="0"/>
              <a:t> enhancement</a:t>
            </a:r>
          </a:p>
          <a:p>
            <a:pPr lvl="1"/>
            <a:r>
              <a:rPr lang="en-US" dirty="0" smtClean="0"/>
              <a:t>Rel-17 Broadcast</a:t>
            </a:r>
          </a:p>
          <a:p>
            <a:pPr lvl="1"/>
            <a:endParaRPr lang="en-US" dirty="0" smtClean="0">
              <a:latin typeface="+mn-lt"/>
            </a:endParaRPr>
          </a:p>
          <a:p>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200" dirty="0" smtClean="0">
                <a:latin typeface="+mj-lt"/>
              </a:rPr>
              <a:t>UE Power Saving Study in Rel-16</a:t>
            </a:r>
            <a:endParaRPr lang="en-US" sz="3200" dirty="0">
              <a:latin typeface="+mj-lt"/>
            </a:endParaRPr>
          </a:p>
        </p:txBody>
      </p:sp>
      <p:sp>
        <p:nvSpPr>
          <p:cNvPr id="3" name="内容占位符 2"/>
          <p:cNvSpPr>
            <a:spLocks noGrp="1"/>
          </p:cNvSpPr>
          <p:nvPr>
            <p:ph idx="1"/>
          </p:nvPr>
        </p:nvSpPr>
        <p:spPr>
          <a:xfrm>
            <a:off x="467544" y="1052736"/>
            <a:ext cx="8352928" cy="5589240"/>
          </a:xfrm>
        </p:spPr>
        <p:txBody>
          <a:bodyPr>
            <a:normAutofit fontScale="55000" lnSpcReduction="20000"/>
          </a:bodyPr>
          <a:lstStyle/>
          <a:p>
            <a:pPr>
              <a:lnSpc>
                <a:spcPct val="120000"/>
              </a:lnSpc>
            </a:pPr>
            <a:r>
              <a:rPr lang="en-US" sz="3800" dirty="0" smtClean="0">
                <a:latin typeface="+mn-lt"/>
              </a:rPr>
              <a:t>Rel-16 Study on UE power saving gains had been shown in multiple dimensions</a:t>
            </a:r>
          </a:p>
          <a:p>
            <a:pPr lvl="1" hangingPunct="0">
              <a:lnSpc>
                <a:spcPct val="120000"/>
              </a:lnSpc>
              <a:spcBef>
                <a:spcPts val="0"/>
              </a:spcBef>
            </a:pPr>
            <a:r>
              <a:rPr lang="en-GB" sz="3200" dirty="0" smtClean="0">
                <a:solidFill>
                  <a:schemeClr val="tx1"/>
                </a:solidFill>
                <a:latin typeface="+mn-lt"/>
              </a:rPr>
              <a:t>UE adaptation to the DRX  operations in RRC_CONNECTED mode</a:t>
            </a:r>
          </a:p>
          <a:p>
            <a:pPr lvl="2" hangingPunct="0">
              <a:lnSpc>
                <a:spcPct val="120000"/>
              </a:lnSpc>
              <a:spcBef>
                <a:spcPts val="0"/>
              </a:spcBef>
            </a:pPr>
            <a:r>
              <a:rPr lang="en-GB" sz="3000" dirty="0" smtClean="0">
                <a:solidFill>
                  <a:schemeClr val="tx1"/>
                </a:solidFill>
                <a:latin typeface="+mn-lt"/>
              </a:rPr>
              <a:t>Power saving signal/channel in triggering UE adaptation</a:t>
            </a:r>
          </a:p>
          <a:p>
            <a:pPr lvl="2" hangingPunct="0">
              <a:lnSpc>
                <a:spcPct val="120000"/>
              </a:lnSpc>
              <a:spcBef>
                <a:spcPts val="0"/>
              </a:spcBef>
            </a:pPr>
            <a:r>
              <a:rPr lang="en-GB" sz="3000" dirty="0" smtClean="0">
                <a:solidFill>
                  <a:schemeClr val="tx1"/>
                </a:solidFill>
                <a:latin typeface="+mn-lt"/>
              </a:rPr>
              <a:t>Dynamic DRX configuration</a:t>
            </a:r>
          </a:p>
          <a:p>
            <a:pPr lvl="1" hangingPunct="0">
              <a:lnSpc>
                <a:spcPct val="120000"/>
              </a:lnSpc>
              <a:spcBef>
                <a:spcPts val="0"/>
              </a:spcBef>
            </a:pPr>
            <a:r>
              <a:rPr lang="en-GB" sz="3200" dirty="0" smtClean="0">
                <a:solidFill>
                  <a:schemeClr val="tx1"/>
                </a:solidFill>
                <a:latin typeface="+mn-lt"/>
              </a:rPr>
              <a:t>Reduce PDCCH monitoring</a:t>
            </a:r>
          </a:p>
          <a:p>
            <a:pPr lvl="2" hangingPunct="0">
              <a:lnSpc>
                <a:spcPct val="120000"/>
              </a:lnSpc>
              <a:spcBef>
                <a:spcPts val="0"/>
              </a:spcBef>
            </a:pPr>
            <a:r>
              <a:rPr lang="en-GB" sz="3000" dirty="0" smtClean="0">
                <a:solidFill>
                  <a:schemeClr val="tx1"/>
                </a:solidFill>
                <a:latin typeface="+mn-lt"/>
              </a:rPr>
              <a:t>PDCCH skipping </a:t>
            </a:r>
          </a:p>
          <a:p>
            <a:pPr lvl="2" hangingPunct="0">
              <a:lnSpc>
                <a:spcPct val="120000"/>
              </a:lnSpc>
              <a:spcBef>
                <a:spcPts val="0"/>
              </a:spcBef>
            </a:pPr>
            <a:r>
              <a:rPr lang="en-GB" sz="3000" dirty="0" smtClean="0">
                <a:solidFill>
                  <a:schemeClr val="tx1"/>
                </a:solidFill>
                <a:latin typeface="+mn-lt"/>
              </a:rPr>
              <a:t>Switching PDCCH monitoring periodicity</a:t>
            </a:r>
          </a:p>
          <a:p>
            <a:pPr lvl="2" hangingPunct="0">
              <a:lnSpc>
                <a:spcPct val="120000"/>
              </a:lnSpc>
              <a:spcBef>
                <a:spcPts val="0"/>
              </a:spcBef>
            </a:pPr>
            <a:r>
              <a:rPr lang="en-GB" sz="3000" dirty="0" smtClean="0">
                <a:solidFill>
                  <a:schemeClr val="tx1"/>
                </a:solidFill>
                <a:latin typeface="+mn-lt"/>
              </a:rPr>
              <a:t>Blind decoding reduction</a:t>
            </a:r>
            <a:endParaRPr lang="en-US" sz="3000" dirty="0" smtClean="0">
              <a:solidFill>
                <a:schemeClr val="tx1"/>
              </a:solidFill>
              <a:latin typeface="+mn-lt"/>
            </a:endParaRPr>
          </a:p>
          <a:p>
            <a:pPr lvl="1" hangingPunct="0">
              <a:lnSpc>
                <a:spcPct val="120000"/>
              </a:lnSpc>
              <a:spcBef>
                <a:spcPts val="0"/>
              </a:spcBef>
            </a:pPr>
            <a:r>
              <a:rPr lang="en-GB" sz="3200" dirty="0" smtClean="0">
                <a:solidFill>
                  <a:schemeClr val="tx1"/>
                </a:solidFill>
                <a:latin typeface="+mn-lt"/>
              </a:rPr>
              <a:t>UE adaptation to the BWP/SCell operation</a:t>
            </a:r>
            <a:endParaRPr lang="en-US" sz="3200" dirty="0" smtClean="0">
              <a:solidFill>
                <a:schemeClr val="tx1"/>
              </a:solidFill>
              <a:latin typeface="+mn-lt"/>
            </a:endParaRPr>
          </a:p>
          <a:p>
            <a:pPr lvl="1" hangingPunct="0">
              <a:lnSpc>
                <a:spcPct val="120000"/>
              </a:lnSpc>
              <a:spcBef>
                <a:spcPts val="0"/>
              </a:spcBef>
            </a:pPr>
            <a:r>
              <a:rPr lang="en-GB" sz="3200" dirty="0" smtClean="0">
                <a:solidFill>
                  <a:schemeClr val="tx1"/>
                </a:solidFill>
                <a:latin typeface="+mn-lt"/>
              </a:rPr>
              <a:t>UE adaptation to the maximum number of MIMO layers/ number of antenna</a:t>
            </a:r>
            <a:endParaRPr lang="en-US" sz="3200" dirty="0" smtClean="0">
              <a:solidFill>
                <a:schemeClr val="tx1"/>
              </a:solidFill>
              <a:latin typeface="+mn-lt"/>
            </a:endParaRPr>
          </a:p>
          <a:p>
            <a:pPr lvl="1" hangingPunct="0">
              <a:lnSpc>
                <a:spcPct val="120000"/>
              </a:lnSpc>
              <a:spcBef>
                <a:spcPts val="0"/>
              </a:spcBef>
            </a:pPr>
            <a:r>
              <a:rPr lang="en-GB" sz="3200" dirty="0" smtClean="0">
                <a:solidFill>
                  <a:schemeClr val="tx1"/>
                </a:solidFill>
                <a:latin typeface="+mn-lt"/>
              </a:rPr>
              <a:t>UE assistance information</a:t>
            </a:r>
          </a:p>
          <a:p>
            <a:pPr lvl="1" hangingPunct="0">
              <a:lnSpc>
                <a:spcPct val="120000"/>
              </a:lnSpc>
              <a:spcBef>
                <a:spcPts val="0"/>
              </a:spcBef>
            </a:pPr>
            <a:r>
              <a:rPr lang="en-GB" sz="3200" dirty="0" smtClean="0">
                <a:solidFill>
                  <a:schemeClr val="tx1"/>
                </a:solidFill>
                <a:latin typeface="+mn-lt"/>
              </a:rPr>
              <a:t>RRM measurements  reduction </a:t>
            </a:r>
          </a:p>
          <a:p>
            <a:pPr lvl="2" hangingPunct="0">
              <a:lnSpc>
                <a:spcPct val="120000"/>
              </a:lnSpc>
              <a:spcBef>
                <a:spcPts val="0"/>
              </a:spcBef>
            </a:pPr>
            <a:r>
              <a:rPr lang="en-GB" sz="3000" dirty="0" smtClean="0">
                <a:solidFill>
                  <a:schemeClr val="tx1"/>
                </a:solidFill>
                <a:latin typeface="+mn-lt"/>
              </a:rPr>
              <a:t>Relaxing in time domain</a:t>
            </a:r>
          </a:p>
          <a:p>
            <a:pPr lvl="2" hangingPunct="0">
              <a:lnSpc>
                <a:spcPct val="120000"/>
              </a:lnSpc>
              <a:spcBef>
                <a:spcPts val="0"/>
              </a:spcBef>
            </a:pPr>
            <a:r>
              <a:rPr lang="en-GB" sz="3000" dirty="0" smtClean="0">
                <a:solidFill>
                  <a:schemeClr val="tx1"/>
                </a:solidFill>
                <a:latin typeface="+mn-lt"/>
              </a:rPr>
              <a:t>Relaxing in intra and inter-frequency measurements</a:t>
            </a:r>
          </a:p>
          <a:p>
            <a:pPr lvl="2" hangingPunct="0">
              <a:lnSpc>
                <a:spcPct val="120000"/>
              </a:lnSpc>
              <a:spcBef>
                <a:spcPts val="0"/>
              </a:spcBef>
            </a:pPr>
            <a:r>
              <a:rPr lang="en-GB" sz="3000" dirty="0" smtClean="0">
                <a:solidFill>
                  <a:schemeClr val="tx1"/>
                </a:solidFill>
                <a:latin typeface="+mn-lt"/>
              </a:rPr>
              <a:t>Measurements with Additional RS</a:t>
            </a:r>
          </a:p>
          <a:p>
            <a:pPr hangingPunct="0">
              <a:lnSpc>
                <a:spcPct val="120000"/>
              </a:lnSpc>
              <a:spcBef>
                <a:spcPts val="0"/>
              </a:spcBef>
            </a:pPr>
            <a:r>
              <a:rPr lang="en-GB" sz="3600" dirty="0" smtClean="0">
                <a:solidFill>
                  <a:schemeClr val="tx1"/>
                </a:solidFill>
                <a:latin typeface="+mn-lt"/>
              </a:rPr>
              <a:t>UE assistance for fast transition from RRC_CONNECTED to RRC_IDLE/</a:t>
            </a:r>
            <a:r>
              <a:rPr lang="en-GB" sz="3600" dirty="0" err="1" smtClean="0">
                <a:solidFill>
                  <a:schemeClr val="tx1"/>
                </a:solidFill>
                <a:latin typeface="+mn-lt"/>
              </a:rPr>
              <a:t>RRC_Inactive</a:t>
            </a:r>
            <a:endParaRPr lang="en-GB" sz="3600" dirty="0" smtClean="0">
              <a:solidFill>
                <a:schemeClr val="tx1"/>
              </a:solidFill>
              <a:latin typeface="+mn-lt"/>
            </a:endParaRPr>
          </a:p>
          <a:p>
            <a:pPr lvl="2" hangingPunct="0">
              <a:lnSpc>
                <a:spcPct val="120000"/>
              </a:lnSpc>
              <a:spcBef>
                <a:spcPts val="0"/>
              </a:spcBef>
            </a:pPr>
            <a:endParaRPr lang="en-US" sz="3000" dirty="0" smtClean="0">
              <a:solidFill>
                <a:schemeClr val="tx1"/>
              </a:solidFill>
              <a:latin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200" dirty="0" smtClean="0">
                <a:latin typeface="+mj-lt"/>
              </a:rPr>
              <a:t>UE Power Saving Work in Rel-16</a:t>
            </a:r>
            <a:endParaRPr lang="en-US" sz="3200" dirty="0">
              <a:latin typeface="+mj-lt"/>
            </a:endParaRPr>
          </a:p>
        </p:txBody>
      </p:sp>
      <p:sp>
        <p:nvSpPr>
          <p:cNvPr id="3" name="内容占位符 2"/>
          <p:cNvSpPr>
            <a:spLocks noGrp="1"/>
          </p:cNvSpPr>
          <p:nvPr>
            <p:ph idx="1"/>
          </p:nvPr>
        </p:nvSpPr>
        <p:spPr>
          <a:xfrm>
            <a:off x="611560" y="1124744"/>
            <a:ext cx="8280920" cy="5733256"/>
          </a:xfrm>
        </p:spPr>
        <p:txBody>
          <a:bodyPr>
            <a:normAutofit fontScale="55000" lnSpcReduction="20000"/>
          </a:bodyPr>
          <a:lstStyle/>
          <a:p>
            <a:pPr lvl="0" hangingPunct="0"/>
            <a:r>
              <a:rPr lang="en-GB" dirty="0" smtClean="0"/>
              <a:t>Specify power saving techniques with PDCCH-based power saving signal/channel triggering UE adaptation in RRC_CONNECTED mode [RAN1, RAN2, RAN4] </a:t>
            </a:r>
            <a:endParaRPr lang="en-US" dirty="0" smtClean="0"/>
          </a:p>
          <a:p>
            <a:pPr lvl="1" hangingPunct="0"/>
            <a:r>
              <a:rPr lang="en-GB" dirty="0" smtClean="0"/>
              <a:t>Specify procedures triggering a MAC entity to “wake up” to monitor PDCCH at reception of the PDCCH-based power saving signal/channel for the next occurrence(s) of the </a:t>
            </a:r>
            <a:r>
              <a:rPr lang="en-GB" i="1" dirty="0" err="1" smtClean="0"/>
              <a:t>drx-onDurationTimer</a:t>
            </a:r>
            <a:r>
              <a:rPr lang="en-GB" dirty="0" smtClean="0"/>
              <a:t> [RAN2, RAN1]</a:t>
            </a:r>
            <a:endParaRPr lang="en-US" dirty="0" smtClean="0"/>
          </a:p>
          <a:p>
            <a:pPr lvl="2" hangingPunct="0"/>
            <a:r>
              <a:rPr lang="en-GB" dirty="0" smtClean="0"/>
              <a:t>NOTE: Any change of PDCCH channel coding and payload </a:t>
            </a:r>
            <a:r>
              <a:rPr lang="en-GB" dirty="0" err="1" smtClean="0"/>
              <a:t>interleaver</a:t>
            </a:r>
            <a:r>
              <a:rPr lang="en-GB" dirty="0" smtClean="0"/>
              <a:t> is not in the scope</a:t>
            </a:r>
            <a:endParaRPr lang="en-US" dirty="0" smtClean="0"/>
          </a:p>
          <a:p>
            <a:pPr lvl="1" hangingPunct="0"/>
            <a:r>
              <a:rPr lang="en-GB" dirty="0" smtClean="0"/>
              <a:t>Specify the procedure of cross-slot scheduling power saving techniques  [RAN1, RAN4]</a:t>
            </a:r>
            <a:endParaRPr lang="en-US" dirty="0" smtClean="0"/>
          </a:p>
          <a:p>
            <a:pPr lvl="2" hangingPunct="0"/>
            <a:r>
              <a:rPr lang="en-GB" dirty="0" smtClean="0"/>
              <a:t>NOTE: The procedure is in addition to Rel-15 cross-slot scheduling procedure</a:t>
            </a:r>
            <a:endParaRPr lang="en-US" dirty="0" smtClean="0"/>
          </a:p>
          <a:p>
            <a:pPr lvl="0" hangingPunct="0"/>
            <a:r>
              <a:rPr lang="en-GB" dirty="0" smtClean="0"/>
              <a:t>Specify the power saving techniques of UE adaptation to the maximum number of MIMO layers [RAN1, RAN2, RAN4]</a:t>
            </a:r>
            <a:endParaRPr lang="en-US" dirty="0" smtClean="0"/>
          </a:p>
          <a:p>
            <a:pPr lvl="1" hangingPunct="0"/>
            <a:r>
              <a:rPr lang="en-GB" dirty="0" smtClean="0"/>
              <a:t>Specify configuration of a different MIMO layer configuration of the initial/default BWP compared with other BWPs of a Serving Cell.  [RAN2, RAN4]</a:t>
            </a:r>
            <a:endParaRPr lang="en-US" dirty="0" smtClean="0"/>
          </a:p>
          <a:p>
            <a:pPr lvl="2" hangingPunct="0"/>
            <a:r>
              <a:rPr lang="en-GB" dirty="0" smtClean="0"/>
              <a:t>Discuss whether to also extend this to define per-BWP MIMO layer configuration [RAN1, RAN2] </a:t>
            </a:r>
            <a:endParaRPr lang="en-US" dirty="0" smtClean="0"/>
          </a:p>
          <a:p>
            <a:pPr lvl="1" hangingPunct="0"/>
            <a:r>
              <a:rPr lang="en-GB" dirty="0" smtClean="0"/>
              <a:t>Evaluate if switching and interruption times for UE dynamic adaptation to the maximum number of MIMO layers are needed and which case assuming a relationship between the number of RF ports and the MIMO layer configuration [RAN4]</a:t>
            </a:r>
            <a:endParaRPr lang="en-US" dirty="0" smtClean="0"/>
          </a:p>
          <a:p>
            <a:pPr lvl="2" hangingPunct="0"/>
            <a:r>
              <a:rPr lang="en-GB" dirty="0" smtClean="0"/>
              <a:t>NOTE: Switching on/off the RF is part of the evaluation</a:t>
            </a:r>
            <a:endParaRPr lang="en-US" dirty="0" smtClean="0"/>
          </a:p>
          <a:p>
            <a:pPr lvl="0" hangingPunct="0"/>
            <a:r>
              <a:rPr lang="en-GB" dirty="0" smtClean="0"/>
              <a:t>Specify a mechanism for a UE to indicate its preference of transitioning out of RRC_CONNECTED state. [RAN2]</a:t>
            </a:r>
            <a:endParaRPr lang="en-US" dirty="0" smtClean="0"/>
          </a:p>
          <a:p>
            <a:pPr lvl="0" hangingPunct="0"/>
            <a:r>
              <a:rPr lang="en-US" dirty="0" smtClean="0"/>
              <a:t>Specify, if agreed, the mechanism to provide UE assistance information [RAN2, RAN1]:</a:t>
            </a:r>
          </a:p>
          <a:p>
            <a:pPr lvl="0" hangingPunct="0"/>
            <a:r>
              <a:rPr lang="en-US" dirty="0" smtClean="0"/>
              <a:t>Study and select among the following UE assistance information for RAN2 by RAN#85:</a:t>
            </a:r>
          </a:p>
          <a:p>
            <a:pPr hangingPunct="0"/>
            <a:r>
              <a:rPr lang="en-US" dirty="0" smtClean="0"/>
              <a:t>power preferred information (baseline LTE PPI in a well-defined manner) and UE's preference on C-DRX, BWP and SCell configuration [RAN2].</a:t>
            </a:r>
          </a:p>
          <a:p>
            <a:pPr lvl="1" hangingPunct="0"/>
            <a:r>
              <a:rPr lang="en-US" dirty="0" smtClean="0"/>
              <a:t>NOTE: additional UE assistance information for RAN1-specific power saving techniques to indicate what setting of parameters related to this Work Item will lead to power savings for the UE can be included if agreed in RAN1.  </a:t>
            </a:r>
          </a:p>
          <a:p>
            <a:pPr lvl="0" hangingPunct="0"/>
            <a:r>
              <a:rPr lang="en-GB" dirty="0" smtClean="0"/>
              <a:t>Specify network-configured mechanism to relax intra and inter-frequency RRM measurement for neighbour cells for RRC_IDLE/INACTIVE with minimal mobility performance impacts [RAN2, RAN4]</a:t>
            </a:r>
            <a:endParaRPr lang="en-US" dirty="0" smtClean="0"/>
          </a:p>
          <a:p>
            <a:pPr lvl="1" hangingPunct="0"/>
            <a:r>
              <a:rPr lang="en-GB" dirty="0" smtClean="0"/>
              <a:t>Specify RRM measurement relaxation by allowing measurements with longer intervals, and/or by reducing</a:t>
            </a:r>
            <a:r>
              <a:rPr lang="en-GB" strike="sngStrike" dirty="0" smtClean="0"/>
              <a:t> the </a:t>
            </a:r>
            <a:r>
              <a:rPr lang="en-GB" dirty="0" smtClean="0"/>
              <a:t>number of cells/carriers to be measured [RAN4, RAN2]</a:t>
            </a:r>
            <a:endParaRPr lang="en-US" dirty="0" smtClean="0"/>
          </a:p>
          <a:p>
            <a:pPr lvl="1"/>
            <a:r>
              <a:rPr lang="en-GB" dirty="0" smtClean="0"/>
              <a:t>Define triggering criteria for the UE to move between relaxed and normal RRM measurements, that considers at least if UE is not at cell edge, or if UE is stationary or with low mobility [RAN2, RAN4].</a:t>
            </a:r>
            <a:endParaRPr lang="en-US" dirty="0" smtClean="0"/>
          </a:p>
          <a:p>
            <a:pPr lvl="2"/>
            <a:r>
              <a:rPr lang="en-GB" dirty="0" smtClean="0"/>
              <a:t>Evaluate and specify requirements (if needed) depending on RAN2 criteria [ RAN4]</a:t>
            </a:r>
          </a:p>
          <a:p>
            <a:pPr lvl="2"/>
            <a:r>
              <a:rPr lang="en-GB" dirty="0" smtClean="0"/>
              <a:t>NOTE: No new measurement quantities should be introduced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0"/>
          <p:cNvSpPr>
            <a:spLocks noChangeArrowheads="1"/>
          </p:cNvSpPr>
          <p:nvPr/>
        </p:nvSpPr>
        <p:spPr bwMode="auto">
          <a:xfrm>
            <a:off x="6300192" y="2420888"/>
            <a:ext cx="2560320" cy="389513"/>
          </a:xfrm>
          <a:prstGeom prst="ellipse">
            <a:avLst/>
          </a:prstGeom>
          <a:solidFill>
            <a:srgbClr val="FFC000">
              <a:alpha val="24000"/>
            </a:srgbClr>
          </a:solidFill>
          <a:ln w="9525" algn="ctr">
            <a:solidFill>
              <a:schemeClr val="accent1"/>
            </a:solidFill>
            <a:round/>
            <a:headEnd/>
            <a:tailEnd/>
          </a:ln>
        </p:spPr>
        <p:txBody>
          <a:bodyPr wrap="square" lIns="0" tIns="0" rIns="0" bIns="0" anchor="ctr">
            <a:spAutoFit/>
          </a:bodyPr>
          <a:lstStyle/>
          <a:p>
            <a:endParaRPr lang="en-US"/>
          </a:p>
        </p:txBody>
      </p:sp>
      <p:sp>
        <p:nvSpPr>
          <p:cNvPr id="9" name="Oval 90"/>
          <p:cNvSpPr>
            <a:spLocks noChangeArrowheads="1"/>
          </p:cNvSpPr>
          <p:nvPr/>
        </p:nvSpPr>
        <p:spPr bwMode="auto">
          <a:xfrm>
            <a:off x="4788024" y="2204864"/>
            <a:ext cx="2329558" cy="389513"/>
          </a:xfrm>
          <a:prstGeom prst="ellipse">
            <a:avLst/>
          </a:prstGeom>
          <a:solidFill>
            <a:srgbClr val="FFC000">
              <a:alpha val="24000"/>
            </a:srgbClr>
          </a:solidFill>
          <a:ln w="9525" algn="ctr">
            <a:solidFill>
              <a:schemeClr val="accent1"/>
            </a:solidFill>
            <a:round/>
            <a:headEnd/>
            <a:tailEnd/>
          </a:ln>
        </p:spPr>
        <p:txBody>
          <a:bodyPr wrap="square" lIns="0" tIns="0" rIns="0" bIns="0" anchor="ctr">
            <a:spAutoFit/>
          </a:bodyPr>
          <a:lstStyle/>
          <a:p>
            <a:endParaRPr lang="en-US"/>
          </a:p>
        </p:txBody>
      </p:sp>
      <p:sp>
        <p:nvSpPr>
          <p:cNvPr id="2" name="标题 1"/>
          <p:cNvSpPr>
            <a:spLocks noGrp="1"/>
          </p:cNvSpPr>
          <p:nvPr>
            <p:ph type="title"/>
          </p:nvPr>
        </p:nvSpPr>
        <p:spPr/>
        <p:txBody>
          <a:bodyPr/>
          <a:lstStyle/>
          <a:p>
            <a:r>
              <a:rPr lang="en-US" dirty="0" smtClean="0"/>
              <a:t>Revolution to “Green” </a:t>
            </a:r>
            <a:endParaRPr lang="en-US" dirty="0"/>
          </a:p>
        </p:txBody>
      </p:sp>
      <p:sp>
        <p:nvSpPr>
          <p:cNvPr id="4" name="灯片编号占位符 3"/>
          <p:cNvSpPr>
            <a:spLocks noGrp="1"/>
          </p:cNvSpPr>
          <p:nvPr>
            <p:ph type="sldNum" sz="quarter" idx="4294967295"/>
          </p:nvPr>
        </p:nvSpPr>
        <p:spPr>
          <a:xfrm>
            <a:off x="8532441" y="6356352"/>
            <a:ext cx="370384" cy="365125"/>
          </a:xfrm>
          <a:prstGeom prst="rect">
            <a:avLst/>
          </a:prstGeom>
        </p:spPr>
        <p:txBody>
          <a:bodyPr/>
          <a:lstStyle/>
          <a:p>
            <a:fld id="{7C091945-BED8-40C6-A17E-143F3A6898E6}" type="slidenum">
              <a:rPr lang="zh-CN" altLang="en-US" smtClean="0"/>
              <a:pPr/>
              <a:t>6</a:t>
            </a:fld>
            <a:endParaRPr lang="zh-CN" altLang="en-US" dirty="0"/>
          </a:p>
        </p:txBody>
      </p:sp>
      <p:grpSp>
        <p:nvGrpSpPr>
          <p:cNvPr id="3" name="Group 45"/>
          <p:cNvGrpSpPr>
            <a:grpSpLocks/>
          </p:cNvGrpSpPr>
          <p:nvPr/>
        </p:nvGrpSpPr>
        <p:grpSpPr bwMode="auto">
          <a:xfrm>
            <a:off x="5580112" y="1484784"/>
            <a:ext cx="782156" cy="954879"/>
            <a:chOff x="1001" y="3700"/>
            <a:chExt cx="228" cy="224"/>
          </a:xfrm>
        </p:grpSpPr>
        <p:pic>
          <p:nvPicPr>
            <p:cNvPr id="7" name="Picture 46" descr="towe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008" y="3700"/>
              <a:ext cx="221" cy="224"/>
            </a:xfrm>
            <a:prstGeom prst="rect">
              <a:avLst/>
            </a:prstGeom>
            <a:noFill/>
            <a:ln w="9525">
              <a:noFill/>
              <a:miter lim="800000"/>
              <a:headEnd/>
              <a:tailEnd/>
            </a:ln>
          </p:spPr>
        </p:pic>
        <p:sp>
          <p:nvSpPr>
            <p:cNvPr id="8" name="Freeform 47"/>
            <p:cNvSpPr>
              <a:spLocks/>
            </p:cNvSpPr>
            <p:nvPr/>
          </p:nvSpPr>
          <p:spPr bwMode="auto">
            <a:xfrm>
              <a:off x="1001" y="3702"/>
              <a:ext cx="111" cy="126"/>
            </a:xfrm>
            <a:custGeom>
              <a:avLst/>
              <a:gdLst>
                <a:gd name="T0" fmla="*/ 79 w 151"/>
                <a:gd name="T1" fmla="*/ 45 h 165"/>
                <a:gd name="T2" fmla="*/ 82 w 151"/>
                <a:gd name="T3" fmla="*/ 37 h 165"/>
                <a:gd name="T4" fmla="*/ 22 w 151"/>
                <a:gd name="T5" fmla="*/ 0 h 165"/>
                <a:gd name="T6" fmla="*/ 6 w 151"/>
                <a:gd name="T7" fmla="*/ 18 h 165"/>
                <a:gd name="T8" fmla="*/ 0 w 151"/>
                <a:gd name="T9" fmla="*/ 42 h 165"/>
                <a:gd name="T10" fmla="*/ 8 w 151"/>
                <a:gd name="T11" fmla="*/ 76 h 165"/>
                <a:gd name="T12" fmla="*/ 19 w 151"/>
                <a:gd name="T13" fmla="*/ 96 h 165"/>
                <a:gd name="T14" fmla="*/ 76 w 151"/>
                <a:gd name="T15" fmla="*/ 60 h 165"/>
                <a:gd name="T16" fmla="*/ 79 w 151"/>
                <a:gd name="T17" fmla="*/ 45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165"/>
                <a:gd name="T29" fmla="*/ 151 w 151"/>
                <a:gd name="T30" fmla="*/ 165 h 1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165">
                  <a:moveTo>
                    <a:pt x="147" y="77"/>
                  </a:moveTo>
                  <a:lnTo>
                    <a:pt x="151" y="63"/>
                  </a:lnTo>
                  <a:lnTo>
                    <a:pt x="41" y="0"/>
                  </a:lnTo>
                  <a:lnTo>
                    <a:pt x="11" y="30"/>
                  </a:lnTo>
                  <a:lnTo>
                    <a:pt x="0" y="72"/>
                  </a:lnTo>
                  <a:lnTo>
                    <a:pt x="15" y="130"/>
                  </a:lnTo>
                  <a:lnTo>
                    <a:pt x="35" y="165"/>
                  </a:lnTo>
                  <a:lnTo>
                    <a:pt x="142" y="103"/>
                  </a:lnTo>
                  <a:lnTo>
                    <a:pt x="147" y="77"/>
                  </a:lnTo>
                  <a:close/>
                </a:path>
              </a:pathLst>
            </a:custGeom>
            <a:solidFill>
              <a:schemeClr val="bg1"/>
            </a:solidFill>
            <a:ln w="12700" cap="flat" cmpd="sng">
              <a:noFill/>
              <a:prstDash val="solid"/>
              <a:round/>
              <a:headEnd type="none" w="med" len="med"/>
              <a:tailEnd type="none" w="med" len="med"/>
            </a:ln>
          </p:spPr>
          <p:txBody>
            <a:bodyPr lIns="54864" tIns="27432" rIns="54864" bIns="27432" anchorCtr="1"/>
            <a:lstStyle/>
            <a:p>
              <a:endParaRPr lang="en-US"/>
            </a:p>
          </p:txBody>
        </p:sp>
      </p:grpSp>
      <p:grpSp>
        <p:nvGrpSpPr>
          <p:cNvPr id="6" name="Group 35"/>
          <p:cNvGrpSpPr>
            <a:grpSpLocks/>
          </p:cNvGrpSpPr>
          <p:nvPr/>
        </p:nvGrpSpPr>
        <p:grpSpPr bwMode="auto">
          <a:xfrm>
            <a:off x="7380312" y="1700808"/>
            <a:ext cx="586617" cy="954879"/>
            <a:chOff x="1001" y="3700"/>
            <a:chExt cx="228" cy="224"/>
          </a:xfrm>
        </p:grpSpPr>
        <p:pic>
          <p:nvPicPr>
            <p:cNvPr id="12" name="Picture 36" descr="towe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008" y="3700"/>
              <a:ext cx="221" cy="224"/>
            </a:xfrm>
            <a:prstGeom prst="rect">
              <a:avLst/>
            </a:prstGeom>
            <a:noFill/>
            <a:ln w="9525">
              <a:noFill/>
              <a:miter lim="800000"/>
              <a:headEnd/>
              <a:tailEnd/>
            </a:ln>
          </p:spPr>
        </p:pic>
        <p:sp>
          <p:nvSpPr>
            <p:cNvPr id="13" name="Freeform 37"/>
            <p:cNvSpPr>
              <a:spLocks/>
            </p:cNvSpPr>
            <p:nvPr/>
          </p:nvSpPr>
          <p:spPr bwMode="auto">
            <a:xfrm>
              <a:off x="1001" y="3702"/>
              <a:ext cx="111" cy="126"/>
            </a:xfrm>
            <a:custGeom>
              <a:avLst/>
              <a:gdLst>
                <a:gd name="T0" fmla="*/ 79 w 151"/>
                <a:gd name="T1" fmla="*/ 45 h 165"/>
                <a:gd name="T2" fmla="*/ 82 w 151"/>
                <a:gd name="T3" fmla="*/ 37 h 165"/>
                <a:gd name="T4" fmla="*/ 22 w 151"/>
                <a:gd name="T5" fmla="*/ 0 h 165"/>
                <a:gd name="T6" fmla="*/ 6 w 151"/>
                <a:gd name="T7" fmla="*/ 18 h 165"/>
                <a:gd name="T8" fmla="*/ 0 w 151"/>
                <a:gd name="T9" fmla="*/ 42 h 165"/>
                <a:gd name="T10" fmla="*/ 8 w 151"/>
                <a:gd name="T11" fmla="*/ 76 h 165"/>
                <a:gd name="T12" fmla="*/ 19 w 151"/>
                <a:gd name="T13" fmla="*/ 96 h 165"/>
                <a:gd name="T14" fmla="*/ 76 w 151"/>
                <a:gd name="T15" fmla="*/ 60 h 165"/>
                <a:gd name="T16" fmla="*/ 79 w 151"/>
                <a:gd name="T17" fmla="*/ 45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165"/>
                <a:gd name="T29" fmla="*/ 151 w 151"/>
                <a:gd name="T30" fmla="*/ 165 h 1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165">
                  <a:moveTo>
                    <a:pt x="147" y="77"/>
                  </a:moveTo>
                  <a:lnTo>
                    <a:pt x="151" y="63"/>
                  </a:lnTo>
                  <a:lnTo>
                    <a:pt x="41" y="0"/>
                  </a:lnTo>
                  <a:lnTo>
                    <a:pt x="11" y="30"/>
                  </a:lnTo>
                  <a:lnTo>
                    <a:pt x="0" y="72"/>
                  </a:lnTo>
                  <a:lnTo>
                    <a:pt x="15" y="130"/>
                  </a:lnTo>
                  <a:lnTo>
                    <a:pt x="35" y="165"/>
                  </a:lnTo>
                  <a:lnTo>
                    <a:pt x="142" y="103"/>
                  </a:lnTo>
                  <a:lnTo>
                    <a:pt x="147" y="77"/>
                  </a:lnTo>
                  <a:close/>
                </a:path>
              </a:pathLst>
            </a:custGeom>
            <a:solidFill>
              <a:schemeClr val="bg1"/>
            </a:solidFill>
            <a:ln w="12700" cap="flat" cmpd="sng">
              <a:noFill/>
              <a:prstDash val="solid"/>
              <a:round/>
              <a:headEnd type="none" w="med" len="med"/>
              <a:tailEnd type="none" w="med" len="med"/>
            </a:ln>
          </p:spPr>
          <p:txBody>
            <a:bodyPr lIns="54864" tIns="27432" rIns="54864" bIns="27432" anchorCtr="1"/>
            <a:lstStyle/>
            <a:p>
              <a:endParaRPr lang="en-US"/>
            </a:p>
          </p:txBody>
        </p:sp>
      </p:grpSp>
      <p:pic>
        <p:nvPicPr>
          <p:cNvPr id="24" name="Picture 5" descr="C:\Users\fcc\AppData\Local\Microsoft\Windows\Temporary Internet Files\Content.IE5\YBD3FJX3\phone-875488_960_720[1].jpg"/>
          <p:cNvPicPr>
            <a:picLocks noChangeAspect="1" noChangeArrowheads="1"/>
          </p:cNvPicPr>
          <p:nvPr/>
        </p:nvPicPr>
        <p:blipFill>
          <a:blip r:embed="rId3" cstate="print"/>
          <a:srcRect/>
          <a:stretch>
            <a:fillRect/>
          </a:stretch>
        </p:blipFill>
        <p:spPr bwMode="auto">
          <a:xfrm>
            <a:off x="4932040" y="2132856"/>
            <a:ext cx="324036" cy="288032"/>
          </a:xfrm>
          <a:prstGeom prst="rect">
            <a:avLst/>
          </a:prstGeom>
          <a:noFill/>
        </p:spPr>
      </p:pic>
      <p:pic>
        <p:nvPicPr>
          <p:cNvPr id="81" name="Picture 23" descr="NOTEBOOK"/>
          <p:cNvPicPr>
            <a:picLocks noChangeAspect="1" noChangeArrowheads="1"/>
          </p:cNvPicPr>
          <p:nvPr/>
        </p:nvPicPr>
        <p:blipFill>
          <a:blip r:embed="rId4" cstate="print"/>
          <a:srcRect/>
          <a:stretch>
            <a:fillRect/>
          </a:stretch>
        </p:blipFill>
        <p:spPr bwMode="auto">
          <a:xfrm>
            <a:off x="8460432" y="2348880"/>
            <a:ext cx="224363" cy="203952"/>
          </a:xfrm>
          <a:prstGeom prst="rect">
            <a:avLst/>
          </a:prstGeom>
          <a:noFill/>
          <a:ln w="9525">
            <a:noFill/>
            <a:miter lim="800000"/>
            <a:headEnd/>
            <a:tailEnd/>
          </a:ln>
        </p:spPr>
      </p:pic>
      <p:sp>
        <p:nvSpPr>
          <p:cNvPr id="88" name="内容占位符 87"/>
          <p:cNvSpPr>
            <a:spLocks noGrp="1"/>
          </p:cNvSpPr>
          <p:nvPr>
            <p:ph idx="1"/>
          </p:nvPr>
        </p:nvSpPr>
        <p:spPr>
          <a:xfrm>
            <a:off x="323528" y="1196752"/>
            <a:ext cx="4392488" cy="4857405"/>
          </a:xfrm>
        </p:spPr>
        <p:txBody>
          <a:bodyPr>
            <a:normAutofit fontScale="85000" lnSpcReduction="10000"/>
          </a:bodyPr>
          <a:lstStyle/>
          <a:p>
            <a:pPr lvl="0">
              <a:defRPr/>
            </a:pPr>
            <a:r>
              <a:rPr lang="en-US" dirty="0" smtClean="0"/>
              <a:t>Power consumption reduction for through antenna adaptation</a:t>
            </a:r>
          </a:p>
          <a:p>
            <a:pPr marL="742950" lvl="2" indent="-342900">
              <a:buFont typeface="微软雅黑" pitchFamily="34" charset="-122"/>
              <a:buChar char="−"/>
            </a:pPr>
            <a:r>
              <a:rPr lang="en-US" dirty="0" smtClean="0"/>
              <a:t>Dynamic antenna adaptation based on the traffic  - r</a:t>
            </a:r>
            <a:r>
              <a:rPr lang="en-US" dirty="0" smtClean="0">
                <a:solidFill>
                  <a:srgbClr val="7030A0"/>
                </a:solidFill>
              </a:rPr>
              <a:t>educed the number of </a:t>
            </a:r>
            <a:r>
              <a:rPr lang="en-US" dirty="0" err="1" smtClean="0">
                <a:solidFill>
                  <a:srgbClr val="7030A0"/>
                </a:solidFill>
              </a:rPr>
              <a:t>Tx</a:t>
            </a:r>
            <a:r>
              <a:rPr lang="en-US" dirty="0" smtClean="0">
                <a:solidFill>
                  <a:srgbClr val="7030A0"/>
                </a:solidFill>
              </a:rPr>
              <a:t>/Rx antenna   </a:t>
            </a:r>
          </a:p>
          <a:p>
            <a:pPr marL="1200150" lvl="3" indent="-342900">
              <a:buFont typeface="微软雅黑" pitchFamily="34" charset="-122"/>
              <a:buChar char="−"/>
            </a:pPr>
            <a:r>
              <a:rPr lang="en-US" dirty="0" smtClean="0">
                <a:solidFill>
                  <a:srgbClr val="7030A0"/>
                </a:solidFill>
              </a:rPr>
              <a:t>Low system load  </a:t>
            </a:r>
          </a:p>
          <a:p>
            <a:pPr marL="1200150" lvl="3" indent="-342900">
              <a:buFont typeface="微软雅黑" pitchFamily="34" charset="-122"/>
              <a:buChar char="−"/>
            </a:pPr>
            <a:r>
              <a:rPr lang="en-US" dirty="0" smtClean="0">
                <a:solidFill>
                  <a:srgbClr val="7030A0"/>
                </a:solidFill>
              </a:rPr>
              <a:t>Time of day</a:t>
            </a:r>
            <a:endParaRPr lang="en-US" dirty="0" smtClean="0"/>
          </a:p>
          <a:p>
            <a:r>
              <a:rPr lang="en-US" dirty="0" smtClean="0"/>
              <a:t>Multi-RAT UE power saving </a:t>
            </a:r>
          </a:p>
          <a:p>
            <a:pPr lvl="1"/>
            <a:r>
              <a:rPr lang="en-US" dirty="0" smtClean="0"/>
              <a:t>Power Saving signal/channel to indicate the wakeup of selected RAT</a:t>
            </a:r>
          </a:p>
          <a:p>
            <a:pPr lvl="2"/>
            <a:r>
              <a:rPr lang="en-US" dirty="0" smtClean="0"/>
              <a:t>Preparation period – for channel tracking and triggering RS transmission</a:t>
            </a:r>
          </a:p>
          <a:p>
            <a:pPr lvl="2"/>
            <a:r>
              <a:rPr lang="en-US" dirty="0" smtClean="0"/>
              <a:t>Measurements</a:t>
            </a:r>
          </a:p>
          <a:p>
            <a:r>
              <a:rPr lang="en-US" dirty="0" smtClean="0"/>
              <a:t>CONNECTED/IDLE mode power saving</a:t>
            </a:r>
          </a:p>
          <a:p>
            <a:r>
              <a:rPr lang="en-US" dirty="0" smtClean="0"/>
              <a:t>PDCCH monitoring reduction</a:t>
            </a:r>
          </a:p>
          <a:p>
            <a:pPr lvl="1"/>
            <a:r>
              <a:rPr lang="en-US" dirty="0" smtClean="0"/>
              <a:t>PDCCH skipping</a:t>
            </a:r>
          </a:p>
          <a:p>
            <a:pPr lvl="1"/>
            <a:r>
              <a:rPr lang="en-US" dirty="0" smtClean="0"/>
              <a:t>Reduce No. of blind decoding</a:t>
            </a:r>
          </a:p>
          <a:p>
            <a:pPr lvl="2"/>
            <a:endParaRPr lang="en-US" dirty="0" smtClean="0"/>
          </a:p>
          <a:p>
            <a:endParaRPr lang="en-US" dirty="0"/>
          </a:p>
        </p:txBody>
      </p:sp>
      <p:grpSp>
        <p:nvGrpSpPr>
          <p:cNvPr id="47" name="Group 45"/>
          <p:cNvGrpSpPr>
            <a:grpSpLocks/>
          </p:cNvGrpSpPr>
          <p:nvPr/>
        </p:nvGrpSpPr>
        <p:grpSpPr bwMode="auto">
          <a:xfrm>
            <a:off x="5940152" y="1844824"/>
            <a:ext cx="782156" cy="954879"/>
            <a:chOff x="1001" y="3700"/>
            <a:chExt cx="228" cy="224"/>
          </a:xfrm>
        </p:grpSpPr>
        <p:pic>
          <p:nvPicPr>
            <p:cNvPr id="48" name="Picture 46" descr="towe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008" y="3700"/>
              <a:ext cx="221" cy="224"/>
            </a:xfrm>
            <a:prstGeom prst="rect">
              <a:avLst/>
            </a:prstGeom>
            <a:noFill/>
            <a:ln w="9525">
              <a:noFill/>
              <a:miter lim="800000"/>
              <a:headEnd/>
              <a:tailEnd/>
            </a:ln>
          </p:spPr>
        </p:pic>
        <p:sp>
          <p:nvSpPr>
            <p:cNvPr id="49" name="Freeform 47"/>
            <p:cNvSpPr>
              <a:spLocks/>
            </p:cNvSpPr>
            <p:nvPr/>
          </p:nvSpPr>
          <p:spPr bwMode="auto">
            <a:xfrm>
              <a:off x="1001" y="3702"/>
              <a:ext cx="111" cy="126"/>
            </a:xfrm>
            <a:custGeom>
              <a:avLst/>
              <a:gdLst>
                <a:gd name="T0" fmla="*/ 79 w 151"/>
                <a:gd name="T1" fmla="*/ 45 h 165"/>
                <a:gd name="T2" fmla="*/ 82 w 151"/>
                <a:gd name="T3" fmla="*/ 37 h 165"/>
                <a:gd name="T4" fmla="*/ 22 w 151"/>
                <a:gd name="T5" fmla="*/ 0 h 165"/>
                <a:gd name="T6" fmla="*/ 6 w 151"/>
                <a:gd name="T7" fmla="*/ 18 h 165"/>
                <a:gd name="T8" fmla="*/ 0 w 151"/>
                <a:gd name="T9" fmla="*/ 42 h 165"/>
                <a:gd name="T10" fmla="*/ 8 w 151"/>
                <a:gd name="T11" fmla="*/ 76 h 165"/>
                <a:gd name="T12" fmla="*/ 19 w 151"/>
                <a:gd name="T13" fmla="*/ 96 h 165"/>
                <a:gd name="T14" fmla="*/ 76 w 151"/>
                <a:gd name="T15" fmla="*/ 60 h 165"/>
                <a:gd name="T16" fmla="*/ 79 w 151"/>
                <a:gd name="T17" fmla="*/ 45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165"/>
                <a:gd name="T29" fmla="*/ 151 w 151"/>
                <a:gd name="T30" fmla="*/ 165 h 1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165">
                  <a:moveTo>
                    <a:pt x="147" y="77"/>
                  </a:moveTo>
                  <a:lnTo>
                    <a:pt x="151" y="63"/>
                  </a:lnTo>
                  <a:lnTo>
                    <a:pt x="41" y="0"/>
                  </a:lnTo>
                  <a:lnTo>
                    <a:pt x="11" y="30"/>
                  </a:lnTo>
                  <a:lnTo>
                    <a:pt x="0" y="72"/>
                  </a:lnTo>
                  <a:lnTo>
                    <a:pt x="15" y="130"/>
                  </a:lnTo>
                  <a:lnTo>
                    <a:pt x="35" y="165"/>
                  </a:lnTo>
                  <a:lnTo>
                    <a:pt x="142" y="103"/>
                  </a:lnTo>
                  <a:lnTo>
                    <a:pt x="147" y="77"/>
                  </a:lnTo>
                  <a:close/>
                </a:path>
              </a:pathLst>
            </a:custGeom>
            <a:solidFill>
              <a:schemeClr val="bg1"/>
            </a:solidFill>
            <a:ln w="12700" cap="flat" cmpd="sng">
              <a:noFill/>
              <a:prstDash val="solid"/>
              <a:round/>
              <a:headEnd type="none" w="med" len="med"/>
              <a:tailEnd type="none" w="med" len="med"/>
            </a:ln>
          </p:spPr>
          <p:txBody>
            <a:bodyPr lIns="54864" tIns="27432" rIns="54864" bIns="27432" anchorCtr="1"/>
            <a:lstStyle/>
            <a:p>
              <a:endParaRPr lang="en-US"/>
            </a:p>
          </p:txBody>
        </p:sp>
      </p:grpSp>
      <p:sp>
        <p:nvSpPr>
          <p:cNvPr id="50" name="Oval 90"/>
          <p:cNvSpPr>
            <a:spLocks noChangeArrowheads="1"/>
          </p:cNvSpPr>
          <p:nvPr/>
        </p:nvSpPr>
        <p:spPr bwMode="auto">
          <a:xfrm>
            <a:off x="5004048" y="2564904"/>
            <a:ext cx="2329558" cy="389513"/>
          </a:xfrm>
          <a:prstGeom prst="ellipse">
            <a:avLst/>
          </a:prstGeom>
          <a:solidFill>
            <a:srgbClr val="FFC000">
              <a:alpha val="24000"/>
            </a:srgbClr>
          </a:solidFill>
          <a:ln w="9525" algn="ctr">
            <a:solidFill>
              <a:schemeClr val="accent1"/>
            </a:solidFill>
            <a:round/>
            <a:headEnd/>
            <a:tailEnd/>
          </a:ln>
        </p:spPr>
        <p:txBody>
          <a:bodyPr wrap="square" lIns="0" tIns="0" rIns="0" bIns="0" anchor="ctr">
            <a:spAutoFit/>
          </a:bodyPr>
          <a:lstStyle/>
          <a:p>
            <a:endParaRPr lang="en-US"/>
          </a:p>
        </p:txBody>
      </p:sp>
      <p:sp>
        <p:nvSpPr>
          <p:cNvPr id="51" name="Freeform 71"/>
          <p:cNvSpPr>
            <a:spLocks/>
          </p:cNvSpPr>
          <p:nvPr/>
        </p:nvSpPr>
        <p:spPr bwMode="auto">
          <a:xfrm rot="7986071" flipV="1">
            <a:off x="5099856" y="1785195"/>
            <a:ext cx="943029" cy="276999"/>
          </a:xfrm>
          <a:custGeom>
            <a:avLst/>
            <a:gdLst>
              <a:gd name="T0" fmla="*/ 1801106083 w 152"/>
              <a:gd name="T1" fmla="*/ 0 h 458"/>
              <a:gd name="T2" fmla="*/ 865003657 w 152"/>
              <a:gd name="T3" fmla="*/ 66401554 h 458"/>
              <a:gd name="T4" fmla="*/ 592468137 w 152"/>
              <a:gd name="T5" fmla="*/ 89147052 h 458"/>
              <a:gd name="T6" fmla="*/ 533222034 w 152"/>
              <a:gd name="T7" fmla="*/ 95383285 h 458"/>
              <a:gd name="T8" fmla="*/ 936102642 w 152"/>
              <a:gd name="T9" fmla="*/ 91348325 h 458"/>
              <a:gd name="T10" fmla="*/ 1066444068 w 152"/>
              <a:gd name="T11" fmla="*/ 86945778 h 458"/>
              <a:gd name="T12" fmla="*/ 260686407 w 152"/>
              <a:gd name="T13" fmla="*/ 147110474 h 458"/>
              <a:gd name="T14" fmla="*/ 130344927 w 152"/>
              <a:gd name="T15" fmla="*/ 168021697 h 458"/>
              <a:gd name="T16" fmla="*/ 0 60000 65536"/>
              <a:gd name="T17" fmla="*/ 0 60000 65536"/>
              <a:gd name="T18" fmla="*/ 0 60000 65536"/>
              <a:gd name="T19" fmla="*/ 0 60000 65536"/>
              <a:gd name="T20" fmla="*/ 0 60000 65536"/>
              <a:gd name="T21" fmla="*/ 0 60000 65536"/>
              <a:gd name="T22" fmla="*/ 0 60000 65536"/>
              <a:gd name="T23" fmla="*/ 0 60000 65536"/>
              <a:gd name="T24" fmla="*/ 0 w 152"/>
              <a:gd name="T25" fmla="*/ 0 h 458"/>
              <a:gd name="T26" fmla="*/ 152 w 152"/>
              <a:gd name="T27" fmla="*/ 458 h 4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2" h="458">
                <a:moveTo>
                  <a:pt x="152" y="0"/>
                </a:moveTo>
                <a:cubicBezTo>
                  <a:pt x="143" y="45"/>
                  <a:pt x="100" y="144"/>
                  <a:pt x="73" y="181"/>
                </a:cubicBezTo>
                <a:cubicBezTo>
                  <a:pt x="66" y="202"/>
                  <a:pt x="57" y="222"/>
                  <a:pt x="50" y="243"/>
                </a:cubicBezTo>
                <a:cubicBezTo>
                  <a:pt x="48" y="249"/>
                  <a:pt x="41" y="256"/>
                  <a:pt x="45" y="260"/>
                </a:cubicBezTo>
                <a:cubicBezTo>
                  <a:pt x="54" y="268"/>
                  <a:pt x="68" y="252"/>
                  <a:pt x="79" y="249"/>
                </a:cubicBezTo>
                <a:cubicBezTo>
                  <a:pt x="86" y="239"/>
                  <a:pt x="131" y="199"/>
                  <a:pt x="90" y="237"/>
                </a:cubicBezTo>
                <a:cubicBezTo>
                  <a:pt x="69" y="292"/>
                  <a:pt x="46" y="346"/>
                  <a:pt x="22" y="401"/>
                </a:cubicBezTo>
                <a:cubicBezTo>
                  <a:pt x="16" y="415"/>
                  <a:pt x="0" y="447"/>
                  <a:pt x="11" y="458"/>
                </a:cubicBezTo>
              </a:path>
            </a:pathLst>
          </a:custGeom>
          <a:noFill/>
          <a:ln w="12700" cap="flat" cmpd="sng">
            <a:solidFill>
              <a:srgbClr val="002060"/>
            </a:solidFill>
            <a:prstDash val="solid"/>
            <a:round/>
            <a:headEnd type="stealth" w="med" len="med"/>
            <a:tailEnd type="stealth" w="med" len="med"/>
          </a:ln>
          <a:effectLst>
            <a:outerShdw blurRad="50800" dist="50800" dir="5400000" algn="ctr" rotWithShape="0">
              <a:srgbClr val="FF0000"/>
            </a:outerShdw>
          </a:effectLst>
        </p:spPr>
        <p:txBody>
          <a:bodyPr wrap="square" lIns="0" tIns="0" rIns="0" bIns="0" anchor="ctr">
            <a:spAutoFit/>
          </a:bodyPr>
          <a:lstStyle/>
          <a:p>
            <a:endParaRPr lang="en-US"/>
          </a:p>
        </p:txBody>
      </p:sp>
      <p:sp>
        <p:nvSpPr>
          <p:cNvPr id="52" name="TextBox 51"/>
          <p:cNvSpPr txBox="1"/>
          <p:nvPr/>
        </p:nvSpPr>
        <p:spPr>
          <a:xfrm>
            <a:off x="6012160" y="1268760"/>
            <a:ext cx="1786066" cy="246221"/>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000" dirty="0" err="1" smtClean="0"/>
              <a:t>gNB</a:t>
            </a:r>
            <a:r>
              <a:rPr lang="en-US" sz="1000" dirty="0" smtClean="0"/>
              <a:t>: 4Tx/Rx  for high data rate</a:t>
            </a:r>
          </a:p>
        </p:txBody>
      </p:sp>
      <p:sp>
        <p:nvSpPr>
          <p:cNvPr id="53" name="TextBox 52"/>
          <p:cNvSpPr txBox="1"/>
          <p:nvPr/>
        </p:nvSpPr>
        <p:spPr>
          <a:xfrm>
            <a:off x="4355976" y="1700808"/>
            <a:ext cx="1715534" cy="246221"/>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000" dirty="0" smtClean="0"/>
              <a:t>UE: 4Tx/Rx  for high data rate</a:t>
            </a:r>
          </a:p>
        </p:txBody>
      </p:sp>
      <p:sp>
        <p:nvSpPr>
          <p:cNvPr id="54" name="TextBox 53"/>
          <p:cNvSpPr txBox="1"/>
          <p:nvPr/>
        </p:nvSpPr>
        <p:spPr>
          <a:xfrm>
            <a:off x="6444208" y="1772816"/>
            <a:ext cx="1460656" cy="246221"/>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000" dirty="0" err="1" smtClean="0"/>
              <a:t>gN</a:t>
            </a:r>
            <a:r>
              <a:rPr lang="en-US" sz="1000" dirty="0" smtClean="0"/>
              <a:t>: 2Tx/Rx  for no traffic</a:t>
            </a:r>
          </a:p>
        </p:txBody>
      </p:sp>
      <p:sp>
        <p:nvSpPr>
          <p:cNvPr id="55" name="TextBox 54"/>
          <p:cNvSpPr txBox="1"/>
          <p:nvPr/>
        </p:nvSpPr>
        <p:spPr>
          <a:xfrm>
            <a:off x="7989517" y="2564904"/>
            <a:ext cx="1154483" cy="400110"/>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000" dirty="0" smtClean="0"/>
              <a:t>UE: 2Tx/Rx  for </a:t>
            </a:r>
          </a:p>
          <a:p>
            <a:r>
              <a:rPr lang="en-US" sz="1000" dirty="0" smtClean="0"/>
              <a:t>PDCCH monitoring</a:t>
            </a:r>
          </a:p>
        </p:txBody>
      </p:sp>
      <p:cxnSp>
        <p:nvCxnSpPr>
          <p:cNvPr id="57" name="肘形连接符 56"/>
          <p:cNvCxnSpPr/>
          <p:nvPr/>
        </p:nvCxnSpPr>
        <p:spPr>
          <a:xfrm flipV="1">
            <a:off x="5292080" y="4221088"/>
            <a:ext cx="1944216" cy="3600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0" name="肘形连接符 59"/>
          <p:cNvCxnSpPr/>
          <p:nvPr/>
        </p:nvCxnSpPr>
        <p:spPr>
          <a:xfrm>
            <a:off x="7236296" y="4221088"/>
            <a:ext cx="1440160" cy="3600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1" name="肘形连接符 60"/>
          <p:cNvCxnSpPr/>
          <p:nvPr/>
        </p:nvCxnSpPr>
        <p:spPr>
          <a:xfrm flipV="1">
            <a:off x="5220072" y="5085184"/>
            <a:ext cx="1656184" cy="3600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2" name="肘形连接符 61"/>
          <p:cNvCxnSpPr/>
          <p:nvPr/>
        </p:nvCxnSpPr>
        <p:spPr>
          <a:xfrm>
            <a:off x="6876256" y="5085184"/>
            <a:ext cx="1440160" cy="3600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6804248" y="4293096"/>
            <a:ext cx="838691" cy="246221"/>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000" dirty="0" smtClean="0"/>
              <a:t>LTE: DRX ON</a:t>
            </a:r>
          </a:p>
        </p:txBody>
      </p:sp>
      <p:sp>
        <p:nvSpPr>
          <p:cNvPr id="65" name="TextBox 64"/>
          <p:cNvSpPr txBox="1"/>
          <p:nvPr/>
        </p:nvSpPr>
        <p:spPr>
          <a:xfrm>
            <a:off x="6588224" y="5157192"/>
            <a:ext cx="811441" cy="246221"/>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000" dirty="0" smtClean="0"/>
              <a:t>NR: DRX ON</a:t>
            </a:r>
          </a:p>
        </p:txBody>
      </p:sp>
      <p:cxnSp>
        <p:nvCxnSpPr>
          <p:cNvPr id="67" name="直接箭头连接符 66"/>
          <p:cNvCxnSpPr/>
          <p:nvPr/>
        </p:nvCxnSpPr>
        <p:spPr>
          <a:xfrm flipV="1">
            <a:off x="5220072" y="4149080"/>
            <a:ext cx="0" cy="1440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4427984" y="5589240"/>
            <a:ext cx="1741182" cy="400110"/>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en-US" sz="1000" dirty="0" smtClean="0"/>
              <a:t>Low power </a:t>
            </a:r>
          </a:p>
          <a:p>
            <a:pPr algn="ctr"/>
            <a:r>
              <a:rPr lang="en-US" sz="1000" dirty="0" smtClean="0"/>
              <a:t>Power Saving signal triggering</a:t>
            </a:r>
          </a:p>
        </p:txBody>
      </p:sp>
      <p:sp>
        <p:nvSpPr>
          <p:cNvPr id="71" name="TextBox 70"/>
          <p:cNvSpPr txBox="1"/>
          <p:nvPr/>
        </p:nvSpPr>
        <p:spPr>
          <a:xfrm>
            <a:off x="5292080" y="4221088"/>
            <a:ext cx="829073" cy="400110"/>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000" dirty="0" smtClean="0"/>
              <a:t>Preparation </a:t>
            </a:r>
          </a:p>
          <a:p>
            <a:pPr algn="ctr"/>
            <a:r>
              <a:rPr lang="en-US" sz="1000" dirty="0" smtClean="0"/>
              <a:t>period</a:t>
            </a:r>
          </a:p>
        </p:txBody>
      </p:sp>
      <p:sp>
        <p:nvSpPr>
          <p:cNvPr id="72" name="TextBox 71"/>
          <p:cNvSpPr txBox="1"/>
          <p:nvPr/>
        </p:nvSpPr>
        <p:spPr>
          <a:xfrm>
            <a:off x="5220072" y="5085184"/>
            <a:ext cx="829073" cy="400110"/>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000" dirty="0" smtClean="0"/>
              <a:t>Preparation </a:t>
            </a:r>
          </a:p>
          <a:p>
            <a:pPr algn="ctr"/>
            <a:r>
              <a:rPr lang="en-US" sz="1000" dirty="0" smtClean="0"/>
              <a:t>period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 Rel-17 UE and Network Power Saving WI</a:t>
            </a:r>
            <a:endParaRPr lang="en-US" dirty="0"/>
          </a:p>
        </p:txBody>
      </p:sp>
      <p:sp>
        <p:nvSpPr>
          <p:cNvPr id="3" name="内容占位符 2"/>
          <p:cNvSpPr>
            <a:spLocks noGrp="1"/>
          </p:cNvSpPr>
          <p:nvPr>
            <p:ph idx="1"/>
          </p:nvPr>
        </p:nvSpPr>
        <p:spPr>
          <a:xfrm>
            <a:off x="467544" y="1268760"/>
            <a:ext cx="8219256" cy="5400600"/>
          </a:xfrm>
        </p:spPr>
        <p:txBody>
          <a:bodyPr>
            <a:normAutofit fontScale="77500" lnSpcReduction="20000"/>
          </a:bodyPr>
          <a:lstStyle/>
          <a:p>
            <a:pPr lvl="0" hangingPunct="0"/>
            <a:r>
              <a:rPr lang="en-US" dirty="0" smtClean="0"/>
              <a:t>Extending the UE power saving frameworks to support UE power saving of features in Rel-17 and beyond, such as NR Light, Broadcast/Multi-cast, V2P,  Positioning, AR/VR </a:t>
            </a:r>
          </a:p>
          <a:p>
            <a:pPr lvl="0" hangingPunct="0"/>
            <a:r>
              <a:rPr lang="en-US" dirty="0" smtClean="0"/>
              <a:t>Power saving signal/channel triggering UE adaptation to the power saving techniques in multi-RAT network [RAN1]</a:t>
            </a:r>
          </a:p>
          <a:p>
            <a:pPr lvl="1" hangingPunct="0"/>
            <a:r>
              <a:rPr lang="en-US" dirty="0" smtClean="0"/>
              <a:t>Power saving signal/channel for triggering UE adaptation in both CONNECTED and IDLE/Inactive </a:t>
            </a:r>
          </a:p>
          <a:p>
            <a:pPr lvl="2" hangingPunct="0"/>
            <a:r>
              <a:rPr lang="en-US" dirty="0" smtClean="0"/>
              <a:t>Study the low power consumption power saving signal </a:t>
            </a:r>
          </a:p>
          <a:p>
            <a:pPr lvl="2" hangingPunct="0"/>
            <a:r>
              <a:rPr lang="en-US" dirty="0" smtClean="0"/>
              <a:t>Study and specify the  interaction to Rel-16 PDCCH-based power saving signal/channel</a:t>
            </a:r>
          </a:p>
          <a:p>
            <a:pPr lvl="2" hangingPunct="0"/>
            <a:r>
              <a:rPr lang="en-US" dirty="0" smtClean="0"/>
              <a:t>Specify the power saving signal triggering UE adaptation to DRX operation in multi-RAT operation, such as EN-DC,  NE-DC, NR-DC, NR-CA</a:t>
            </a:r>
          </a:p>
          <a:p>
            <a:pPr lvl="1" hangingPunct="0"/>
            <a:r>
              <a:rPr lang="en-US" dirty="0" smtClean="0"/>
              <a:t>Study and specify the power saving signal triggering preparation period in multi-RAT operation</a:t>
            </a:r>
          </a:p>
          <a:p>
            <a:pPr lvl="2" hangingPunct="0"/>
            <a:r>
              <a:rPr lang="en-US" dirty="0" smtClean="0"/>
              <a:t>Configuration additional RS in assisting UE measurements, such as RRM and CSI measurements</a:t>
            </a:r>
          </a:p>
          <a:p>
            <a:pPr lvl="2" hangingPunct="0"/>
            <a:r>
              <a:rPr lang="en-US" dirty="0" smtClean="0"/>
              <a:t>Enhancements of CSI feedbacks</a:t>
            </a:r>
          </a:p>
          <a:p>
            <a:pPr>
              <a:lnSpc>
                <a:spcPct val="130000"/>
              </a:lnSpc>
              <a:spcBef>
                <a:spcPts val="0"/>
              </a:spcBef>
            </a:pPr>
            <a:r>
              <a:rPr lang="en-US" altLang="zh-CN" sz="2100" dirty="0" smtClean="0">
                <a:latin typeface="+mn-lt"/>
                <a:ea typeface="+mn-ea"/>
              </a:rPr>
              <a:t>Multi-RAT UE PDCCH monitoring reduction</a:t>
            </a:r>
          </a:p>
          <a:p>
            <a:pPr lvl="1">
              <a:lnSpc>
                <a:spcPct val="130000"/>
              </a:lnSpc>
              <a:spcBef>
                <a:spcPts val="0"/>
              </a:spcBef>
            </a:pPr>
            <a:r>
              <a:rPr lang="en-US" altLang="zh-CN" sz="2100" dirty="0" smtClean="0">
                <a:latin typeface="+mn-lt"/>
                <a:ea typeface="+mn-ea"/>
              </a:rPr>
              <a:t>Power saving signal triggering PDCCH monitoring reduction</a:t>
            </a:r>
          </a:p>
          <a:p>
            <a:pPr lvl="2">
              <a:lnSpc>
                <a:spcPct val="130000"/>
              </a:lnSpc>
              <a:spcBef>
                <a:spcPts val="0"/>
              </a:spcBef>
            </a:pPr>
            <a:r>
              <a:rPr lang="en-US" altLang="zh-CN" sz="1900" dirty="0" smtClean="0">
                <a:latin typeface="+mn-lt"/>
                <a:ea typeface="+mn-ea"/>
              </a:rPr>
              <a:t>PDCCH skipping</a:t>
            </a:r>
          </a:p>
          <a:p>
            <a:pPr lvl="1">
              <a:lnSpc>
                <a:spcPct val="130000"/>
              </a:lnSpc>
              <a:spcBef>
                <a:spcPts val="0"/>
              </a:spcBef>
            </a:pPr>
            <a:r>
              <a:rPr lang="en-US" altLang="zh-CN" sz="2100" dirty="0" smtClean="0">
                <a:latin typeface="+mn-lt"/>
                <a:ea typeface="+mn-ea"/>
              </a:rPr>
              <a:t>PDCCH blind decoding reduction techniques</a:t>
            </a:r>
          </a:p>
          <a:p>
            <a:pPr>
              <a:lnSpc>
                <a:spcPct val="130000"/>
              </a:lnSpc>
              <a:spcBef>
                <a:spcPts val="0"/>
              </a:spcBef>
            </a:pPr>
            <a:r>
              <a:rPr lang="en-US" altLang="zh-CN" sz="2100" dirty="0" smtClean="0"/>
              <a:t>Adaptation of </a:t>
            </a:r>
            <a:r>
              <a:rPr lang="en-US" altLang="zh-CN" sz="2100" dirty="0" err="1" smtClean="0"/>
              <a:t>Tx</a:t>
            </a:r>
            <a:r>
              <a:rPr lang="en-US" altLang="zh-CN" sz="2100" dirty="0" smtClean="0"/>
              <a:t>/Rx Antenna adaptation </a:t>
            </a:r>
            <a:endParaRPr lang="en-US" altLang="zh-CN" sz="1700" dirty="0" smtClean="0"/>
          </a:p>
          <a:p>
            <a:pPr lvl="1">
              <a:lnSpc>
                <a:spcPct val="130000"/>
              </a:lnSpc>
              <a:spcBef>
                <a:spcPts val="0"/>
              </a:spcBef>
            </a:pPr>
            <a:r>
              <a:rPr lang="en-US" altLang="zh-CN" sz="2100" dirty="0" smtClean="0"/>
              <a:t>UE adaptation to the number of Rx/</a:t>
            </a:r>
            <a:r>
              <a:rPr lang="en-US" altLang="zh-CN" sz="2100" dirty="0" err="1" smtClean="0"/>
              <a:t>Tx</a:t>
            </a:r>
            <a:r>
              <a:rPr lang="en-US" altLang="zh-CN" sz="2100" dirty="0" smtClean="0"/>
              <a:t> antenna</a:t>
            </a:r>
          </a:p>
          <a:p>
            <a:pPr lvl="1">
              <a:lnSpc>
                <a:spcPct val="130000"/>
              </a:lnSpc>
              <a:spcBef>
                <a:spcPts val="0"/>
              </a:spcBef>
            </a:pPr>
            <a:r>
              <a:rPr lang="en-US" altLang="zh-CN" sz="2100" dirty="0" smtClean="0"/>
              <a:t>Antenna adaptation based on system load and the day of use</a:t>
            </a:r>
          </a:p>
          <a:p>
            <a:pPr>
              <a:lnSpc>
                <a:spcPct val="130000"/>
              </a:lnSpc>
              <a:spcBef>
                <a:spcPts val="0"/>
              </a:spcBef>
            </a:pPr>
            <a:endParaRPr lang="en-US" altLang="zh-CN" sz="2500" dirty="0" smtClean="0">
              <a:latin typeface="+mn-lt"/>
              <a:ea typeface="+mn-ea"/>
            </a:endParaRPr>
          </a:p>
          <a:p>
            <a:pPr lvl="0"/>
            <a:endParaRPr lang="en-US" dirty="0" smtClean="0"/>
          </a:p>
        </p:txBody>
      </p:sp>
      <p:sp>
        <p:nvSpPr>
          <p:cNvPr id="4" name="灯片编号占位符 3"/>
          <p:cNvSpPr>
            <a:spLocks noGrp="1"/>
          </p:cNvSpPr>
          <p:nvPr>
            <p:ph type="sldNum" sz="quarter" idx="12"/>
          </p:nvPr>
        </p:nvSpPr>
        <p:spPr>
          <a:prstGeom prst="rect">
            <a:avLst/>
          </a:prstGeom>
        </p:spPr>
        <p:txBody>
          <a:bodyPr/>
          <a:lstStyle/>
          <a:p>
            <a:pPr>
              <a:defRPr/>
            </a:pPr>
            <a:fld id="{C2A2429A-3693-4BBD-9ED6-295096074116}" type="slidenum">
              <a:rPr lang="zh-CN" altLang="en-US" smtClean="0"/>
              <a:pPr>
                <a:defRPr/>
              </a:pPr>
              <a:t>7</a:t>
            </a:fld>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6356350"/>
            <a:ext cx="432048" cy="365125"/>
          </a:xfrm>
        </p:spPr>
        <p:txBody>
          <a:bodyPr/>
          <a:lstStyle/>
          <a:p>
            <a:fld id="{7C091945-BED8-40C6-A17E-143F3A6898E6}" type="slidenum">
              <a:rPr lang="zh-CN" altLang="en-US" smtClean="0"/>
              <a:pPr/>
              <a:t>8</a:t>
            </a:fld>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15728</TotalTime>
  <Words>1060</Words>
  <Application>Microsoft Office PowerPoint</Application>
  <PresentationFormat>全屏显示(4:3)</PresentationFormat>
  <Paragraphs>128</Paragraphs>
  <Slides>8</Slides>
  <Notes>2</Notes>
  <HiddenSlides>0</HiddenSlides>
  <MMClips>0</MMClips>
  <ScaleCrop>false</ScaleCrop>
  <HeadingPairs>
    <vt:vector size="4" baseType="variant">
      <vt:variant>
        <vt:lpstr>主题</vt:lpstr>
      </vt:variant>
      <vt:variant>
        <vt:i4>2</vt:i4>
      </vt:variant>
      <vt:variant>
        <vt:lpstr>幻灯片标题</vt:lpstr>
      </vt:variant>
      <vt:variant>
        <vt:i4>8</vt:i4>
      </vt:variant>
    </vt:vector>
  </HeadingPairs>
  <TitlesOfParts>
    <vt:vector size="10" baseType="lpstr">
      <vt:lpstr>1_Office 主题</vt:lpstr>
      <vt:lpstr>Office 主题</vt:lpstr>
      <vt:lpstr>Motivation of power saving  in Rel-17</vt:lpstr>
      <vt:lpstr>Vision of 5G</vt:lpstr>
      <vt:lpstr>NR Evolution to Rel-17 and Beyond</vt:lpstr>
      <vt:lpstr>UE Power Saving Study in Rel-16</vt:lpstr>
      <vt:lpstr>UE Power Saving Work in Rel-16</vt:lpstr>
      <vt:lpstr>Revolution to “Green” </vt:lpstr>
      <vt:lpstr> Rel-17 UE and Network Power Saving WI</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catt</dc:creator>
  <cp:lastModifiedBy>CATT</cp:lastModifiedBy>
  <cp:revision>840</cp:revision>
  <dcterms:created xsi:type="dcterms:W3CDTF">2016-07-17T04:57:15Z</dcterms:created>
  <dcterms:modified xsi:type="dcterms:W3CDTF">2019-09-09T15:28:01Z</dcterms:modified>
</cp:coreProperties>
</file>