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85" r:id="rId2"/>
    <p:sldId id="383" r:id="rId3"/>
    <p:sldId id="392" r:id="rId4"/>
    <p:sldId id="393" r:id="rId5"/>
    <p:sldId id="394" r:id="rId6"/>
    <p:sldId id="395" r:id="rId7"/>
    <p:sldId id="396" r:id="rId8"/>
    <p:sldId id="397" r:id="rId9"/>
    <p:sldId id="284" r:id="rId10"/>
  </p:sldIdLst>
  <p:sldSz cx="12188825" cy="6858000"/>
  <p:notesSz cx="6400800" cy="117316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A6BFC381-9DBC-9B47-9D16-E651729A1C82}">
          <p14:sldIdLst>
            <p14:sldId id="285"/>
            <p14:sldId id="383"/>
            <p14:sldId id="392"/>
            <p14:sldId id="393"/>
            <p14:sldId id="394"/>
            <p14:sldId id="395"/>
            <p14:sldId id="396"/>
            <p14:sldId id="397"/>
            <p14:sldId id="284"/>
          </p14:sldIdLst>
        </p14:section>
        <p14:section name="Titles and Dividers" id="{1E7DD9E6-8846-8448-AF36-6CA7C36D3FBC}">
          <p14:sldIdLst/>
        </p14:section>
        <p14:section name="Content" id="{380C3243-BEFC-A549-B533-A4F0BFEA40A1}">
          <p14:sldIdLst/>
        </p14:section>
        <p14:section name="Example slides" id="{6F4BDC45-F9AA-BE40-B27C-BCB372411A4C}">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577"/>
    <a:srgbClr val="4CA90C"/>
    <a:srgbClr val="009FDB"/>
    <a:srgbClr val="FFCC99"/>
    <a:srgbClr val="007A3E"/>
    <a:srgbClr val="00FF00"/>
    <a:srgbClr val="FF00FF"/>
    <a:srgbClr val="00FFFF"/>
    <a:srgbClr val="FF99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35" autoAdjust="0"/>
    <p:restoredTop sz="75264" autoAdjust="0"/>
  </p:normalViewPr>
  <p:slideViewPr>
    <p:cSldViewPr snapToGrid="0">
      <p:cViewPr>
        <p:scale>
          <a:sx n="66" d="100"/>
          <a:sy n="66" d="100"/>
        </p:scale>
        <p:origin x="2190" y="1056"/>
      </p:cViewPr>
      <p:guideLst>
        <p:guide orient="horz" pos="232"/>
        <p:guide orient="horz" pos="4096"/>
        <p:guide orient="horz" pos="3688"/>
        <p:guide orient="horz" pos="760"/>
        <p:guide orient="horz" pos="488"/>
        <p:guide pos="309"/>
        <p:guide pos="7371"/>
        <p:guide pos="3839"/>
      </p:guideLst>
    </p:cSldViewPr>
  </p:slideViewPr>
  <p:outlineViewPr>
    <p:cViewPr>
      <p:scale>
        <a:sx n="33" d="100"/>
        <a:sy n="33" d="100"/>
      </p:scale>
      <p:origin x="0" y="-2964"/>
    </p:cViewPr>
  </p:outlineViewPr>
  <p:notesTextViewPr>
    <p:cViewPr>
      <p:scale>
        <a:sx n="100" d="100"/>
        <a:sy n="100" d="100"/>
      </p:scale>
      <p:origin x="0" y="0"/>
    </p:cViewPr>
  </p:notesTextViewPr>
  <p:sorterViewPr>
    <p:cViewPr>
      <p:scale>
        <a:sx n="66" d="100"/>
        <a:sy n="66" d="100"/>
      </p:scale>
      <p:origin x="0" y="4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3625639" y="0"/>
            <a:ext cx="2773680" cy="586581"/>
          </a:xfrm>
          <a:prstGeom prst="rect">
            <a:avLst/>
          </a:prstGeom>
        </p:spPr>
        <p:txBody>
          <a:bodyPr vert="horz" lIns="96661" tIns="48331" rIns="96661" bIns="48331" rtlCol="0"/>
          <a:lstStyle>
            <a:lvl1pPr algn="r">
              <a:defRPr sz="1300"/>
            </a:lvl1pPr>
          </a:lstStyle>
          <a:p>
            <a:fld id="{D4A5829C-7C6A-DF41-92FC-FE30E34D6DBD}" type="datetimeFigureOut">
              <a:rPr lang="en-US" smtClean="0"/>
              <a:t>9/5/2019</a:t>
            </a:fld>
            <a:endParaRPr lang="en-US"/>
          </a:p>
        </p:txBody>
      </p:sp>
      <p:sp>
        <p:nvSpPr>
          <p:cNvPr id="4" name="Footer Placeholder 3"/>
          <p:cNvSpPr>
            <a:spLocks noGrp="1"/>
          </p:cNvSpPr>
          <p:nvPr>
            <p:ph type="ftr" sz="quarter" idx="2"/>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3625639" y="11143008"/>
            <a:ext cx="2773680" cy="586581"/>
          </a:xfrm>
          <a:prstGeom prst="rect">
            <a:avLst/>
          </a:prstGeom>
        </p:spPr>
        <p:txBody>
          <a:bodyPr vert="horz" lIns="96661" tIns="48331" rIns="96661" bIns="48331" rtlCol="0" anchor="b"/>
          <a:lstStyle>
            <a:lvl1pPr algn="r">
              <a:defRPr sz="13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625639" y="0"/>
            <a:ext cx="2773680" cy="586581"/>
          </a:xfrm>
          <a:prstGeom prst="rect">
            <a:avLst/>
          </a:prstGeom>
        </p:spPr>
        <p:txBody>
          <a:bodyPr vert="horz" lIns="96661" tIns="48331" rIns="96661" bIns="48331" rtlCol="0"/>
          <a:lstStyle>
            <a:lvl1pPr algn="r">
              <a:defRPr sz="1300"/>
            </a:lvl1pPr>
          </a:lstStyle>
          <a:p>
            <a:fld id="{16C7A9F4-9AF1-BE4F-A500-2756F8488435}" type="datetimeFigureOut">
              <a:rPr lang="en-US" smtClean="0"/>
              <a:t>9/5/2019</a:t>
            </a:fld>
            <a:endParaRPr lang="en-US"/>
          </a:p>
        </p:txBody>
      </p:sp>
      <p:sp>
        <p:nvSpPr>
          <p:cNvPr id="4" name="Slide Image Placeholder 3"/>
          <p:cNvSpPr>
            <a:spLocks noGrp="1" noRot="1" noChangeAspect="1"/>
          </p:cNvSpPr>
          <p:nvPr>
            <p:ph type="sldImg" idx="2"/>
          </p:nvPr>
        </p:nvSpPr>
        <p:spPr>
          <a:xfrm>
            <a:off x="-708025" y="881063"/>
            <a:ext cx="7816850" cy="4398962"/>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40080" y="5572522"/>
            <a:ext cx="5120640" cy="5279231"/>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625639" y="11143008"/>
            <a:ext cx="2773680" cy="586581"/>
          </a:xfrm>
          <a:prstGeom prst="rect">
            <a:avLst/>
          </a:prstGeom>
        </p:spPr>
        <p:txBody>
          <a:bodyPr vert="horz" lIns="96661" tIns="48331" rIns="96661" bIns="48331" rtlCol="0" anchor="b"/>
          <a:lstStyle>
            <a:lvl1pPr algn="r">
              <a:defRPr sz="13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472222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FDB"/>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bg1"/>
                </a:solidFill>
              </a:defRPr>
            </a:lvl1pPr>
          </a:lstStyle>
          <a:p>
            <a:fld id="{12CB907E-C602-C34B-93F7-CA9E40714286}" type="slidenum">
              <a:rPr lang="en-US" smtClean="0"/>
              <a:pPr/>
              <a:t>‹#›</a:t>
            </a:fld>
            <a:r>
              <a:rPr lang="en-US"/>
              <a:t> </a:t>
            </a:r>
            <a:endParaRPr lang="en-US" dirty="0"/>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pic>
        <p:nvPicPr>
          <p:cNvPr id="7" name="Picture 6">
            <a:extLst>
              <a:ext uri="{FF2B5EF4-FFF2-40B4-BE49-F238E27FC236}">
                <a16:creationId xmlns:a16="http://schemas.microsoft.com/office/drawing/2014/main" id="{9916E942-B436-4457-8235-3B59F7744429}"/>
              </a:ext>
            </a:extLst>
          </p:cNvPr>
          <p:cNvPicPr>
            <a:picLocks noChangeAspect="1"/>
          </p:cNvPicPr>
          <p:nvPr userDrawn="1"/>
        </p:nvPicPr>
        <p:blipFill>
          <a:blip r:embed="rId46">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Lst>
  <p:hf hdr="0" ftr="0" dt="0"/>
  <p:txStyles>
    <p:title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14.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14.xml"/><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9880" y="2195011"/>
            <a:ext cx="11209064" cy="1523098"/>
          </a:xfrm>
        </p:spPr>
        <p:txBody>
          <a:bodyPr/>
          <a:lstStyle/>
          <a:p>
            <a:r>
              <a:rPr lang="en-US" sz="2400" dirty="0"/>
              <a:t>Agenda Item: 8.2.3</a:t>
            </a:r>
            <a:br>
              <a:rPr lang="en-US" sz="2400" dirty="0"/>
            </a:br>
            <a:r>
              <a:rPr lang="en-US" sz="2400" dirty="0"/>
              <a:t>Source: AT&amp;T</a:t>
            </a:r>
            <a:br>
              <a:rPr lang="en-US" sz="2400" dirty="0"/>
            </a:br>
            <a:r>
              <a:rPr lang="en-US" sz="2400" dirty="0"/>
              <a:t>Title: Key Considerations for MIMO Enhancements in Rel. 17</a:t>
            </a:r>
            <a:br>
              <a:rPr lang="en-US" sz="2400" dirty="0"/>
            </a:br>
            <a:r>
              <a:rPr lang="en-US" sz="2400" dirty="0"/>
              <a:t>Document for: Discussion/Decision</a:t>
            </a:r>
          </a:p>
        </p:txBody>
      </p:sp>
      <p:sp>
        <p:nvSpPr>
          <p:cNvPr id="4" name="Text Placeholder 3"/>
          <p:cNvSpPr>
            <a:spLocks noGrp="1"/>
          </p:cNvSpPr>
          <p:nvPr>
            <p:ph type="body" sz="quarter" idx="18"/>
          </p:nvPr>
        </p:nvSpPr>
        <p:spPr>
          <a:xfrm>
            <a:off x="498798" y="1069012"/>
            <a:ext cx="11213719" cy="783336"/>
          </a:xfrm>
        </p:spPr>
        <p:txBody>
          <a:bodyPr/>
          <a:lstStyle/>
          <a:p>
            <a:r>
              <a:rPr lang="en-US" b="1" dirty="0">
                <a:solidFill>
                  <a:schemeClr val="tx1"/>
                </a:solidFill>
              </a:rPr>
              <a:t>3GPP TSG RAN Plenary Meeting #85                                                                          RP-192112</a:t>
            </a:r>
          </a:p>
          <a:p>
            <a:r>
              <a:rPr lang="en-US" b="1" dirty="0">
                <a:solidFill>
                  <a:schemeClr val="tx1"/>
                </a:solidFill>
              </a:rPr>
              <a:t>Newport Beach, USA: September 16-20,</a:t>
            </a:r>
            <a:r>
              <a:rPr lang="en-US" b="1" baseline="30000" dirty="0">
                <a:solidFill>
                  <a:schemeClr val="tx1"/>
                </a:solidFill>
              </a:rPr>
              <a:t> </a:t>
            </a:r>
            <a:r>
              <a:rPr lang="en-US" b="1" dirty="0">
                <a:solidFill>
                  <a:schemeClr val="tx1"/>
                </a:solidFill>
              </a:rPr>
              <a:t>2019</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071" y="4060772"/>
            <a:ext cx="3438525" cy="1996241"/>
          </a:xfrm>
          <a:prstGeom prst="rect">
            <a:avLst/>
          </a:prstGeom>
        </p:spPr>
      </p:pic>
    </p:spTree>
    <p:extLst>
      <p:ext uri="{BB962C8B-B14F-4D97-AF65-F5344CB8AC3E}">
        <p14:creationId xmlns:p14="http://schemas.microsoft.com/office/powerpoint/2010/main" val="1775228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2</a:t>
            </a:fld>
            <a:r>
              <a:rPr lang="en-US"/>
              <a:t> </a:t>
            </a:r>
            <a:endParaRPr lang="en-US" dirty="0"/>
          </a:p>
        </p:txBody>
      </p:sp>
      <p:sp>
        <p:nvSpPr>
          <p:cNvPr id="3" name="Title 2"/>
          <p:cNvSpPr>
            <a:spLocks noGrp="1"/>
          </p:cNvSpPr>
          <p:nvPr>
            <p:ph type="title"/>
          </p:nvPr>
        </p:nvSpPr>
        <p:spPr/>
        <p:txBody>
          <a:bodyPr/>
          <a:lstStyle/>
          <a:p>
            <a:r>
              <a:rPr lang="en-US" dirty="0"/>
              <a:t>MIMO Enhancement</a:t>
            </a:r>
          </a:p>
        </p:txBody>
      </p:sp>
      <p:sp>
        <p:nvSpPr>
          <p:cNvPr id="4" name="Content Placeholder 3"/>
          <p:cNvSpPr>
            <a:spLocks noGrp="1"/>
          </p:cNvSpPr>
          <p:nvPr>
            <p:ph sz="quarter" idx="12"/>
          </p:nvPr>
        </p:nvSpPr>
        <p:spPr/>
        <p:txBody>
          <a:bodyPr/>
          <a:lstStyle/>
          <a:p>
            <a:pPr marL="342900" indent="-342900">
              <a:buClr>
                <a:schemeClr val="bg1"/>
              </a:buClr>
              <a:buFont typeface="Arial" panose="020B0604020202020204" pitchFamily="34" charset="0"/>
              <a:buChar char="•"/>
            </a:pPr>
            <a:r>
              <a:rPr lang="en-US" sz="2800" dirty="0"/>
              <a:t>Multi-Beam and Multi-TRP/Panel Enhancements</a:t>
            </a:r>
          </a:p>
          <a:p>
            <a:pPr marL="571500" lvl="2" indent="-342900"/>
            <a:r>
              <a:rPr lang="en-US" sz="2000" dirty="0"/>
              <a:t>Leftovers from Rel. 16</a:t>
            </a:r>
          </a:p>
          <a:p>
            <a:pPr marL="571500" lvl="2" indent="-342900"/>
            <a:r>
              <a:rPr lang="en-US" sz="2000" dirty="0"/>
              <a:t>Optimizations for FR2</a:t>
            </a:r>
          </a:p>
          <a:p>
            <a:pPr marL="342900" indent="-342900">
              <a:buClr>
                <a:schemeClr val="bg1"/>
              </a:buClr>
              <a:buFont typeface="Arial" panose="020B0604020202020204" pitchFamily="34" charset="0"/>
              <a:buChar char="•"/>
            </a:pPr>
            <a:r>
              <a:rPr lang="en-US" sz="2800" dirty="0"/>
              <a:t>Reciprocity and Feedback Enhancements   </a:t>
            </a:r>
          </a:p>
          <a:p>
            <a:pPr marL="571500" lvl="2" indent="-342900"/>
            <a:r>
              <a:rPr lang="en-US" sz="2000" dirty="0"/>
              <a:t>Reciprocity across separate carriers e.g. FDD (DL and UL on separate center frequency)</a:t>
            </a:r>
          </a:p>
          <a:p>
            <a:pPr marL="571500" lvl="2" indent="-342900"/>
            <a:r>
              <a:rPr lang="en-US" sz="2000" dirty="0"/>
              <a:t>New reference signal and feedback design for overhead reduction in FDD</a:t>
            </a:r>
          </a:p>
          <a:p>
            <a:pPr marL="571500" lvl="2" indent="-342900"/>
            <a:r>
              <a:rPr lang="en-US" sz="2000" dirty="0"/>
              <a:t>UE-assisted calibration for FDD-based reciprocity</a:t>
            </a:r>
          </a:p>
          <a:p>
            <a:pPr marL="342900" indent="-342900">
              <a:buClr>
                <a:schemeClr val="bg1"/>
              </a:buClr>
              <a:buFont typeface="Arial" panose="020B0604020202020204" pitchFamily="34" charset="0"/>
              <a:buChar char="•"/>
            </a:pPr>
            <a:r>
              <a:rPr lang="en-US" sz="2800" dirty="0"/>
              <a:t>Non Linear Precoding</a:t>
            </a:r>
            <a:endParaRPr lang="en-US" sz="3000" dirty="0"/>
          </a:p>
          <a:p>
            <a:pPr marL="571500" lvl="2" indent="-342900"/>
            <a:r>
              <a:rPr lang="en-US" sz="2000" dirty="0"/>
              <a:t>More spectrally efficient than linear precoding but needs high fidelity feedback and suffers from higher computation complexity</a:t>
            </a:r>
          </a:p>
          <a:p>
            <a:pPr marL="571500" lvl="2" indent="-342900"/>
            <a:r>
              <a:rPr lang="en-US" sz="2000" dirty="0"/>
              <a:t>Low complexity non linear precoding</a:t>
            </a:r>
          </a:p>
          <a:p>
            <a:pPr marL="571500" lvl="2" indent="-342900"/>
            <a:r>
              <a:rPr lang="en-US" sz="2000" dirty="0"/>
              <a:t>CQI estimation for non-linear receivers e.g. DMRS based CQI</a:t>
            </a:r>
          </a:p>
          <a:p>
            <a:pPr marL="342900" indent="-342900">
              <a:buFont typeface="Arial" panose="020B0604020202020204" pitchFamily="34" charset="0"/>
              <a:buChar char="•"/>
            </a:pPr>
            <a:endParaRPr lang="en-US" dirty="0"/>
          </a:p>
          <a:p>
            <a:pPr lvl="2" indent="0">
              <a:buNone/>
            </a:pPr>
            <a:endParaRPr lang="en-US" sz="2000" dirty="0"/>
          </a:p>
        </p:txBody>
      </p:sp>
      <p:sp>
        <p:nvSpPr>
          <p:cNvPr id="5" name="Rectangle 4">
            <a:extLst>
              <a:ext uri="{FF2B5EF4-FFF2-40B4-BE49-F238E27FC236}">
                <a16:creationId xmlns:a16="http://schemas.microsoft.com/office/drawing/2014/main" id="{672640E3-5D32-4CF9-8B30-86C670961C61}"/>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RP-192112</a:t>
            </a:r>
            <a:endParaRPr lang="en-US" dirty="0">
              <a:solidFill>
                <a:schemeClr val="bg1"/>
              </a:solidFill>
            </a:endParaRPr>
          </a:p>
        </p:txBody>
      </p:sp>
    </p:spTree>
    <p:extLst>
      <p:ext uri="{BB962C8B-B14F-4D97-AF65-F5344CB8AC3E}">
        <p14:creationId xmlns:p14="http://schemas.microsoft.com/office/powerpoint/2010/main" val="3665883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3</a:t>
            </a:fld>
            <a:r>
              <a:rPr lang="en-US"/>
              <a:t> </a:t>
            </a:r>
            <a:endParaRPr lang="en-US" dirty="0"/>
          </a:p>
        </p:txBody>
      </p:sp>
      <p:sp>
        <p:nvSpPr>
          <p:cNvPr id="3" name="Title 2"/>
          <p:cNvSpPr>
            <a:spLocks noGrp="1"/>
          </p:cNvSpPr>
          <p:nvPr>
            <p:ph type="title"/>
          </p:nvPr>
        </p:nvSpPr>
        <p:spPr>
          <a:xfrm>
            <a:off x="490939" y="532304"/>
            <a:ext cx="11209064" cy="342206"/>
          </a:xfrm>
        </p:spPr>
        <p:txBody>
          <a:bodyPr/>
          <a:lstStyle/>
          <a:p>
            <a:r>
              <a:rPr lang="en-US" dirty="0"/>
              <a:t>Multi TRP Enhancements</a:t>
            </a:r>
          </a:p>
        </p:txBody>
      </p:sp>
      <p:sp>
        <p:nvSpPr>
          <p:cNvPr id="5" name="Content Placeholder 3"/>
          <p:cNvSpPr>
            <a:spLocks noGrp="1"/>
          </p:cNvSpPr>
          <p:nvPr>
            <p:ph sz="quarter" idx="12"/>
          </p:nvPr>
        </p:nvSpPr>
        <p:spPr>
          <a:xfrm>
            <a:off x="376976" y="1076504"/>
            <a:ext cx="11209064" cy="1371596"/>
          </a:xfrm>
          <a:ln w="28575">
            <a:solidFill>
              <a:srgbClr val="0C2577"/>
            </a:solidFill>
          </a:ln>
        </p:spPr>
        <p:txBody>
          <a:bodyPr lIns="91440" tIns="91440" rIns="91440" bIns="91440"/>
          <a:lstStyle/>
          <a:p>
            <a:r>
              <a:rPr lang="en-US" sz="2000" dirty="0"/>
              <a:t>Multi TRP transmission is a key feature for improving robustness and reliability of NR based networks particularly in FR2. Multiple use cases such as URLLC, V2X, NR-U still require enhancements in Rel. 17</a:t>
            </a:r>
          </a:p>
          <a:p>
            <a:pPr marL="342900" indent="-342900">
              <a:buClr>
                <a:schemeClr val="bg1"/>
              </a:buClr>
              <a:buFont typeface="Arial" panose="020B0604020202020204" pitchFamily="34" charset="0"/>
              <a:buChar char="•"/>
            </a:pPr>
            <a:r>
              <a:rPr lang="en-US" sz="2000" dirty="0"/>
              <a:t>Enhancements to URLLC based single DCI solutions for all the downlink and uplink channels</a:t>
            </a:r>
          </a:p>
          <a:p>
            <a:pPr marL="342900" indent="-342900">
              <a:buClr>
                <a:schemeClr val="bg1"/>
              </a:buClr>
              <a:buFont typeface="Arial" panose="020B0604020202020204" pitchFamily="34" charset="0"/>
              <a:buChar char="•"/>
            </a:pPr>
            <a:r>
              <a:rPr lang="en-US" sz="2000" dirty="0"/>
              <a:t>Enhancements on multi-TRP/multi-Panel operation in FR2</a:t>
            </a:r>
          </a:p>
        </p:txBody>
      </p:sp>
      <p:cxnSp>
        <p:nvCxnSpPr>
          <p:cNvPr id="48" name="Straight Connector 47"/>
          <p:cNvCxnSpPr>
            <a:cxnSpLocks/>
          </p:cNvCxnSpPr>
          <p:nvPr/>
        </p:nvCxnSpPr>
        <p:spPr>
          <a:xfrm>
            <a:off x="228599" y="3973283"/>
            <a:ext cx="11673115" cy="0"/>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a:cxnSpLocks/>
          </p:cNvCxnSpPr>
          <p:nvPr/>
        </p:nvCxnSpPr>
        <p:spPr>
          <a:xfrm>
            <a:off x="3198812" y="2951750"/>
            <a:ext cx="0" cy="3906250"/>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a:cxnSpLocks/>
          </p:cNvCxnSpPr>
          <p:nvPr/>
        </p:nvCxnSpPr>
        <p:spPr>
          <a:xfrm>
            <a:off x="7770812" y="3842657"/>
            <a:ext cx="0" cy="3015343"/>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a:cxnSpLocks/>
          </p:cNvCxnSpPr>
          <p:nvPr/>
        </p:nvCxnSpPr>
        <p:spPr>
          <a:xfrm>
            <a:off x="3198812" y="5334000"/>
            <a:ext cx="8702902" cy="16328"/>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nvGrpSpPr>
          <p:cNvPr id="41" name="Group 40">
            <a:extLst>
              <a:ext uri="{FF2B5EF4-FFF2-40B4-BE49-F238E27FC236}">
                <a16:creationId xmlns:a16="http://schemas.microsoft.com/office/drawing/2014/main" id="{7D6DC579-215B-4E92-9C5E-0B3D36D0AD95}"/>
              </a:ext>
            </a:extLst>
          </p:cNvPr>
          <p:cNvGrpSpPr/>
          <p:nvPr/>
        </p:nvGrpSpPr>
        <p:grpSpPr>
          <a:xfrm>
            <a:off x="3733500" y="2778988"/>
            <a:ext cx="7469185" cy="1160262"/>
            <a:chOff x="3503612" y="2507340"/>
            <a:chExt cx="7848600" cy="1219200"/>
          </a:xfrm>
        </p:grpSpPr>
        <p:grpSp>
          <p:nvGrpSpPr>
            <p:cNvPr id="14" name="Group 13">
              <a:extLst>
                <a:ext uri="{FF2B5EF4-FFF2-40B4-BE49-F238E27FC236}">
                  <a16:creationId xmlns:a16="http://schemas.microsoft.com/office/drawing/2014/main" id="{37BF8A31-D16D-4B16-9C3C-08C7DE646B49}"/>
                </a:ext>
              </a:extLst>
            </p:cNvPr>
            <p:cNvGrpSpPr/>
            <p:nvPr/>
          </p:nvGrpSpPr>
          <p:grpSpPr>
            <a:xfrm>
              <a:off x="4037012" y="2812140"/>
              <a:ext cx="2590800" cy="914400"/>
              <a:chOff x="4037012" y="2812140"/>
              <a:chExt cx="2590800" cy="914400"/>
            </a:xfrm>
          </p:grpSpPr>
          <p:grpSp>
            <p:nvGrpSpPr>
              <p:cNvPr id="12" name="Group 11"/>
              <p:cNvGrpSpPr/>
              <p:nvPr/>
            </p:nvGrpSpPr>
            <p:grpSpPr>
              <a:xfrm>
                <a:off x="4037012" y="2888340"/>
                <a:ext cx="2438400" cy="228600"/>
                <a:chOff x="2894012" y="3200400"/>
                <a:chExt cx="2438400" cy="381000"/>
              </a:xfrm>
            </p:grpSpPr>
            <p:grpSp>
              <p:nvGrpSpPr>
                <p:cNvPr id="8" name="Group 7"/>
                <p:cNvGrpSpPr/>
                <p:nvPr/>
              </p:nvGrpSpPr>
              <p:grpSpPr>
                <a:xfrm>
                  <a:off x="2894012" y="3200400"/>
                  <a:ext cx="1219200" cy="381000"/>
                  <a:chOff x="2894012" y="3200400"/>
                  <a:chExt cx="1219200" cy="381000"/>
                </a:xfrm>
              </p:grpSpPr>
              <p:sp>
                <p:nvSpPr>
                  <p:cNvPr id="6" name="Rectangle 5"/>
                  <p:cNvSpPr/>
                  <p:nvPr/>
                </p:nvSpPr>
                <p:spPr>
                  <a:xfrm>
                    <a:off x="2894012" y="3200400"/>
                    <a:ext cx="914400" cy="381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7" name="Rectangle 6"/>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a:solidFill>
                          <a:srgbClr val="0C2577"/>
                        </a:solidFill>
                      </a:rPr>
                      <a:t>CP</a:t>
                    </a:r>
                  </a:p>
                </p:txBody>
              </p:sp>
            </p:grpSp>
            <p:grpSp>
              <p:nvGrpSpPr>
                <p:cNvPr id="9" name="Group 8"/>
                <p:cNvGrpSpPr/>
                <p:nvPr/>
              </p:nvGrpSpPr>
              <p:grpSpPr>
                <a:xfrm>
                  <a:off x="4113212" y="3200400"/>
                  <a:ext cx="1219200" cy="381000"/>
                  <a:chOff x="2894012" y="3200400"/>
                  <a:chExt cx="1219200" cy="381000"/>
                </a:xfrm>
              </p:grpSpPr>
              <p:sp>
                <p:nvSpPr>
                  <p:cNvPr id="10" name="Rectangle 9"/>
                  <p:cNvSpPr/>
                  <p:nvPr/>
                </p:nvSpPr>
                <p:spPr>
                  <a:xfrm>
                    <a:off x="2894012" y="3200400"/>
                    <a:ext cx="914400" cy="381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1" name="Rectangle 10"/>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a:solidFill>
                          <a:srgbClr val="0C2577"/>
                        </a:solidFill>
                      </a:rPr>
                      <a:t>CP</a:t>
                    </a:r>
                  </a:p>
                </p:txBody>
              </p:sp>
            </p:grpSp>
          </p:grpSp>
          <p:grpSp>
            <p:nvGrpSpPr>
              <p:cNvPr id="16" name="Group 15"/>
              <p:cNvGrpSpPr/>
              <p:nvPr/>
            </p:nvGrpSpPr>
            <p:grpSpPr>
              <a:xfrm>
                <a:off x="4189412" y="3421740"/>
                <a:ext cx="2438400" cy="228600"/>
                <a:chOff x="2894012" y="3200400"/>
                <a:chExt cx="2438400" cy="381000"/>
              </a:xfrm>
            </p:grpSpPr>
            <p:grpSp>
              <p:nvGrpSpPr>
                <p:cNvPr id="17" name="Group 16"/>
                <p:cNvGrpSpPr/>
                <p:nvPr/>
              </p:nvGrpSpPr>
              <p:grpSpPr>
                <a:xfrm>
                  <a:off x="2894012" y="3200400"/>
                  <a:ext cx="1219200" cy="381000"/>
                  <a:chOff x="2894012" y="3200400"/>
                  <a:chExt cx="1219200" cy="381000"/>
                </a:xfrm>
              </p:grpSpPr>
              <p:sp>
                <p:nvSpPr>
                  <p:cNvPr id="21" name="Rectangle 20"/>
                  <p:cNvSpPr/>
                  <p:nvPr/>
                </p:nvSpPr>
                <p:spPr>
                  <a:xfrm>
                    <a:off x="2894012" y="3200400"/>
                    <a:ext cx="914400" cy="381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2" name="Rectangle 21"/>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a:solidFill>
                          <a:srgbClr val="C00000"/>
                        </a:solidFill>
                      </a:rPr>
                      <a:t>CP</a:t>
                    </a:r>
                  </a:p>
                </p:txBody>
              </p:sp>
            </p:grpSp>
            <p:grpSp>
              <p:nvGrpSpPr>
                <p:cNvPr id="18" name="Group 17"/>
                <p:cNvGrpSpPr/>
                <p:nvPr/>
              </p:nvGrpSpPr>
              <p:grpSpPr>
                <a:xfrm>
                  <a:off x="4113212" y="3200400"/>
                  <a:ext cx="1219200" cy="381000"/>
                  <a:chOff x="2894012" y="3200400"/>
                  <a:chExt cx="1219200" cy="381000"/>
                </a:xfrm>
              </p:grpSpPr>
              <p:sp>
                <p:nvSpPr>
                  <p:cNvPr id="19" name="Rectangle 18"/>
                  <p:cNvSpPr/>
                  <p:nvPr/>
                </p:nvSpPr>
                <p:spPr>
                  <a:xfrm>
                    <a:off x="2894012" y="3200400"/>
                    <a:ext cx="914400" cy="381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0" name="Rectangle 19"/>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a:solidFill>
                          <a:srgbClr val="C00000"/>
                        </a:solidFill>
                      </a:rPr>
                      <a:t>CP</a:t>
                    </a:r>
                  </a:p>
                </p:txBody>
              </p:sp>
            </p:grpSp>
          </p:grpSp>
          <p:sp>
            <p:nvSpPr>
              <p:cNvPr id="24" name="Rectangle 23"/>
              <p:cNvSpPr/>
              <p:nvPr/>
            </p:nvSpPr>
            <p:spPr>
              <a:xfrm>
                <a:off x="4265612" y="2812140"/>
                <a:ext cx="914400" cy="914400"/>
              </a:xfrm>
              <a:prstGeom prst="rect">
                <a:avLst/>
              </a:prstGeom>
              <a:noFill/>
              <a:ln w="28575">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grpSp>
          <p:nvGrpSpPr>
            <p:cNvPr id="23" name="Group 22">
              <a:extLst>
                <a:ext uri="{FF2B5EF4-FFF2-40B4-BE49-F238E27FC236}">
                  <a16:creationId xmlns:a16="http://schemas.microsoft.com/office/drawing/2014/main" id="{B5472D7C-C424-43DD-A1B5-F140D3A07D47}"/>
                </a:ext>
              </a:extLst>
            </p:cNvPr>
            <p:cNvGrpSpPr/>
            <p:nvPr/>
          </p:nvGrpSpPr>
          <p:grpSpPr>
            <a:xfrm>
              <a:off x="8380412" y="2888340"/>
              <a:ext cx="2438400" cy="228600"/>
              <a:chOff x="8380412" y="2888340"/>
              <a:chExt cx="2438400" cy="228600"/>
            </a:xfrm>
          </p:grpSpPr>
          <p:grpSp>
            <p:nvGrpSpPr>
              <p:cNvPr id="26" name="Group 25"/>
              <p:cNvGrpSpPr/>
              <p:nvPr/>
            </p:nvGrpSpPr>
            <p:grpSpPr>
              <a:xfrm>
                <a:off x="8380412" y="2888340"/>
                <a:ext cx="1219200" cy="228600"/>
                <a:chOff x="2894012" y="3200400"/>
                <a:chExt cx="1219200" cy="381000"/>
              </a:xfrm>
            </p:grpSpPr>
            <p:sp>
              <p:nvSpPr>
                <p:cNvPr id="30" name="Rectangle 29"/>
                <p:cNvSpPr/>
                <p:nvPr/>
              </p:nvSpPr>
              <p:spPr>
                <a:xfrm>
                  <a:off x="2894012" y="3200400"/>
                  <a:ext cx="914400" cy="381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31" name="Rectangle 30"/>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a:solidFill>
                        <a:srgbClr val="0C2577"/>
                      </a:solidFill>
                    </a:rPr>
                    <a:t>CP</a:t>
                  </a:r>
                </a:p>
              </p:txBody>
            </p:sp>
          </p:grpSp>
          <p:grpSp>
            <p:nvGrpSpPr>
              <p:cNvPr id="27" name="Group 26"/>
              <p:cNvGrpSpPr/>
              <p:nvPr/>
            </p:nvGrpSpPr>
            <p:grpSpPr>
              <a:xfrm>
                <a:off x="9599612" y="2888340"/>
                <a:ext cx="1219200" cy="228600"/>
                <a:chOff x="2894012" y="3200400"/>
                <a:chExt cx="1219200" cy="381000"/>
              </a:xfrm>
            </p:grpSpPr>
            <p:sp>
              <p:nvSpPr>
                <p:cNvPr id="28" name="Rectangle 27"/>
                <p:cNvSpPr/>
                <p:nvPr/>
              </p:nvSpPr>
              <p:spPr>
                <a:xfrm>
                  <a:off x="2894012" y="3200400"/>
                  <a:ext cx="914400" cy="381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9" name="Rectangle 28"/>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a:solidFill>
                        <a:srgbClr val="0C2577"/>
                      </a:solidFill>
                    </a:rPr>
                    <a:t>CP</a:t>
                  </a:r>
                </a:p>
              </p:txBody>
            </p:sp>
          </p:grpSp>
        </p:grpSp>
        <p:grpSp>
          <p:nvGrpSpPr>
            <p:cNvPr id="15" name="Group 14">
              <a:extLst>
                <a:ext uri="{FF2B5EF4-FFF2-40B4-BE49-F238E27FC236}">
                  <a16:creationId xmlns:a16="http://schemas.microsoft.com/office/drawing/2014/main" id="{F6023210-7BAE-401E-B54B-8D21429CCC3A}"/>
                </a:ext>
              </a:extLst>
            </p:cNvPr>
            <p:cNvGrpSpPr/>
            <p:nvPr/>
          </p:nvGrpSpPr>
          <p:grpSpPr>
            <a:xfrm>
              <a:off x="8913812" y="3421740"/>
              <a:ext cx="2438400" cy="228600"/>
              <a:chOff x="8913812" y="3421740"/>
              <a:chExt cx="2438400" cy="228600"/>
            </a:xfrm>
          </p:grpSpPr>
          <p:grpSp>
            <p:nvGrpSpPr>
              <p:cNvPr id="33" name="Group 32"/>
              <p:cNvGrpSpPr/>
              <p:nvPr/>
            </p:nvGrpSpPr>
            <p:grpSpPr>
              <a:xfrm>
                <a:off x="8913812" y="3421740"/>
                <a:ext cx="1219200" cy="228600"/>
                <a:chOff x="2894012" y="3200400"/>
                <a:chExt cx="1219200" cy="381000"/>
              </a:xfrm>
            </p:grpSpPr>
            <p:sp>
              <p:nvSpPr>
                <p:cNvPr id="37" name="Rectangle 36"/>
                <p:cNvSpPr/>
                <p:nvPr/>
              </p:nvSpPr>
              <p:spPr>
                <a:xfrm>
                  <a:off x="2894012" y="3200400"/>
                  <a:ext cx="914400" cy="381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38" name="Rectangle 37"/>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a:solidFill>
                        <a:srgbClr val="C00000"/>
                      </a:solidFill>
                    </a:rPr>
                    <a:t>CP</a:t>
                  </a:r>
                </a:p>
              </p:txBody>
            </p:sp>
          </p:grpSp>
          <p:grpSp>
            <p:nvGrpSpPr>
              <p:cNvPr id="34" name="Group 33"/>
              <p:cNvGrpSpPr/>
              <p:nvPr/>
            </p:nvGrpSpPr>
            <p:grpSpPr>
              <a:xfrm>
                <a:off x="10133012" y="3421740"/>
                <a:ext cx="1219200" cy="228600"/>
                <a:chOff x="2894012" y="3200400"/>
                <a:chExt cx="1219200" cy="381000"/>
              </a:xfrm>
            </p:grpSpPr>
            <p:sp>
              <p:nvSpPr>
                <p:cNvPr id="35" name="Rectangle 34"/>
                <p:cNvSpPr/>
                <p:nvPr/>
              </p:nvSpPr>
              <p:spPr>
                <a:xfrm>
                  <a:off x="2894012" y="3200400"/>
                  <a:ext cx="914400" cy="381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36" name="Rectangle 35"/>
                <p:cNvSpPr/>
                <p:nvPr/>
              </p:nvSpPr>
              <p:spPr>
                <a:xfrm>
                  <a:off x="3808412" y="3200400"/>
                  <a:ext cx="304800" cy="381000"/>
                </a:xfrm>
                <a:prstGeom prst="rect">
                  <a:avLst/>
                </a:prstGeom>
                <a:solidFill>
                  <a:schemeClr val="bg1">
                    <a:lumMod val="65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200" dirty="0">
                      <a:solidFill>
                        <a:srgbClr val="C00000"/>
                      </a:solidFill>
                    </a:rPr>
                    <a:t>CP</a:t>
                  </a:r>
                </a:p>
              </p:txBody>
            </p:sp>
          </p:grpSp>
        </p:grpSp>
        <p:sp>
          <p:nvSpPr>
            <p:cNvPr id="39" name="Rectangle 38"/>
            <p:cNvSpPr/>
            <p:nvPr/>
          </p:nvSpPr>
          <p:spPr>
            <a:xfrm>
              <a:off x="8609012" y="2826654"/>
              <a:ext cx="914400" cy="381000"/>
            </a:xfrm>
            <a:prstGeom prst="rect">
              <a:avLst/>
            </a:prstGeom>
            <a:noFill/>
            <a:ln w="28575">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40" name="Rectangle 39"/>
            <p:cNvSpPr/>
            <p:nvPr/>
          </p:nvSpPr>
          <p:spPr>
            <a:xfrm>
              <a:off x="8990012" y="3345540"/>
              <a:ext cx="914400" cy="381000"/>
            </a:xfrm>
            <a:prstGeom prst="rect">
              <a:avLst/>
            </a:prstGeom>
            <a:noFill/>
            <a:ln w="28575">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43" name="TextBox 42"/>
            <p:cNvSpPr txBox="1"/>
            <p:nvPr/>
          </p:nvSpPr>
          <p:spPr>
            <a:xfrm>
              <a:off x="4875212" y="2507340"/>
              <a:ext cx="1219200" cy="304800"/>
            </a:xfrm>
            <a:prstGeom prst="rect">
              <a:avLst/>
            </a:prstGeom>
            <a:noFill/>
            <a:ln>
              <a:noFill/>
            </a:ln>
          </p:spPr>
          <p:txBody>
            <a:bodyPr wrap="none" lIns="0" tIns="0" rIns="0" bIns="0" rtlCol="0">
              <a:noAutofit/>
            </a:bodyPr>
            <a:lstStyle/>
            <a:p>
              <a:r>
                <a:rPr lang="en-US" dirty="0">
                  <a:solidFill>
                    <a:schemeClr val="bg1"/>
                  </a:solidFill>
                </a:rPr>
                <a:t>Synchronous</a:t>
              </a:r>
            </a:p>
          </p:txBody>
        </p:sp>
        <p:sp>
          <p:nvSpPr>
            <p:cNvPr id="44" name="TextBox 43"/>
            <p:cNvSpPr txBox="1"/>
            <p:nvPr/>
          </p:nvSpPr>
          <p:spPr>
            <a:xfrm>
              <a:off x="9371012" y="2507340"/>
              <a:ext cx="1219200" cy="304800"/>
            </a:xfrm>
            <a:prstGeom prst="rect">
              <a:avLst/>
            </a:prstGeom>
            <a:noFill/>
            <a:ln>
              <a:noFill/>
            </a:ln>
          </p:spPr>
          <p:txBody>
            <a:bodyPr wrap="none" lIns="0" tIns="0" rIns="0" bIns="0" rtlCol="0">
              <a:noAutofit/>
            </a:bodyPr>
            <a:lstStyle/>
            <a:p>
              <a:r>
                <a:rPr lang="en-US" dirty="0">
                  <a:solidFill>
                    <a:schemeClr val="bg1"/>
                  </a:solidFill>
                </a:rPr>
                <a:t>Asynchronous</a:t>
              </a:r>
            </a:p>
          </p:txBody>
        </p:sp>
        <p:sp>
          <p:nvSpPr>
            <p:cNvPr id="62" name="TextBox 61"/>
            <p:cNvSpPr txBox="1"/>
            <p:nvPr/>
          </p:nvSpPr>
          <p:spPr>
            <a:xfrm>
              <a:off x="3503612" y="2888340"/>
              <a:ext cx="457200" cy="228600"/>
            </a:xfrm>
            <a:prstGeom prst="rect">
              <a:avLst/>
            </a:prstGeom>
            <a:noFill/>
            <a:ln>
              <a:noFill/>
            </a:ln>
          </p:spPr>
          <p:txBody>
            <a:bodyPr wrap="none" lIns="0" tIns="0" rIns="0" bIns="0" rtlCol="0">
              <a:noAutofit/>
            </a:bodyPr>
            <a:lstStyle/>
            <a:p>
              <a:r>
                <a:rPr lang="en-US" sz="1400" dirty="0">
                  <a:solidFill>
                    <a:schemeClr val="tx2"/>
                  </a:solidFill>
                </a:rPr>
                <a:t>TRP 1</a:t>
              </a:r>
            </a:p>
          </p:txBody>
        </p:sp>
        <p:sp>
          <p:nvSpPr>
            <p:cNvPr id="63" name="TextBox 62"/>
            <p:cNvSpPr txBox="1"/>
            <p:nvPr/>
          </p:nvSpPr>
          <p:spPr>
            <a:xfrm>
              <a:off x="3503612" y="3421740"/>
              <a:ext cx="457200" cy="228600"/>
            </a:xfrm>
            <a:prstGeom prst="rect">
              <a:avLst/>
            </a:prstGeom>
            <a:noFill/>
            <a:ln>
              <a:noFill/>
            </a:ln>
          </p:spPr>
          <p:txBody>
            <a:bodyPr wrap="none" lIns="0" tIns="0" rIns="0" bIns="0" rtlCol="0">
              <a:noAutofit/>
            </a:bodyPr>
            <a:lstStyle/>
            <a:p>
              <a:r>
                <a:rPr lang="en-US" sz="1400" dirty="0">
                  <a:solidFill>
                    <a:schemeClr val="tx2"/>
                  </a:solidFill>
                </a:rPr>
                <a:t>TRP 2</a:t>
              </a:r>
            </a:p>
          </p:txBody>
        </p:sp>
        <p:sp>
          <p:nvSpPr>
            <p:cNvPr id="64" name="TextBox 63"/>
            <p:cNvSpPr txBox="1"/>
            <p:nvPr/>
          </p:nvSpPr>
          <p:spPr>
            <a:xfrm>
              <a:off x="7847012" y="2888340"/>
              <a:ext cx="457200" cy="228600"/>
            </a:xfrm>
            <a:prstGeom prst="rect">
              <a:avLst/>
            </a:prstGeom>
            <a:noFill/>
            <a:ln>
              <a:noFill/>
            </a:ln>
          </p:spPr>
          <p:txBody>
            <a:bodyPr wrap="none" lIns="0" tIns="0" rIns="0" bIns="0" rtlCol="0">
              <a:noAutofit/>
            </a:bodyPr>
            <a:lstStyle/>
            <a:p>
              <a:r>
                <a:rPr lang="en-US" sz="1400" dirty="0">
                  <a:solidFill>
                    <a:schemeClr val="tx2"/>
                  </a:solidFill>
                </a:rPr>
                <a:t>TRP 1</a:t>
              </a:r>
            </a:p>
          </p:txBody>
        </p:sp>
        <p:sp>
          <p:nvSpPr>
            <p:cNvPr id="65" name="TextBox 64"/>
            <p:cNvSpPr txBox="1"/>
            <p:nvPr/>
          </p:nvSpPr>
          <p:spPr>
            <a:xfrm>
              <a:off x="7847012" y="3421740"/>
              <a:ext cx="457200" cy="228600"/>
            </a:xfrm>
            <a:prstGeom prst="rect">
              <a:avLst/>
            </a:prstGeom>
            <a:noFill/>
            <a:ln>
              <a:noFill/>
            </a:ln>
          </p:spPr>
          <p:txBody>
            <a:bodyPr wrap="none" lIns="0" tIns="0" rIns="0" bIns="0" rtlCol="0">
              <a:noAutofit/>
            </a:bodyPr>
            <a:lstStyle/>
            <a:p>
              <a:r>
                <a:rPr lang="en-US" sz="1400" dirty="0">
                  <a:solidFill>
                    <a:schemeClr val="tx2"/>
                  </a:solidFill>
                </a:rPr>
                <a:t>TRP 2</a:t>
              </a:r>
            </a:p>
          </p:txBody>
        </p:sp>
      </p:grpSp>
      <p:grpSp>
        <p:nvGrpSpPr>
          <p:cNvPr id="42" name="Group 41">
            <a:extLst>
              <a:ext uri="{FF2B5EF4-FFF2-40B4-BE49-F238E27FC236}">
                <a16:creationId xmlns:a16="http://schemas.microsoft.com/office/drawing/2014/main" id="{D6252892-E70A-42FA-A9B4-A4F4CDC23D60}"/>
              </a:ext>
            </a:extLst>
          </p:cNvPr>
          <p:cNvGrpSpPr/>
          <p:nvPr/>
        </p:nvGrpSpPr>
        <p:grpSpPr>
          <a:xfrm>
            <a:off x="570716" y="4045088"/>
            <a:ext cx="2249465" cy="2609448"/>
            <a:chOff x="411410" y="3895971"/>
            <a:chExt cx="2422030" cy="2809629"/>
          </a:xfrm>
        </p:grpSpPr>
        <p:sp>
          <p:nvSpPr>
            <p:cNvPr id="45" name="TextBox 44"/>
            <p:cNvSpPr txBox="1"/>
            <p:nvPr/>
          </p:nvSpPr>
          <p:spPr>
            <a:xfrm>
              <a:off x="411410" y="5828579"/>
              <a:ext cx="1219200" cy="304800"/>
            </a:xfrm>
            <a:prstGeom prst="rect">
              <a:avLst/>
            </a:prstGeom>
            <a:noFill/>
            <a:ln>
              <a:noFill/>
            </a:ln>
          </p:spPr>
          <p:txBody>
            <a:bodyPr wrap="none" lIns="0" tIns="0" rIns="0" bIns="0" rtlCol="0">
              <a:noAutofit/>
            </a:bodyPr>
            <a:lstStyle/>
            <a:p>
              <a:r>
                <a:rPr lang="en-US" dirty="0">
                  <a:solidFill>
                    <a:schemeClr val="bg1"/>
                  </a:solidFill>
                </a:rPr>
                <a:t>Overlapped</a:t>
              </a:r>
            </a:p>
            <a:p>
              <a:r>
                <a:rPr lang="en-US" dirty="0">
                  <a:solidFill>
                    <a:schemeClr val="bg1"/>
                  </a:solidFill>
                </a:rPr>
                <a:t>PRB allocation </a:t>
              </a:r>
            </a:p>
          </p:txBody>
        </p:sp>
        <p:sp>
          <p:nvSpPr>
            <p:cNvPr id="46" name="TextBox 45"/>
            <p:cNvSpPr txBox="1"/>
            <p:nvPr/>
          </p:nvSpPr>
          <p:spPr>
            <a:xfrm>
              <a:off x="417512" y="4495800"/>
              <a:ext cx="1219200" cy="304800"/>
            </a:xfrm>
            <a:prstGeom prst="rect">
              <a:avLst/>
            </a:prstGeom>
            <a:noFill/>
            <a:ln>
              <a:noFill/>
            </a:ln>
          </p:spPr>
          <p:txBody>
            <a:bodyPr wrap="none" lIns="0" tIns="0" rIns="0" bIns="0" rtlCol="0">
              <a:noAutofit/>
            </a:bodyPr>
            <a:lstStyle/>
            <a:p>
              <a:r>
                <a:rPr lang="en-US" dirty="0">
                  <a:solidFill>
                    <a:schemeClr val="bg1"/>
                  </a:solidFill>
                </a:rPr>
                <a:t>Non-overlapped</a:t>
              </a:r>
            </a:p>
            <a:p>
              <a:r>
                <a:rPr lang="en-US" dirty="0">
                  <a:solidFill>
                    <a:schemeClr val="bg1"/>
                  </a:solidFill>
                </a:rPr>
                <a:t>PRB allocation </a:t>
              </a:r>
            </a:p>
          </p:txBody>
        </p:sp>
        <p:sp>
          <p:nvSpPr>
            <p:cNvPr id="58" name="Rectangle 57"/>
            <p:cNvSpPr/>
            <p:nvPr/>
          </p:nvSpPr>
          <p:spPr>
            <a:xfrm>
              <a:off x="2055812" y="4114800"/>
              <a:ext cx="228600" cy="609600"/>
            </a:xfrm>
            <a:prstGeom prst="rect">
              <a:avLst/>
            </a:prstGeom>
            <a:solidFill>
              <a:schemeClr val="tx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59" name="Rectangle 58"/>
            <p:cNvSpPr/>
            <p:nvPr/>
          </p:nvSpPr>
          <p:spPr>
            <a:xfrm>
              <a:off x="2055812" y="4724400"/>
              <a:ext cx="228600" cy="4572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0" name="Rectangle 59"/>
            <p:cNvSpPr/>
            <p:nvPr/>
          </p:nvSpPr>
          <p:spPr>
            <a:xfrm>
              <a:off x="2436812" y="4114800"/>
              <a:ext cx="228600" cy="5334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1" name="Rectangle 60"/>
            <p:cNvSpPr/>
            <p:nvPr/>
          </p:nvSpPr>
          <p:spPr>
            <a:xfrm>
              <a:off x="2436812" y="4648200"/>
              <a:ext cx="228600" cy="533400"/>
            </a:xfrm>
            <a:prstGeom prst="rect">
              <a:avLst/>
            </a:prstGeom>
            <a:solidFill>
              <a:schemeClr val="tx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6" name="TextBox 65"/>
            <p:cNvSpPr txBox="1"/>
            <p:nvPr/>
          </p:nvSpPr>
          <p:spPr>
            <a:xfrm>
              <a:off x="1903412" y="3897084"/>
              <a:ext cx="457200" cy="228600"/>
            </a:xfrm>
            <a:prstGeom prst="rect">
              <a:avLst/>
            </a:prstGeom>
            <a:noFill/>
            <a:ln>
              <a:noFill/>
            </a:ln>
          </p:spPr>
          <p:txBody>
            <a:bodyPr wrap="none" lIns="0" tIns="0" rIns="0" bIns="0" rtlCol="0">
              <a:noAutofit/>
            </a:bodyPr>
            <a:lstStyle/>
            <a:p>
              <a:r>
                <a:rPr lang="en-US" sz="1400" dirty="0">
                  <a:solidFill>
                    <a:schemeClr val="tx2"/>
                  </a:solidFill>
                </a:rPr>
                <a:t>TRP 1</a:t>
              </a:r>
            </a:p>
          </p:txBody>
        </p:sp>
        <p:sp>
          <p:nvSpPr>
            <p:cNvPr id="67" name="TextBox 66"/>
            <p:cNvSpPr txBox="1"/>
            <p:nvPr/>
          </p:nvSpPr>
          <p:spPr>
            <a:xfrm>
              <a:off x="2376240" y="3895971"/>
              <a:ext cx="457200" cy="228600"/>
            </a:xfrm>
            <a:prstGeom prst="rect">
              <a:avLst/>
            </a:prstGeom>
            <a:noFill/>
            <a:ln>
              <a:noFill/>
            </a:ln>
          </p:spPr>
          <p:txBody>
            <a:bodyPr wrap="none" lIns="0" tIns="0" rIns="0" bIns="0" rtlCol="0">
              <a:noAutofit/>
            </a:bodyPr>
            <a:lstStyle/>
            <a:p>
              <a:r>
                <a:rPr lang="en-US" sz="1400" dirty="0">
                  <a:solidFill>
                    <a:schemeClr val="tx2"/>
                  </a:solidFill>
                </a:rPr>
                <a:t>TRP 2</a:t>
              </a:r>
            </a:p>
          </p:txBody>
        </p:sp>
        <p:sp>
          <p:nvSpPr>
            <p:cNvPr id="68" name="Rectangle 67"/>
            <p:cNvSpPr/>
            <p:nvPr/>
          </p:nvSpPr>
          <p:spPr>
            <a:xfrm>
              <a:off x="2055812" y="5638800"/>
              <a:ext cx="228600" cy="609600"/>
            </a:xfrm>
            <a:prstGeom prst="rect">
              <a:avLst/>
            </a:prstGeom>
            <a:solidFill>
              <a:schemeClr val="tx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69" name="Rectangle 68"/>
            <p:cNvSpPr/>
            <p:nvPr/>
          </p:nvSpPr>
          <p:spPr>
            <a:xfrm>
              <a:off x="2055812" y="5943600"/>
              <a:ext cx="228600" cy="762000"/>
            </a:xfrm>
            <a:prstGeom prst="rect">
              <a:avLst/>
            </a:prstGeom>
            <a:solidFill>
              <a:srgbClr val="0C2577"/>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71" name="Rectangle 70"/>
            <p:cNvSpPr/>
            <p:nvPr/>
          </p:nvSpPr>
          <p:spPr>
            <a:xfrm>
              <a:off x="2436812" y="6172200"/>
              <a:ext cx="228600" cy="533400"/>
            </a:xfrm>
            <a:prstGeom prst="rect">
              <a:avLst/>
            </a:prstGeom>
            <a:solidFill>
              <a:schemeClr val="tx1"/>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70" name="Rectangle 69"/>
            <p:cNvSpPr/>
            <p:nvPr/>
          </p:nvSpPr>
          <p:spPr>
            <a:xfrm>
              <a:off x="2436812" y="5638800"/>
              <a:ext cx="228600" cy="762000"/>
            </a:xfrm>
            <a:prstGeom prst="rect">
              <a:avLst/>
            </a:prstGeom>
            <a:solidFill>
              <a:srgbClr val="C00000"/>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grpSp>
      <p:sp>
        <p:nvSpPr>
          <p:cNvPr id="74" name="TextBox 73"/>
          <p:cNvSpPr txBox="1"/>
          <p:nvPr/>
        </p:nvSpPr>
        <p:spPr>
          <a:xfrm>
            <a:off x="3614509" y="4107540"/>
            <a:ext cx="3657600" cy="914400"/>
          </a:xfrm>
          <a:prstGeom prst="rect">
            <a:avLst/>
          </a:prstGeom>
          <a:noFill/>
          <a:ln>
            <a:noFill/>
          </a:ln>
        </p:spPr>
        <p:txBody>
          <a:bodyPr wrap="none" lIns="0" tIns="0" rIns="0" bIns="0" rtlCol="0">
            <a:noAutofit/>
          </a:bodyPr>
          <a:lstStyle/>
          <a:p>
            <a:r>
              <a:rPr lang="en-US" sz="1400" dirty="0">
                <a:solidFill>
                  <a:schemeClr val="bg1"/>
                </a:solidFill>
              </a:rPr>
              <a:t>Single FFT Window</a:t>
            </a:r>
          </a:p>
          <a:p>
            <a:r>
              <a:rPr lang="en-US" sz="1400" dirty="0">
                <a:solidFill>
                  <a:schemeClr val="bg1"/>
                </a:solidFill>
              </a:rPr>
              <a:t>Joint Demodulation</a:t>
            </a:r>
          </a:p>
          <a:p>
            <a:r>
              <a:rPr lang="en-US" sz="1400" dirty="0">
                <a:solidFill>
                  <a:schemeClr val="bg1"/>
                </a:solidFill>
              </a:rPr>
              <a:t>Ideal Backhaul with joint scheduling</a:t>
            </a:r>
          </a:p>
          <a:p>
            <a:r>
              <a:rPr lang="en-US" sz="1400" dirty="0">
                <a:solidFill>
                  <a:schemeClr val="bg1"/>
                </a:solidFill>
              </a:rPr>
              <a:t>Joint or independent CSI</a:t>
            </a:r>
          </a:p>
        </p:txBody>
      </p:sp>
      <p:sp>
        <p:nvSpPr>
          <p:cNvPr id="75" name="TextBox 74"/>
          <p:cNvSpPr txBox="1"/>
          <p:nvPr/>
        </p:nvSpPr>
        <p:spPr>
          <a:xfrm>
            <a:off x="3614509" y="5596256"/>
            <a:ext cx="2133600" cy="914400"/>
          </a:xfrm>
          <a:prstGeom prst="rect">
            <a:avLst/>
          </a:prstGeom>
          <a:noFill/>
          <a:ln>
            <a:noFill/>
          </a:ln>
        </p:spPr>
        <p:txBody>
          <a:bodyPr wrap="none" lIns="0" tIns="0" rIns="0" bIns="0" rtlCol="0">
            <a:noAutofit/>
          </a:bodyPr>
          <a:lstStyle/>
          <a:p>
            <a:r>
              <a:rPr lang="en-US" sz="1400" dirty="0">
                <a:solidFill>
                  <a:schemeClr val="bg1"/>
                </a:solidFill>
              </a:rPr>
              <a:t>Single FFT Window</a:t>
            </a:r>
          </a:p>
          <a:p>
            <a:r>
              <a:rPr lang="en-US" sz="1400" dirty="0">
                <a:solidFill>
                  <a:schemeClr val="bg1"/>
                </a:solidFill>
              </a:rPr>
              <a:t>Joint Demodulation</a:t>
            </a:r>
          </a:p>
          <a:p>
            <a:r>
              <a:rPr lang="en-US" sz="1400" dirty="0">
                <a:solidFill>
                  <a:schemeClr val="bg1"/>
                </a:solidFill>
              </a:rPr>
              <a:t>Ideal Backhaul with independent scheduling</a:t>
            </a:r>
          </a:p>
          <a:p>
            <a:r>
              <a:rPr lang="en-US" sz="1400" dirty="0">
                <a:solidFill>
                  <a:schemeClr val="bg1"/>
                </a:solidFill>
              </a:rPr>
              <a:t>Joint or independent CSI</a:t>
            </a:r>
          </a:p>
        </p:txBody>
      </p:sp>
      <p:sp>
        <p:nvSpPr>
          <p:cNvPr id="76" name="TextBox 75"/>
          <p:cNvSpPr txBox="1"/>
          <p:nvPr/>
        </p:nvSpPr>
        <p:spPr>
          <a:xfrm>
            <a:off x="8151812" y="4107540"/>
            <a:ext cx="2133600" cy="914400"/>
          </a:xfrm>
          <a:prstGeom prst="rect">
            <a:avLst/>
          </a:prstGeom>
          <a:noFill/>
          <a:ln>
            <a:noFill/>
          </a:ln>
        </p:spPr>
        <p:txBody>
          <a:bodyPr wrap="none" lIns="0" tIns="0" rIns="0" bIns="0" rtlCol="0">
            <a:noAutofit/>
          </a:bodyPr>
          <a:lstStyle/>
          <a:p>
            <a:r>
              <a:rPr lang="en-US" sz="1400" dirty="0">
                <a:solidFill>
                  <a:schemeClr val="bg1"/>
                </a:solidFill>
              </a:rPr>
              <a:t>Dual FFT Window</a:t>
            </a:r>
          </a:p>
          <a:p>
            <a:r>
              <a:rPr lang="en-US" sz="1400" dirty="0">
                <a:solidFill>
                  <a:schemeClr val="bg1"/>
                </a:solidFill>
              </a:rPr>
              <a:t>Independent Demodulation (SIC)</a:t>
            </a:r>
          </a:p>
          <a:p>
            <a:r>
              <a:rPr lang="en-US" sz="1400" dirty="0">
                <a:solidFill>
                  <a:schemeClr val="bg1"/>
                </a:solidFill>
              </a:rPr>
              <a:t>Non Ideal Backhaul with semi-static resource </a:t>
            </a:r>
          </a:p>
          <a:p>
            <a:r>
              <a:rPr lang="en-US" sz="1400" dirty="0">
                <a:solidFill>
                  <a:schemeClr val="bg1"/>
                </a:solidFill>
              </a:rPr>
              <a:t>Partitioning</a:t>
            </a:r>
          </a:p>
          <a:p>
            <a:r>
              <a:rPr lang="en-US" sz="1400" dirty="0">
                <a:solidFill>
                  <a:schemeClr val="bg1"/>
                </a:solidFill>
              </a:rPr>
              <a:t>Independent CSI</a:t>
            </a:r>
          </a:p>
        </p:txBody>
      </p:sp>
      <p:sp>
        <p:nvSpPr>
          <p:cNvPr id="77" name="TextBox 76"/>
          <p:cNvSpPr txBox="1"/>
          <p:nvPr/>
        </p:nvSpPr>
        <p:spPr>
          <a:xfrm>
            <a:off x="8151812" y="5562600"/>
            <a:ext cx="2133600" cy="914400"/>
          </a:xfrm>
          <a:prstGeom prst="rect">
            <a:avLst/>
          </a:prstGeom>
          <a:noFill/>
          <a:ln>
            <a:noFill/>
          </a:ln>
        </p:spPr>
        <p:txBody>
          <a:bodyPr wrap="none" lIns="0" tIns="0" rIns="0" bIns="0" rtlCol="0">
            <a:noAutofit/>
          </a:bodyPr>
          <a:lstStyle/>
          <a:p>
            <a:r>
              <a:rPr lang="en-US" sz="1400" dirty="0">
                <a:solidFill>
                  <a:schemeClr val="bg1"/>
                </a:solidFill>
              </a:rPr>
              <a:t>Dual FFT Window</a:t>
            </a:r>
          </a:p>
          <a:p>
            <a:r>
              <a:rPr lang="en-US" sz="1400" dirty="0">
                <a:solidFill>
                  <a:schemeClr val="bg1"/>
                </a:solidFill>
              </a:rPr>
              <a:t>Independent Demodulation (SIC)</a:t>
            </a:r>
          </a:p>
          <a:p>
            <a:r>
              <a:rPr lang="en-US" sz="1400" dirty="0">
                <a:solidFill>
                  <a:schemeClr val="bg1"/>
                </a:solidFill>
              </a:rPr>
              <a:t>Non Ideal Backhaul with no coordination</a:t>
            </a:r>
          </a:p>
          <a:p>
            <a:r>
              <a:rPr lang="en-US" sz="1400" dirty="0">
                <a:solidFill>
                  <a:schemeClr val="bg1"/>
                </a:solidFill>
              </a:rPr>
              <a:t>(UE handles the layer partitioning)</a:t>
            </a:r>
          </a:p>
          <a:p>
            <a:r>
              <a:rPr lang="en-US" sz="1400" dirty="0">
                <a:solidFill>
                  <a:schemeClr val="bg1"/>
                </a:solidFill>
              </a:rPr>
              <a:t>Independent CSI</a:t>
            </a:r>
          </a:p>
        </p:txBody>
      </p:sp>
      <p:sp>
        <p:nvSpPr>
          <p:cNvPr id="78" name="Rectangle 77">
            <a:extLst>
              <a:ext uri="{FF2B5EF4-FFF2-40B4-BE49-F238E27FC236}">
                <a16:creationId xmlns:a16="http://schemas.microsoft.com/office/drawing/2014/main" id="{21BEB926-DAA2-43C1-917F-7E8997154F68}"/>
              </a:ext>
            </a:extLst>
          </p:cNvPr>
          <p:cNvSpPr/>
          <p:nvPr/>
        </p:nvSpPr>
        <p:spPr>
          <a:xfrm>
            <a:off x="10550039" y="311380"/>
            <a:ext cx="1210588" cy="369332"/>
          </a:xfrm>
          <a:prstGeom prst="rect">
            <a:avLst/>
          </a:prstGeom>
        </p:spPr>
        <p:txBody>
          <a:bodyPr wrap="none">
            <a:spAutoFit/>
          </a:bodyPr>
          <a:lstStyle/>
          <a:p>
            <a:r>
              <a:rPr lang="en-US" b="1" dirty="0">
                <a:solidFill>
                  <a:schemeClr val="bg1"/>
                </a:solidFill>
              </a:rPr>
              <a:t>RP-192112</a:t>
            </a:r>
            <a:endParaRPr lang="en-US" dirty="0">
              <a:solidFill>
                <a:schemeClr val="bg1"/>
              </a:solidFill>
            </a:endParaRPr>
          </a:p>
        </p:txBody>
      </p:sp>
    </p:spTree>
    <p:extLst>
      <p:ext uri="{BB962C8B-B14F-4D97-AF65-F5344CB8AC3E}">
        <p14:creationId xmlns:p14="http://schemas.microsoft.com/office/powerpoint/2010/main" val="23277159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4</a:t>
            </a:fld>
            <a:r>
              <a:rPr lang="en-US"/>
              <a:t> </a:t>
            </a:r>
            <a:endParaRPr lang="en-US" dirty="0"/>
          </a:p>
        </p:txBody>
      </p:sp>
      <p:sp>
        <p:nvSpPr>
          <p:cNvPr id="3" name="Title 2"/>
          <p:cNvSpPr>
            <a:spLocks noGrp="1"/>
          </p:cNvSpPr>
          <p:nvPr>
            <p:ph type="title"/>
          </p:nvPr>
        </p:nvSpPr>
        <p:spPr/>
        <p:txBody>
          <a:bodyPr/>
          <a:lstStyle/>
          <a:p>
            <a:r>
              <a:rPr lang="en-US" dirty="0"/>
              <a:t>Multi-Beam/Panel Enhancements</a:t>
            </a:r>
          </a:p>
        </p:txBody>
      </p:sp>
      <p:sp>
        <p:nvSpPr>
          <p:cNvPr id="4" name="Content Placeholder 3"/>
          <p:cNvSpPr>
            <a:spLocks noGrp="1"/>
          </p:cNvSpPr>
          <p:nvPr>
            <p:ph sz="quarter" idx="12"/>
          </p:nvPr>
        </p:nvSpPr>
        <p:spPr>
          <a:xfrm>
            <a:off x="142832" y="3113078"/>
            <a:ext cx="11277600" cy="3373115"/>
          </a:xfrm>
        </p:spPr>
        <p:txBody>
          <a:bodyPr>
            <a:normAutofit/>
          </a:bodyPr>
          <a:lstStyle/>
          <a:p>
            <a:pPr marL="342900" indent="-342900">
              <a:buClr>
                <a:schemeClr val="bg1"/>
              </a:buClr>
              <a:buFont typeface="Arial" panose="020B0604020202020204" pitchFamily="34" charset="0"/>
              <a:buChar char="•"/>
            </a:pPr>
            <a:r>
              <a:rPr lang="en-US" dirty="0"/>
              <a:t>Simultaneous multi-panel transmission for IAB</a:t>
            </a:r>
          </a:p>
          <a:p>
            <a:pPr marL="571500" lvl="2" indent="-342900"/>
            <a:r>
              <a:rPr lang="en-US" sz="1800" dirty="0"/>
              <a:t>SDM: Simultaneously </a:t>
            </a:r>
            <a:r>
              <a:rPr lang="en-US" sz="1800" dirty="0">
                <a:solidFill>
                  <a:schemeClr val="accent2"/>
                </a:solidFill>
              </a:rPr>
              <a:t>Tx </a:t>
            </a:r>
            <a:r>
              <a:rPr lang="en-US" sz="1800" b="1" dirty="0">
                <a:solidFill>
                  <a:schemeClr val="accent2"/>
                </a:solidFill>
              </a:rPr>
              <a:t>or</a:t>
            </a:r>
            <a:r>
              <a:rPr lang="en-US" sz="1800" dirty="0">
                <a:solidFill>
                  <a:schemeClr val="accent2"/>
                </a:solidFill>
              </a:rPr>
              <a:t> Rx </a:t>
            </a:r>
            <a:r>
              <a:rPr lang="en-US" sz="1800" dirty="0"/>
              <a:t>on backhaul and access links</a:t>
            </a:r>
          </a:p>
          <a:p>
            <a:pPr marL="571500" lvl="2" indent="-342900"/>
            <a:r>
              <a:rPr lang="en-US" sz="1800" dirty="0"/>
              <a:t>Multi-Panel Tx/Rx: Simultaneously </a:t>
            </a:r>
            <a:r>
              <a:rPr lang="en-US" sz="1800" dirty="0">
                <a:solidFill>
                  <a:schemeClr val="accent2"/>
                </a:solidFill>
              </a:rPr>
              <a:t>Tx/Rx </a:t>
            </a:r>
            <a:r>
              <a:rPr lang="en-US" sz="1800" dirty="0"/>
              <a:t>on backhaul </a:t>
            </a:r>
          </a:p>
          <a:p>
            <a:pPr lvl="2" indent="0">
              <a:buNone/>
            </a:pPr>
            <a:r>
              <a:rPr lang="en-US" sz="1800" dirty="0"/>
              <a:t>        and access links (UEs to remain half-duplex)</a:t>
            </a:r>
          </a:p>
          <a:p>
            <a:pPr marL="571500" lvl="2" indent="-342900"/>
            <a:r>
              <a:rPr lang="en-US" sz="1800" dirty="0"/>
              <a:t>Multi-panel enhancements leads to a reduction </a:t>
            </a:r>
          </a:p>
          <a:p>
            <a:pPr lvl="2" indent="0">
              <a:buNone/>
            </a:pPr>
            <a:r>
              <a:rPr lang="en-US" sz="1800" dirty="0"/>
              <a:t>        in latency and more efficient frame structure for </a:t>
            </a:r>
          </a:p>
          <a:p>
            <a:pPr lvl="2" indent="0">
              <a:buNone/>
            </a:pPr>
            <a:r>
              <a:rPr lang="en-US" sz="1800" dirty="0"/>
              <a:t>        IAB nodes</a:t>
            </a:r>
          </a:p>
          <a:p>
            <a:pPr marL="342900" indent="-342900">
              <a:buClr>
                <a:schemeClr val="bg1"/>
              </a:buClr>
              <a:buFont typeface="Arial" panose="020B0604020202020204" pitchFamily="34" charset="0"/>
              <a:buChar char="•"/>
            </a:pPr>
            <a:endParaRPr lang="en-US" dirty="0"/>
          </a:p>
        </p:txBody>
      </p:sp>
      <p:grpSp>
        <p:nvGrpSpPr>
          <p:cNvPr id="95" name="Group 94">
            <a:extLst>
              <a:ext uri="{FF2B5EF4-FFF2-40B4-BE49-F238E27FC236}">
                <a16:creationId xmlns:a16="http://schemas.microsoft.com/office/drawing/2014/main" id="{0582A1F2-AEC6-4612-B04B-1E6A41D58056}"/>
              </a:ext>
            </a:extLst>
          </p:cNvPr>
          <p:cNvGrpSpPr/>
          <p:nvPr/>
        </p:nvGrpSpPr>
        <p:grpSpPr>
          <a:xfrm>
            <a:off x="6446484" y="3166359"/>
            <a:ext cx="5599509" cy="3100380"/>
            <a:chOff x="744460" y="2694355"/>
            <a:chExt cx="6030236" cy="3338868"/>
          </a:xfrm>
        </p:grpSpPr>
        <p:pic>
          <p:nvPicPr>
            <p:cNvPr id="17" name="Picture 16">
              <a:extLst>
                <a:ext uri="{FF2B5EF4-FFF2-40B4-BE49-F238E27FC236}">
                  <a16:creationId xmlns:a16="http://schemas.microsoft.com/office/drawing/2014/main" id="{441FE70C-B01B-4C41-A786-8D8974B177F7}"/>
                </a:ext>
              </a:extLst>
            </p:cNvPr>
            <p:cNvPicPr>
              <a:picLocks noChangeAspect="1"/>
            </p:cNvPicPr>
            <p:nvPr/>
          </p:nvPicPr>
          <p:blipFill rotWithShape="1">
            <a:blip r:embed="rId2"/>
            <a:srcRect b="18317"/>
            <a:stretch/>
          </p:blipFill>
          <p:spPr>
            <a:xfrm>
              <a:off x="744460" y="2694355"/>
              <a:ext cx="6030236" cy="3096846"/>
            </a:xfrm>
            <a:prstGeom prst="rect">
              <a:avLst/>
            </a:prstGeom>
          </p:spPr>
        </p:pic>
        <p:sp>
          <p:nvSpPr>
            <p:cNvPr id="45" name="TextBox 44">
              <a:extLst>
                <a:ext uri="{FF2B5EF4-FFF2-40B4-BE49-F238E27FC236}">
                  <a16:creationId xmlns:a16="http://schemas.microsoft.com/office/drawing/2014/main" id="{955F2F7E-9854-4DAD-BC1D-B497A5E9C2C4}"/>
                </a:ext>
              </a:extLst>
            </p:cNvPr>
            <p:cNvSpPr txBox="1"/>
            <p:nvPr/>
          </p:nvSpPr>
          <p:spPr>
            <a:xfrm>
              <a:off x="1598612" y="4011245"/>
              <a:ext cx="762000" cy="25595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pPr algn="ctr"/>
              <a:r>
                <a:rPr lang="en-US" sz="1400" dirty="0">
                  <a:solidFill>
                    <a:schemeClr val="tx2"/>
                  </a:solidFill>
                </a:rPr>
                <a:t>SDM</a:t>
              </a:r>
            </a:p>
          </p:txBody>
        </p:sp>
        <p:sp>
          <p:nvSpPr>
            <p:cNvPr id="91" name="TextBox 90">
              <a:extLst>
                <a:ext uri="{FF2B5EF4-FFF2-40B4-BE49-F238E27FC236}">
                  <a16:creationId xmlns:a16="http://schemas.microsoft.com/office/drawing/2014/main" id="{B3C6893D-1637-4020-93FC-755EAC85B72A}"/>
                </a:ext>
              </a:extLst>
            </p:cNvPr>
            <p:cNvSpPr txBox="1"/>
            <p:nvPr/>
          </p:nvSpPr>
          <p:spPr>
            <a:xfrm>
              <a:off x="1446212" y="5663222"/>
              <a:ext cx="1406094" cy="370001"/>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r>
                <a:rPr lang="en-US" sz="1400" dirty="0">
                  <a:solidFill>
                    <a:schemeClr val="tx2"/>
                  </a:solidFill>
                </a:rPr>
                <a:t>Multi-panel Tx/Rx</a:t>
              </a:r>
            </a:p>
          </p:txBody>
        </p:sp>
        <p:sp>
          <p:nvSpPr>
            <p:cNvPr id="93" name="TextBox 92">
              <a:extLst>
                <a:ext uri="{FF2B5EF4-FFF2-40B4-BE49-F238E27FC236}">
                  <a16:creationId xmlns:a16="http://schemas.microsoft.com/office/drawing/2014/main" id="{AF8D64CF-7EC4-4A42-BA87-3F49AEF5D8AC}"/>
                </a:ext>
              </a:extLst>
            </p:cNvPr>
            <p:cNvSpPr txBox="1"/>
            <p:nvPr/>
          </p:nvSpPr>
          <p:spPr>
            <a:xfrm>
              <a:off x="4799012" y="4038600"/>
              <a:ext cx="762000" cy="25595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pPr algn="ctr"/>
              <a:r>
                <a:rPr lang="en-US" sz="1400" dirty="0">
                  <a:solidFill>
                    <a:schemeClr val="tx2"/>
                  </a:solidFill>
                </a:rPr>
                <a:t>SDM</a:t>
              </a:r>
            </a:p>
          </p:txBody>
        </p:sp>
        <p:sp>
          <p:nvSpPr>
            <p:cNvPr id="94" name="TextBox 93">
              <a:extLst>
                <a:ext uri="{FF2B5EF4-FFF2-40B4-BE49-F238E27FC236}">
                  <a16:creationId xmlns:a16="http://schemas.microsoft.com/office/drawing/2014/main" id="{931ACACF-4C3C-4FFD-A806-AF06F1B71C0C}"/>
                </a:ext>
              </a:extLst>
            </p:cNvPr>
            <p:cNvSpPr txBox="1"/>
            <p:nvPr/>
          </p:nvSpPr>
          <p:spPr>
            <a:xfrm>
              <a:off x="4551362" y="5663222"/>
              <a:ext cx="1406094" cy="370001"/>
            </a:xfrm>
            <a:prstGeom prst="rect">
              <a:avLst/>
            </a:prstGeom>
            <a:solidFill>
              <a:schemeClr val="accent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square" lIns="0" tIns="0" rIns="0" bIns="0" rtlCol="0">
              <a:noAutofit/>
            </a:bodyPr>
            <a:lstStyle/>
            <a:p>
              <a:r>
                <a:rPr lang="en-US" sz="1400" dirty="0">
                  <a:solidFill>
                    <a:schemeClr val="tx2"/>
                  </a:solidFill>
                </a:rPr>
                <a:t>Multi-Panel Tx/Rx</a:t>
              </a:r>
            </a:p>
          </p:txBody>
        </p:sp>
      </p:grpSp>
      <p:sp>
        <p:nvSpPr>
          <p:cNvPr id="96" name="Content Placeholder 3">
            <a:extLst>
              <a:ext uri="{FF2B5EF4-FFF2-40B4-BE49-F238E27FC236}">
                <a16:creationId xmlns:a16="http://schemas.microsoft.com/office/drawing/2014/main" id="{F495C7A1-0BAE-4B70-BF20-A7CF3DC769D9}"/>
              </a:ext>
            </a:extLst>
          </p:cNvPr>
          <p:cNvSpPr txBox="1">
            <a:spLocks/>
          </p:cNvSpPr>
          <p:nvPr/>
        </p:nvSpPr>
        <p:spPr>
          <a:xfrm>
            <a:off x="455612" y="1143001"/>
            <a:ext cx="11209064" cy="1745342"/>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t>Multi Beam/Panel Enhancements to improve reliability and robustness and reduce the overhead of the beam management procedure in NR are still required in Rel. 17. Multiple use cases such as IAB, URLLC, and V2X could benefit from multi-panel improvements, beyond the scope of Rel. 16.</a:t>
            </a:r>
          </a:p>
          <a:p>
            <a:pPr marL="342900" indent="-342900">
              <a:buClr>
                <a:schemeClr val="bg1"/>
              </a:buClr>
              <a:buFont typeface="Arial" panose="020B0604020202020204" pitchFamily="34" charset="0"/>
              <a:buChar char="•"/>
            </a:pPr>
            <a:r>
              <a:rPr lang="en-US" sz="2000" dirty="0"/>
              <a:t>Multi-beam enhancements for robustness and overhead reduction</a:t>
            </a:r>
          </a:p>
          <a:p>
            <a:pPr marL="342900" indent="-342900">
              <a:buClr>
                <a:schemeClr val="bg1"/>
              </a:buClr>
              <a:buFont typeface="Arial" panose="020B0604020202020204" pitchFamily="34" charset="0"/>
              <a:buChar char="•"/>
            </a:pPr>
            <a:r>
              <a:rPr lang="en-US" sz="2000" dirty="0"/>
              <a:t>Panel selection and multi-panel transmission enhancements  </a:t>
            </a:r>
          </a:p>
        </p:txBody>
      </p:sp>
      <p:sp>
        <p:nvSpPr>
          <p:cNvPr id="13" name="Rectangle 12">
            <a:extLst>
              <a:ext uri="{FF2B5EF4-FFF2-40B4-BE49-F238E27FC236}">
                <a16:creationId xmlns:a16="http://schemas.microsoft.com/office/drawing/2014/main" id="{1DB7E65C-574C-4262-B9B1-BD10789FD82F}"/>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RP-192112</a:t>
            </a:r>
            <a:endParaRPr lang="en-US" dirty="0">
              <a:solidFill>
                <a:schemeClr val="bg1"/>
              </a:solidFill>
            </a:endParaRPr>
          </a:p>
        </p:txBody>
      </p:sp>
    </p:spTree>
    <p:extLst>
      <p:ext uri="{BB962C8B-B14F-4D97-AF65-F5344CB8AC3E}">
        <p14:creationId xmlns:p14="http://schemas.microsoft.com/office/powerpoint/2010/main" val="2551345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EA6202-7D0F-456E-9336-62C6D7EA586E}"/>
              </a:ext>
            </a:extLst>
          </p:cNvPr>
          <p:cNvSpPr>
            <a:spLocks noGrp="1"/>
          </p:cNvSpPr>
          <p:nvPr>
            <p:ph type="sldNum" sz="quarter" idx="11"/>
          </p:nvPr>
        </p:nvSpPr>
        <p:spPr>
          <a:xfrm>
            <a:off x="360476" y="6427286"/>
            <a:ext cx="294066" cy="224790"/>
          </a:xfrm>
        </p:spPr>
        <p:txBody>
          <a:bodyPr/>
          <a:lstStyle/>
          <a:p>
            <a:fld id="{12CB907E-C602-C34B-93F7-CA9E40714286}" type="slidenum">
              <a:rPr lang="en-US" smtClean="0"/>
              <a:pPr/>
              <a:t>5</a:t>
            </a:fld>
            <a:r>
              <a:rPr lang="en-US"/>
              <a:t> </a:t>
            </a:r>
            <a:endParaRPr lang="en-US" dirty="0"/>
          </a:p>
        </p:txBody>
      </p:sp>
      <p:sp>
        <p:nvSpPr>
          <p:cNvPr id="3" name="Title 2">
            <a:extLst>
              <a:ext uri="{FF2B5EF4-FFF2-40B4-BE49-F238E27FC236}">
                <a16:creationId xmlns:a16="http://schemas.microsoft.com/office/drawing/2014/main" id="{E37F0605-1D60-4210-A861-6CA54C0F747C}"/>
              </a:ext>
            </a:extLst>
          </p:cNvPr>
          <p:cNvSpPr>
            <a:spLocks noGrp="1"/>
          </p:cNvSpPr>
          <p:nvPr>
            <p:ph type="title"/>
          </p:nvPr>
        </p:nvSpPr>
        <p:spPr/>
        <p:txBody>
          <a:bodyPr/>
          <a:lstStyle/>
          <a:p>
            <a:r>
              <a:rPr lang="en-US" dirty="0"/>
              <a:t>FDD MIMO Performance Enhancements</a:t>
            </a:r>
          </a:p>
        </p:txBody>
      </p:sp>
      <p:sp>
        <p:nvSpPr>
          <p:cNvPr id="5" name="Content Placeholder 3">
            <a:extLst>
              <a:ext uri="{FF2B5EF4-FFF2-40B4-BE49-F238E27FC236}">
                <a16:creationId xmlns:a16="http://schemas.microsoft.com/office/drawing/2014/main" id="{9D300F3E-A480-45B6-9FCC-CD2355084FB7}"/>
              </a:ext>
            </a:extLst>
          </p:cNvPr>
          <p:cNvSpPr txBox="1">
            <a:spLocks/>
          </p:cNvSpPr>
          <p:nvPr/>
        </p:nvSpPr>
        <p:spPr>
          <a:xfrm>
            <a:off x="455612" y="1143001"/>
            <a:ext cx="11209064" cy="1472866"/>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sz="2000" dirty="0"/>
              <a:t>Unlike TDD, exploiting reciprocity in FDD can be challenging depending on the separation between the UL and DL carriers, and over the air calibration limitations</a:t>
            </a:r>
          </a:p>
          <a:p>
            <a:pPr marL="342900" indent="-342900">
              <a:buClr>
                <a:schemeClr val="bg1"/>
              </a:buClr>
              <a:buFont typeface="Arial" panose="020B0604020202020204" pitchFamily="34" charset="0"/>
              <a:buChar char="•"/>
            </a:pPr>
            <a:r>
              <a:rPr lang="en-US" sz="2000" dirty="0"/>
              <a:t>Commonality between the UL and DL channels in FDD can be conducive to FDD reciprocity techniques</a:t>
            </a:r>
          </a:p>
          <a:p>
            <a:pPr marL="342900" indent="-342900">
              <a:buClr>
                <a:schemeClr val="bg1"/>
              </a:buClr>
              <a:buFont typeface="Arial" panose="020B0604020202020204" pitchFamily="34" charset="0"/>
              <a:buChar char="•"/>
            </a:pPr>
            <a:r>
              <a:rPr lang="en-US" sz="2000" dirty="0"/>
              <a:t>Invariance and sparsity in the delay-Doppler domain used to exploit reciprocity in FDD </a:t>
            </a:r>
          </a:p>
        </p:txBody>
      </p:sp>
      <p:pic>
        <p:nvPicPr>
          <p:cNvPr id="6" name="Picture 5">
            <a:extLst>
              <a:ext uri="{FF2B5EF4-FFF2-40B4-BE49-F238E27FC236}">
                <a16:creationId xmlns:a16="http://schemas.microsoft.com/office/drawing/2014/main" id="{83025DBE-3937-41DF-847A-EC20CFE5FB6F}"/>
              </a:ext>
            </a:extLst>
          </p:cNvPr>
          <p:cNvPicPr>
            <a:picLocks noChangeAspect="1"/>
          </p:cNvPicPr>
          <p:nvPr/>
        </p:nvPicPr>
        <p:blipFill>
          <a:blip r:embed="rId2"/>
          <a:stretch>
            <a:fillRect/>
          </a:stretch>
        </p:blipFill>
        <p:spPr>
          <a:xfrm>
            <a:off x="-20523" y="2710744"/>
            <a:ext cx="5102737" cy="3828937"/>
          </a:xfrm>
          <a:prstGeom prst="rect">
            <a:avLst/>
          </a:prstGeom>
        </p:spPr>
      </p:pic>
      <p:cxnSp>
        <p:nvCxnSpPr>
          <p:cNvPr id="8" name="Straight Arrow Connector 7">
            <a:extLst>
              <a:ext uri="{FF2B5EF4-FFF2-40B4-BE49-F238E27FC236}">
                <a16:creationId xmlns:a16="http://schemas.microsoft.com/office/drawing/2014/main" id="{174C775C-A2E0-4529-9736-4AB6C23F6750}"/>
              </a:ext>
            </a:extLst>
          </p:cNvPr>
          <p:cNvCxnSpPr>
            <a:cxnSpLocks/>
            <a:stCxn id="11" idx="1"/>
          </p:cNvCxnSpPr>
          <p:nvPr/>
        </p:nvCxnSpPr>
        <p:spPr>
          <a:xfrm flipH="1" flipV="1">
            <a:off x="3161899" y="3437857"/>
            <a:ext cx="1841716" cy="75138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11" name="Rectangle 10">
            <a:extLst>
              <a:ext uri="{FF2B5EF4-FFF2-40B4-BE49-F238E27FC236}">
                <a16:creationId xmlns:a16="http://schemas.microsoft.com/office/drawing/2014/main" id="{DB574B00-D0FD-47EA-A3CF-07E1DFB6AED3}"/>
              </a:ext>
            </a:extLst>
          </p:cNvPr>
          <p:cNvSpPr/>
          <p:nvPr/>
        </p:nvSpPr>
        <p:spPr>
          <a:xfrm>
            <a:off x="5003615" y="3724965"/>
            <a:ext cx="1494765" cy="928544"/>
          </a:xfrm>
          <a:prstGeom prst="rect">
            <a:avLst/>
          </a:prstGeom>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sz="1600" dirty="0"/>
              <a:t>Mean reciprocity up to 3.5 dB for FDD</a:t>
            </a:r>
          </a:p>
        </p:txBody>
      </p:sp>
      <p:grpSp>
        <p:nvGrpSpPr>
          <p:cNvPr id="32" name="Group 31">
            <a:extLst>
              <a:ext uri="{FF2B5EF4-FFF2-40B4-BE49-F238E27FC236}">
                <a16:creationId xmlns:a16="http://schemas.microsoft.com/office/drawing/2014/main" id="{24DA0E47-48DA-4092-A4C6-C9BFCB06902F}"/>
              </a:ext>
            </a:extLst>
          </p:cNvPr>
          <p:cNvGrpSpPr/>
          <p:nvPr/>
        </p:nvGrpSpPr>
        <p:grpSpPr>
          <a:xfrm>
            <a:off x="4820512" y="5172209"/>
            <a:ext cx="2369380" cy="795294"/>
            <a:chOff x="5018655" y="5012943"/>
            <a:chExt cx="4487939" cy="1393867"/>
          </a:xfrm>
        </p:grpSpPr>
        <p:sp>
          <p:nvSpPr>
            <p:cNvPr id="13" name="Rectangle 12">
              <a:extLst>
                <a:ext uri="{FF2B5EF4-FFF2-40B4-BE49-F238E27FC236}">
                  <a16:creationId xmlns:a16="http://schemas.microsoft.com/office/drawing/2014/main" id="{7E6474EC-209A-46E6-8911-2A14E2BDB313}"/>
                </a:ext>
              </a:extLst>
            </p:cNvPr>
            <p:cNvSpPr/>
            <p:nvPr/>
          </p:nvSpPr>
          <p:spPr>
            <a:xfrm>
              <a:off x="5018655" y="5545113"/>
              <a:ext cx="4462515" cy="381000"/>
            </a:xfrm>
            <a:prstGeom prst="rect">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4" name="Rectangle 13">
              <a:extLst>
                <a:ext uri="{FF2B5EF4-FFF2-40B4-BE49-F238E27FC236}">
                  <a16:creationId xmlns:a16="http://schemas.microsoft.com/office/drawing/2014/main" id="{5CC78E21-FF3E-4807-9C84-4AB501305496}"/>
                </a:ext>
              </a:extLst>
            </p:cNvPr>
            <p:cNvSpPr/>
            <p:nvPr/>
          </p:nvSpPr>
          <p:spPr>
            <a:xfrm>
              <a:off x="8820794" y="5547653"/>
              <a:ext cx="685800" cy="381000"/>
            </a:xfrm>
            <a:prstGeom prst="rect">
              <a:avLst/>
            </a:prstGeom>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dirty="0"/>
                <a:t>DL</a:t>
              </a:r>
            </a:p>
          </p:txBody>
        </p:sp>
        <p:sp>
          <p:nvSpPr>
            <p:cNvPr id="15" name="Rectangle 14">
              <a:extLst>
                <a:ext uri="{FF2B5EF4-FFF2-40B4-BE49-F238E27FC236}">
                  <a16:creationId xmlns:a16="http://schemas.microsoft.com/office/drawing/2014/main" id="{7A51C8CB-AF2B-44BD-8409-AD4F28CFE42C}"/>
                </a:ext>
              </a:extLst>
            </p:cNvPr>
            <p:cNvSpPr/>
            <p:nvPr/>
          </p:nvSpPr>
          <p:spPr>
            <a:xfrm>
              <a:off x="5027598" y="5545113"/>
              <a:ext cx="685800" cy="381000"/>
            </a:xfrm>
            <a:prstGeom prst="rect">
              <a:avLst/>
            </a:prstGeom>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dirty="0"/>
                <a:t>UL</a:t>
              </a:r>
            </a:p>
          </p:txBody>
        </p:sp>
        <p:cxnSp>
          <p:nvCxnSpPr>
            <p:cNvPr id="16" name="Straight Connector 15">
              <a:extLst>
                <a:ext uri="{FF2B5EF4-FFF2-40B4-BE49-F238E27FC236}">
                  <a16:creationId xmlns:a16="http://schemas.microsoft.com/office/drawing/2014/main" id="{99A0DFDF-FD9B-4E1D-8FFD-CA5C1186DE57}"/>
                </a:ext>
              </a:extLst>
            </p:cNvPr>
            <p:cNvCxnSpPr>
              <a:cxnSpLocks/>
            </p:cNvCxnSpPr>
            <p:nvPr/>
          </p:nvCxnSpPr>
          <p:spPr>
            <a:xfrm flipH="1">
              <a:off x="7241879" y="5380281"/>
              <a:ext cx="8033" cy="692153"/>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9F9D4D2E-CB1E-4A0F-A572-4EE49A07C9F6}"/>
                </a:ext>
              </a:extLst>
            </p:cNvPr>
            <p:cNvSpPr txBox="1"/>
            <p:nvPr/>
          </p:nvSpPr>
          <p:spPr>
            <a:xfrm>
              <a:off x="7031417" y="6111663"/>
              <a:ext cx="597086" cy="295147"/>
            </a:xfrm>
            <a:prstGeom prst="rect">
              <a:avLst/>
            </a:prstGeom>
            <a:noFill/>
            <a:ln>
              <a:noFill/>
            </a:ln>
          </p:spPr>
          <p:txBody>
            <a:bodyPr wrap="square" lIns="0" tIns="0" rIns="0" bIns="0" rtlCol="0">
              <a:noAutofit/>
            </a:bodyPr>
            <a:lstStyle/>
            <a:p>
              <a:r>
                <a:rPr lang="en-US" sz="1400" dirty="0">
                  <a:solidFill>
                    <a:schemeClr val="bg1"/>
                  </a:solidFill>
                </a:rPr>
                <a:t>1.9GHz</a:t>
              </a:r>
            </a:p>
          </p:txBody>
        </p:sp>
        <p:sp>
          <p:nvSpPr>
            <p:cNvPr id="18" name="Left Brace 17">
              <a:extLst>
                <a:ext uri="{FF2B5EF4-FFF2-40B4-BE49-F238E27FC236}">
                  <a16:creationId xmlns:a16="http://schemas.microsoft.com/office/drawing/2014/main" id="{19A90734-EA97-446D-9BDC-D1C09A286709}"/>
                </a:ext>
              </a:extLst>
            </p:cNvPr>
            <p:cNvSpPr/>
            <p:nvPr/>
          </p:nvSpPr>
          <p:spPr>
            <a:xfrm rot="16200000">
              <a:off x="9018657" y="5872600"/>
              <a:ext cx="305538" cy="641163"/>
            </a:xfrm>
            <a:prstGeom prst="leftBrac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Left Brace 18">
              <a:extLst>
                <a:ext uri="{FF2B5EF4-FFF2-40B4-BE49-F238E27FC236}">
                  <a16:creationId xmlns:a16="http://schemas.microsoft.com/office/drawing/2014/main" id="{EBA37ED8-8BE3-42B7-85CB-D3DDA299EEB1}"/>
                </a:ext>
              </a:extLst>
            </p:cNvPr>
            <p:cNvSpPr/>
            <p:nvPr/>
          </p:nvSpPr>
          <p:spPr>
            <a:xfrm rot="16200000">
              <a:off x="5222926" y="5855477"/>
              <a:ext cx="295147" cy="685801"/>
            </a:xfrm>
            <a:prstGeom prst="leftBrac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D475A379-1F06-41B4-B3B3-FE23BE0F9A39}"/>
                </a:ext>
              </a:extLst>
            </p:cNvPr>
            <p:cNvCxnSpPr/>
            <p:nvPr/>
          </p:nvCxnSpPr>
          <p:spPr>
            <a:xfrm>
              <a:off x="5340868" y="5097566"/>
              <a:ext cx="0" cy="416867"/>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BE69FB71-0999-4CD4-8173-071069820989}"/>
                </a:ext>
              </a:extLst>
            </p:cNvPr>
            <p:cNvCxnSpPr/>
            <p:nvPr/>
          </p:nvCxnSpPr>
          <p:spPr>
            <a:xfrm>
              <a:off x="9148245" y="5128246"/>
              <a:ext cx="0" cy="416867"/>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F020CD13-7C1D-403B-8B43-1169B3D9C985}"/>
                </a:ext>
              </a:extLst>
            </p:cNvPr>
            <p:cNvCxnSpPr>
              <a:cxnSpLocks/>
            </p:cNvCxnSpPr>
            <p:nvPr/>
          </p:nvCxnSpPr>
          <p:spPr>
            <a:xfrm flipV="1">
              <a:off x="5340868" y="5324406"/>
              <a:ext cx="3822826" cy="12273"/>
            </a:xfrm>
            <a:prstGeom prst="straightConnector1">
              <a:avLst/>
            </a:prstGeom>
            <a:ln>
              <a:headEnd type="triangle" w="lg" len="lg"/>
              <a:tailEnd type="triangle" w="lg" len="lg"/>
            </a:ln>
          </p:spPr>
          <p:style>
            <a:lnRef idx="2">
              <a:schemeClr val="accent2"/>
            </a:lnRef>
            <a:fillRef idx="0">
              <a:schemeClr val="accent2"/>
            </a:fillRef>
            <a:effectRef idx="1">
              <a:schemeClr val="accent2"/>
            </a:effectRef>
            <a:fontRef idx="minor">
              <a:schemeClr val="tx1"/>
            </a:fontRef>
          </p:style>
        </p:cxnSp>
        <p:sp>
          <p:nvSpPr>
            <p:cNvPr id="23" name="TextBox 22">
              <a:extLst>
                <a:ext uri="{FF2B5EF4-FFF2-40B4-BE49-F238E27FC236}">
                  <a16:creationId xmlns:a16="http://schemas.microsoft.com/office/drawing/2014/main" id="{B9D97DCE-CFEB-4164-BB68-AA3D47B81E9E}"/>
                </a:ext>
              </a:extLst>
            </p:cNvPr>
            <p:cNvSpPr txBox="1"/>
            <p:nvPr/>
          </p:nvSpPr>
          <p:spPr>
            <a:xfrm>
              <a:off x="6960312" y="5012943"/>
              <a:ext cx="1204969" cy="289118"/>
            </a:xfrm>
            <a:prstGeom prst="rect">
              <a:avLst/>
            </a:prstGeom>
            <a:noFill/>
            <a:ln>
              <a:noFill/>
            </a:ln>
          </p:spPr>
          <p:txBody>
            <a:bodyPr wrap="square" lIns="0" tIns="0" rIns="0" bIns="0" rtlCol="0">
              <a:noAutofit/>
            </a:bodyPr>
            <a:lstStyle/>
            <a:p>
              <a:r>
                <a:rPr lang="en-US" sz="1400" dirty="0">
                  <a:solidFill>
                    <a:schemeClr val="bg1"/>
                  </a:solidFill>
                </a:rPr>
                <a:t>280MHz</a:t>
              </a:r>
            </a:p>
          </p:txBody>
        </p:sp>
      </p:grpSp>
      <p:pic>
        <p:nvPicPr>
          <p:cNvPr id="24" name="Picture 23">
            <a:extLst>
              <a:ext uri="{FF2B5EF4-FFF2-40B4-BE49-F238E27FC236}">
                <a16:creationId xmlns:a16="http://schemas.microsoft.com/office/drawing/2014/main" id="{6E55F36F-6A1F-4B5F-9686-D49E0811DB08}"/>
              </a:ext>
            </a:extLst>
          </p:cNvPr>
          <p:cNvPicPr>
            <a:picLocks noChangeAspect="1"/>
          </p:cNvPicPr>
          <p:nvPr/>
        </p:nvPicPr>
        <p:blipFill>
          <a:blip r:embed="rId3"/>
          <a:stretch>
            <a:fillRect/>
          </a:stretch>
        </p:blipFill>
        <p:spPr>
          <a:xfrm>
            <a:off x="8033866" y="2674524"/>
            <a:ext cx="2525960" cy="1894469"/>
          </a:xfrm>
          <a:prstGeom prst="rect">
            <a:avLst/>
          </a:prstGeom>
        </p:spPr>
      </p:pic>
      <p:pic>
        <p:nvPicPr>
          <p:cNvPr id="25" name="Picture 24">
            <a:extLst>
              <a:ext uri="{FF2B5EF4-FFF2-40B4-BE49-F238E27FC236}">
                <a16:creationId xmlns:a16="http://schemas.microsoft.com/office/drawing/2014/main" id="{7EF59A44-A9DD-47AE-B598-51BC3938B5F3}"/>
              </a:ext>
            </a:extLst>
          </p:cNvPr>
          <p:cNvPicPr>
            <a:picLocks noChangeAspect="1"/>
          </p:cNvPicPr>
          <p:nvPr/>
        </p:nvPicPr>
        <p:blipFill>
          <a:blip r:embed="rId4"/>
          <a:stretch>
            <a:fillRect/>
          </a:stretch>
        </p:blipFill>
        <p:spPr>
          <a:xfrm>
            <a:off x="7641895" y="4520005"/>
            <a:ext cx="3180634" cy="2375483"/>
          </a:xfrm>
          <a:prstGeom prst="rect">
            <a:avLst/>
          </a:prstGeom>
        </p:spPr>
      </p:pic>
      <p:grpSp>
        <p:nvGrpSpPr>
          <p:cNvPr id="26" name="Group 25">
            <a:extLst>
              <a:ext uri="{FF2B5EF4-FFF2-40B4-BE49-F238E27FC236}">
                <a16:creationId xmlns:a16="http://schemas.microsoft.com/office/drawing/2014/main" id="{1FC8E4E8-450C-43C8-B682-9315F5419A9B}"/>
              </a:ext>
            </a:extLst>
          </p:cNvPr>
          <p:cNvGrpSpPr/>
          <p:nvPr/>
        </p:nvGrpSpPr>
        <p:grpSpPr>
          <a:xfrm rot="5400000">
            <a:off x="9651995" y="5228056"/>
            <a:ext cx="2599603" cy="816515"/>
            <a:chOff x="5464666" y="1234051"/>
            <a:chExt cx="2599603" cy="816515"/>
          </a:xfrm>
        </p:grpSpPr>
        <p:sp>
          <p:nvSpPr>
            <p:cNvPr id="27" name="Content Placeholder 3">
              <a:extLst>
                <a:ext uri="{FF2B5EF4-FFF2-40B4-BE49-F238E27FC236}">
                  <a16:creationId xmlns:a16="http://schemas.microsoft.com/office/drawing/2014/main" id="{0E82885A-2647-4A79-9622-943400651CC0}"/>
                </a:ext>
              </a:extLst>
            </p:cNvPr>
            <p:cNvSpPr txBox="1">
              <a:spLocks/>
            </p:cNvSpPr>
            <p:nvPr/>
          </p:nvSpPr>
          <p:spPr>
            <a:xfrm>
              <a:off x="6143128" y="1494978"/>
              <a:ext cx="1921141" cy="522176"/>
            </a:xfrm>
            <a:prstGeom prst="rect">
              <a:avLst/>
            </a:prstGeom>
          </p:spPr>
          <p:txBody>
            <a:bodyPr vert="horz" lIns="0" tIns="0" rIns="0" bIns="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000" dirty="0"/>
            </a:p>
          </p:txBody>
        </p:sp>
        <p:cxnSp>
          <p:nvCxnSpPr>
            <p:cNvPr id="28" name="Straight Arrow Connector 27">
              <a:extLst>
                <a:ext uri="{FF2B5EF4-FFF2-40B4-BE49-F238E27FC236}">
                  <a16:creationId xmlns:a16="http://schemas.microsoft.com/office/drawing/2014/main" id="{87E09529-DEDE-453A-95DC-88F80A8D10C4}"/>
                </a:ext>
              </a:extLst>
            </p:cNvPr>
            <p:cNvCxnSpPr/>
            <p:nvPr/>
          </p:nvCxnSpPr>
          <p:spPr>
            <a:xfrm>
              <a:off x="5464666" y="1495823"/>
              <a:ext cx="991872"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C80C4FC3-24F1-43F9-9A27-5633CFFC652C}"/>
                </a:ext>
              </a:extLst>
            </p:cNvPr>
            <p:cNvCxnSpPr>
              <a:cxnSpLocks/>
            </p:cNvCxnSpPr>
            <p:nvPr/>
          </p:nvCxnSpPr>
          <p:spPr>
            <a:xfrm flipH="1">
              <a:off x="5464667" y="1696450"/>
              <a:ext cx="991872"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07BA7531-F71C-491D-A871-767A7FCCF53C}"/>
                </a:ext>
              </a:extLst>
            </p:cNvPr>
            <p:cNvSpPr txBox="1"/>
            <p:nvPr/>
          </p:nvSpPr>
          <p:spPr>
            <a:xfrm>
              <a:off x="5795708" y="1234051"/>
              <a:ext cx="526048" cy="337490"/>
            </a:xfrm>
            <a:prstGeom prst="rect">
              <a:avLst/>
            </a:prstGeom>
            <a:noFill/>
            <a:ln>
              <a:noFill/>
            </a:ln>
          </p:spPr>
          <p:txBody>
            <a:bodyPr wrap="square" lIns="0" tIns="0" rIns="0" bIns="0" rtlCol="0">
              <a:noAutofit/>
            </a:bodyPr>
            <a:lstStyle/>
            <a:p>
              <a:r>
                <a:rPr lang="en-US" sz="1400" dirty="0">
                  <a:solidFill>
                    <a:schemeClr val="tx2"/>
                  </a:solidFill>
                </a:rPr>
                <a:t>SFFT</a:t>
              </a:r>
            </a:p>
          </p:txBody>
        </p:sp>
        <p:sp>
          <p:nvSpPr>
            <p:cNvPr id="31" name="TextBox 30">
              <a:extLst>
                <a:ext uri="{FF2B5EF4-FFF2-40B4-BE49-F238E27FC236}">
                  <a16:creationId xmlns:a16="http://schemas.microsoft.com/office/drawing/2014/main" id="{EAE2E6F3-E84F-4CA4-A96B-FE01A434D48A}"/>
                </a:ext>
              </a:extLst>
            </p:cNvPr>
            <p:cNvSpPr txBox="1"/>
            <p:nvPr/>
          </p:nvSpPr>
          <p:spPr>
            <a:xfrm>
              <a:off x="5795708" y="1713076"/>
              <a:ext cx="526048" cy="337490"/>
            </a:xfrm>
            <a:prstGeom prst="rect">
              <a:avLst/>
            </a:prstGeom>
            <a:noFill/>
            <a:ln>
              <a:noFill/>
            </a:ln>
          </p:spPr>
          <p:txBody>
            <a:bodyPr wrap="square" lIns="0" tIns="0" rIns="0" bIns="0" rtlCol="0">
              <a:noAutofit/>
            </a:bodyPr>
            <a:lstStyle/>
            <a:p>
              <a:r>
                <a:rPr lang="en-US" sz="1400" dirty="0">
                  <a:solidFill>
                    <a:schemeClr val="tx2"/>
                  </a:solidFill>
                </a:rPr>
                <a:t>ISFFT</a:t>
              </a:r>
            </a:p>
          </p:txBody>
        </p:sp>
      </p:grpSp>
      <p:sp>
        <p:nvSpPr>
          <p:cNvPr id="40" name="Rectangle 39">
            <a:extLst>
              <a:ext uri="{FF2B5EF4-FFF2-40B4-BE49-F238E27FC236}">
                <a16:creationId xmlns:a16="http://schemas.microsoft.com/office/drawing/2014/main" id="{71101134-77EC-46C8-B293-9B9164F9FE76}"/>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RP-192112</a:t>
            </a:r>
            <a:endParaRPr lang="en-US" dirty="0">
              <a:solidFill>
                <a:schemeClr val="bg1"/>
              </a:solidFill>
            </a:endParaRPr>
          </a:p>
        </p:txBody>
      </p:sp>
    </p:spTree>
    <p:extLst>
      <p:ext uri="{BB962C8B-B14F-4D97-AF65-F5344CB8AC3E}">
        <p14:creationId xmlns:p14="http://schemas.microsoft.com/office/powerpoint/2010/main" val="1044250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FC4EB1B-D83F-4189-9979-2B419CF3858F}"/>
              </a:ext>
            </a:extLst>
          </p:cNvPr>
          <p:cNvSpPr/>
          <p:nvPr/>
        </p:nvSpPr>
        <p:spPr>
          <a:xfrm>
            <a:off x="5413824" y="3312835"/>
            <a:ext cx="6473376" cy="34780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dirty="0"/>
          </a:p>
        </p:txBody>
      </p:sp>
      <p:sp>
        <p:nvSpPr>
          <p:cNvPr id="2" name="Slide Number Placeholder 1">
            <a:extLst>
              <a:ext uri="{FF2B5EF4-FFF2-40B4-BE49-F238E27FC236}">
                <a16:creationId xmlns:a16="http://schemas.microsoft.com/office/drawing/2014/main" id="{891493AF-7500-4991-82C9-C21DF2BBBC4A}"/>
              </a:ext>
            </a:extLst>
          </p:cNvPr>
          <p:cNvSpPr>
            <a:spLocks noGrp="1"/>
          </p:cNvSpPr>
          <p:nvPr>
            <p:ph type="sldNum" sz="quarter" idx="11"/>
          </p:nvPr>
        </p:nvSpPr>
        <p:spPr/>
        <p:txBody>
          <a:bodyPr/>
          <a:lstStyle/>
          <a:p>
            <a:fld id="{12CB907E-C602-C34B-93F7-CA9E40714286}" type="slidenum">
              <a:rPr lang="en-US" smtClean="0"/>
              <a:pPr/>
              <a:t>6</a:t>
            </a:fld>
            <a:r>
              <a:rPr lang="en-US"/>
              <a:t> </a:t>
            </a:r>
            <a:endParaRPr lang="en-US" dirty="0"/>
          </a:p>
        </p:txBody>
      </p:sp>
      <p:sp>
        <p:nvSpPr>
          <p:cNvPr id="5" name="Title 2">
            <a:extLst>
              <a:ext uri="{FF2B5EF4-FFF2-40B4-BE49-F238E27FC236}">
                <a16:creationId xmlns:a16="http://schemas.microsoft.com/office/drawing/2014/main" id="{04F1AFE0-BCDE-4DCB-9F73-DB8DEF77E717}"/>
              </a:ext>
            </a:extLst>
          </p:cNvPr>
          <p:cNvSpPr txBox="1">
            <a:spLocks/>
          </p:cNvSpPr>
          <p:nvPr/>
        </p:nvSpPr>
        <p:spPr>
          <a:xfrm>
            <a:off x="488822" y="488869"/>
            <a:ext cx="11209064" cy="342206"/>
          </a:xfrm>
          <a:prstGeom prst="rect">
            <a:avLst/>
          </a:prstGeom>
        </p:spPr>
        <p:txBody>
          <a:bodyPr vert="horz" lIns="0" tIns="0" rIns="0" bIns="0" rtlCol="0" anchor="t">
            <a:noAutofit/>
          </a:bodyPr>
          <a:lst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a:lstStyle>
          <a:p>
            <a:r>
              <a:rPr lang="en-US" dirty="0"/>
              <a:t>FDD MIMO Performance Enhancements</a:t>
            </a:r>
          </a:p>
        </p:txBody>
      </p:sp>
      <p:sp>
        <p:nvSpPr>
          <p:cNvPr id="6" name="Content Placeholder 3">
            <a:extLst>
              <a:ext uri="{FF2B5EF4-FFF2-40B4-BE49-F238E27FC236}">
                <a16:creationId xmlns:a16="http://schemas.microsoft.com/office/drawing/2014/main" id="{B9A42F74-941B-46A6-81BB-70A63DBF609E}"/>
              </a:ext>
            </a:extLst>
          </p:cNvPr>
          <p:cNvSpPr txBox="1">
            <a:spLocks/>
          </p:cNvSpPr>
          <p:nvPr/>
        </p:nvSpPr>
        <p:spPr>
          <a:xfrm>
            <a:off x="455612" y="1055917"/>
            <a:ext cx="11209064" cy="2059188"/>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sz="2000" dirty="0"/>
              <a:t>Current LTE/NR MIMO feedback considers the angle domain as “long term” component thus designing the DFT beams to trace angles (</a:t>
            </a:r>
            <a:r>
              <a:rPr lang="en-US" sz="2000" dirty="0" err="1"/>
              <a:t>DoA</a:t>
            </a:r>
            <a:r>
              <a:rPr lang="en-US" sz="2000" dirty="0"/>
              <a:t>, </a:t>
            </a:r>
            <a:r>
              <a:rPr lang="en-US" sz="2000" dirty="0" err="1"/>
              <a:t>AoA</a:t>
            </a:r>
            <a:r>
              <a:rPr lang="en-US" sz="2000" dirty="0"/>
              <a:t>, </a:t>
            </a:r>
            <a:r>
              <a:rPr lang="en-US" sz="2000" dirty="0" err="1"/>
              <a:t>ZoA</a:t>
            </a:r>
            <a:r>
              <a:rPr lang="en-US" sz="2000" dirty="0"/>
              <a:t>, </a:t>
            </a:r>
            <a:r>
              <a:rPr lang="en-US" sz="2000" dirty="0" err="1"/>
              <a:t>ZoD</a:t>
            </a:r>
            <a:r>
              <a:rPr lang="en-US" sz="2000" dirty="0"/>
              <a:t>)</a:t>
            </a:r>
          </a:p>
          <a:p>
            <a:pPr marL="342900" indent="-342900">
              <a:buClr>
                <a:schemeClr val="bg1"/>
              </a:buClr>
              <a:buFont typeface="Arial" panose="020B0604020202020204" pitchFamily="34" charset="0"/>
              <a:buChar char="•"/>
            </a:pPr>
            <a:r>
              <a:rPr lang="en-US" sz="2000" dirty="0"/>
              <a:t>Explore the power-delay and power-Doppler profiles to track long term and frequency domain changing trends</a:t>
            </a:r>
          </a:p>
          <a:p>
            <a:pPr marL="342900" indent="-342900">
              <a:buClr>
                <a:schemeClr val="bg1"/>
              </a:buClr>
              <a:buFont typeface="Arial" panose="020B0604020202020204" pitchFamily="34" charset="0"/>
              <a:buChar char="•"/>
            </a:pPr>
            <a:r>
              <a:rPr lang="en-US" sz="2000" dirty="0"/>
              <a:t>Extract reciprocity or partial reciprocity (channel covariance) based on delay-Doppler plane invariance</a:t>
            </a:r>
          </a:p>
          <a:p>
            <a:pPr marL="342900" indent="-342900">
              <a:buClr>
                <a:schemeClr val="bg1"/>
              </a:buClr>
              <a:buFont typeface="Arial" panose="020B0604020202020204" pitchFamily="34" charset="0"/>
              <a:buChar char="•"/>
            </a:pPr>
            <a:r>
              <a:rPr lang="en-US" sz="2000" dirty="0"/>
              <a:t>UE-assisted over the air calibration for FDD</a:t>
            </a:r>
          </a:p>
          <a:p>
            <a:pPr marL="342900" indent="-342900">
              <a:buClr>
                <a:schemeClr val="bg1"/>
              </a:buClr>
              <a:buFont typeface="Arial" panose="020B0604020202020204" pitchFamily="34" charset="0"/>
              <a:buChar char="•"/>
            </a:pPr>
            <a:endParaRPr lang="en-US" sz="2000" dirty="0"/>
          </a:p>
          <a:p>
            <a:pPr>
              <a:buClr>
                <a:schemeClr val="bg1"/>
              </a:buClr>
            </a:pPr>
            <a:endParaRPr lang="en-US" sz="2000" dirty="0"/>
          </a:p>
        </p:txBody>
      </p:sp>
      <p:pic>
        <p:nvPicPr>
          <p:cNvPr id="13" name="Picture 12">
            <a:extLst>
              <a:ext uri="{FF2B5EF4-FFF2-40B4-BE49-F238E27FC236}">
                <a16:creationId xmlns:a16="http://schemas.microsoft.com/office/drawing/2014/main" id="{C6F9ECA8-36A9-4429-BCF7-BCD0FEC98AAF}"/>
              </a:ext>
            </a:extLst>
          </p:cNvPr>
          <p:cNvPicPr>
            <a:picLocks noChangeAspect="1"/>
          </p:cNvPicPr>
          <p:nvPr/>
        </p:nvPicPr>
        <p:blipFill>
          <a:blip r:embed="rId2"/>
          <a:stretch>
            <a:fillRect/>
          </a:stretch>
        </p:blipFill>
        <p:spPr>
          <a:xfrm>
            <a:off x="5573481" y="3347302"/>
            <a:ext cx="6124406" cy="3554240"/>
          </a:xfrm>
          <a:prstGeom prst="rect">
            <a:avLst/>
          </a:prstGeom>
        </p:spPr>
      </p:pic>
      <p:grpSp>
        <p:nvGrpSpPr>
          <p:cNvPr id="14" name="Group 13">
            <a:extLst>
              <a:ext uri="{FF2B5EF4-FFF2-40B4-BE49-F238E27FC236}">
                <a16:creationId xmlns:a16="http://schemas.microsoft.com/office/drawing/2014/main" id="{6569E3A1-D347-469F-8E01-C7C1F89BE75D}"/>
              </a:ext>
            </a:extLst>
          </p:cNvPr>
          <p:cNvGrpSpPr/>
          <p:nvPr/>
        </p:nvGrpSpPr>
        <p:grpSpPr>
          <a:xfrm>
            <a:off x="635930" y="3678254"/>
            <a:ext cx="3793395" cy="1296450"/>
            <a:chOff x="944562" y="3586849"/>
            <a:chExt cx="3793395" cy="1296450"/>
          </a:xfrm>
        </p:grpSpPr>
        <p:sp>
          <p:nvSpPr>
            <p:cNvPr id="15" name="Rectangle 14">
              <a:extLst>
                <a:ext uri="{FF2B5EF4-FFF2-40B4-BE49-F238E27FC236}">
                  <a16:creationId xmlns:a16="http://schemas.microsoft.com/office/drawing/2014/main" id="{05346BBB-22CC-4590-92BA-A34CA42D7DBA}"/>
                </a:ext>
              </a:extLst>
            </p:cNvPr>
            <p:cNvSpPr/>
            <p:nvPr/>
          </p:nvSpPr>
          <p:spPr>
            <a:xfrm>
              <a:off x="944562" y="3586849"/>
              <a:ext cx="838200" cy="533400"/>
            </a:xfrm>
            <a:prstGeom prst="rect">
              <a:avLst/>
            </a:prstGeom>
            <a:solidFill>
              <a:srgbClr val="0C2577"/>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err="1"/>
                <a:t>gNB</a:t>
              </a:r>
              <a:endParaRPr lang="en-US" dirty="0"/>
            </a:p>
          </p:txBody>
        </p:sp>
        <p:sp>
          <p:nvSpPr>
            <p:cNvPr id="16" name="Rectangle 15">
              <a:extLst>
                <a:ext uri="{FF2B5EF4-FFF2-40B4-BE49-F238E27FC236}">
                  <a16:creationId xmlns:a16="http://schemas.microsoft.com/office/drawing/2014/main" id="{CD38B457-94F7-489E-AB9E-C3C72F332178}"/>
                </a:ext>
              </a:extLst>
            </p:cNvPr>
            <p:cNvSpPr/>
            <p:nvPr/>
          </p:nvSpPr>
          <p:spPr>
            <a:xfrm>
              <a:off x="3899757" y="3586849"/>
              <a:ext cx="838200" cy="533400"/>
            </a:xfrm>
            <a:prstGeom prst="rect">
              <a:avLst/>
            </a:prstGeom>
            <a:solidFill>
              <a:srgbClr val="0C2577"/>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t>UE</a:t>
              </a:r>
            </a:p>
          </p:txBody>
        </p:sp>
        <p:sp>
          <p:nvSpPr>
            <p:cNvPr id="17" name="Cloud 16">
              <a:extLst>
                <a:ext uri="{FF2B5EF4-FFF2-40B4-BE49-F238E27FC236}">
                  <a16:creationId xmlns:a16="http://schemas.microsoft.com/office/drawing/2014/main" id="{B52D4E48-5CC6-46C3-8622-1A6451D6EEAC}"/>
                </a:ext>
              </a:extLst>
            </p:cNvPr>
            <p:cNvSpPr/>
            <p:nvPr/>
          </p:nvSpPr>
          <p:spPr>
            <a:xfrm>
              <a:off x="2360612" y="3586849"/>
              <a:ext cx="1022349" cy="607020"/>
            </a:xfrm>
            <a:prstGeom prst="cloud">
              <a:avLst/>
            </a:prstGeom>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1050" dirty="0"/>
                <a:t>Channel</a:t>
              </a:r>
            </a:p>
          </p:txBody>
        </p:sp>
        <p:cxnSp>
          <p:nvCxnSpPr>
            <p:cNvPr id="18" name="Elbow Connector 11">
              <a:extLst>
                <a:ext uri="{FF2B5EF4-FFF2-40B4-BE49-F238E27FC236}">
                  <a16:creationId xmlns:a16="http://schemas.microsoft.com/office/drawing/2014/main" id="{39E256D1-4C5F-4E4C-A07B-D6AD581D3699}"/>
                </a:ext>
              </a:extLst>
            </p:cNvPr>
            <p:cNvCxnSpPr>
              <a:stCxn id="16" idx="2"/>
              <a:endCxn id="15" idx="2"/>
            </p:cNvCxnSpPr>
            <p:nvPr/>
          </p:nvCxnSpPr>
          <p:spPr>
            <a:xfrm rot="5400000">
              <a:off x="2841260" y="2642652"/>
              <a:ext cx="12700" cy="2955195"/>
            </a:xfrm>
            <a:prstGeom prst="bentConnector3">
              <a:avLst>
                <a:gd name="adj1" fmla="val 4261535"/>
              </a:avLst>
            </a:prstGeom>
            <a:ln w="6350" cmpd="sng">
              <a:solidFill>
                <a:schemeClr val="bg1"/>
              </a:solidFill>
              <a:tailEnd type="triangle"/>
            </a:ln>
            <a:effectLst/>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07EEA42D-1C12-491A-ABBB-FCEC8CB4A429}"/>
                </a:ext>
              </a:extLst>
            </p:cNvPr>
            <p:cNvSpPr/>
            <p:nvPr/>
          </p:nvSpPr>
          <p:spPr>
            <a:xfrm>
              <a:off x="2490419" y="4502299"/>
              <a:ext cx="914400" cy="381000"/>
            </a:xfrm>
            <a:prstGeom prst="rect">
              <a:avLst/>
            </a:prstGeom>
            <a:solidFill>
              <a:srgbClr val="0070C0"/>
            </a:solidFill>
            <a:ln>
              <a:solidFill>
                <a:schemeClr val="bg1"/>
              </a:solidFill>
            </a:ln>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100" dirty="0" err="1">
                  <a:solidFill>
                    <a:schemeClr val="bg1"/>
                  </a:solidFill>
                </a:rPr>
                <a:t>Calib</a:t>
              </a:r>
              <a:r>
                <a:rPr lang="en-US" sz="1100" dirty="0">
                  <a:solidFill>
                    <a:schemeClr val="bg1"/>
                  </a:solidFill>
                </a:rPr>
                <a:t>/Feedback Container</a:t>
              </a:r>
            </a:p>
          </p:txBody>
        </p:sp>
      </p:grpSp>
      <p:sp>
        <p:nvSpPr>
          <p:cNvPr id="20" name="Rectangle 19">
            <a:extLst>
              <a:ext uri="{FF2B5EF4-FFF2-40B4-BE49-F238E27FC236}">
                <a16:creationId xmlns:a16="http://schemas.microsoft.com/office/drawing/2014/main" id="{87CD2392-9828-48A4-A6D4-304E20F5A0EC}"/>
              </a:ext>
            </a:extLst>
          </p:cNvPr>
          <p:cNvSpPr/>
          <p:nvPr/>
        </p:nvSpPr>
        <p:spPr>
          <a:xfrm>
            <a:off x="635930" y="5264555"/>
            <a:ext cx="4452331" cy="646331"/>
          </a:xfrm>
          <a:prstGeom prst="rect">
            <a:avLst/>
          </a:prstGeom>
        </p:spPr>
        <p:txBody>
          <a:bodyPr wrap="square">
            <a:spAutoFit/>
          </a:bodyPr>
          <a:lstStyle/>
          <a:p>
            <a:r>
              <a:rPr lang="en-US" dirty="0">
                <a:solidFill>
                  <a:schemeClr val="bg1"/>
                </a:solidFill>
              </a:rPr>
              <a:t>Unlike TDD Reciprocity, FDD Reciprocity requires UE assistance for calibration</a:t>
            </a:r>
          </a:p>
        </p:txBody>
      </p:sp>
      <p:sp>
        <p:nvSpPr>
          <p:cNvPr id="21" name="Rectangle 20">
            <a:extLst>
              <a:ext uri="{FF2B5EF4-FFF2-40B4-BE49-F238E27FC236}">
                <a16:creationId xmlns:a16="http://schemas.microsoft.com/office/drawing/2014/main" id="{E6030147-FF7D-4599-8ABD-C6C75674A56D}"/>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RP-192112</a:t>
            </a:r>
            <a:endParaRPr lang="en-US" dirty="0">
              <a:solidFill>
                <a:schemeClr val="bg1"/>
              </a:solidFill>
            </a:endParaRPr>
          </a:p>
        </p:txBody>
      </p:sp>
    </p:spTree>
    <p:extLst>
      <p:ext uri="{BB962C8B-B14F-4D97-AF65-F5344CB8AC3E}">
        <p14:creationId xmlns:p14="http://schemas.microsoft.com/office/powerpoint/2010/main" val="3793146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75F646-CA5E-4D8E-8C9E-DC76D27FB597}"/>
              </a:ext>
            </a:extLst>
          </p:cNvPr>
          <p:cNvSpPr>
            <a:spLocks noGrp="1"/>
          </p:cNvSpPr>
          <p:nvPr>
            <p:ph type="sldNum" sz="quarter" idx="11"/>
          </p:nvPr>
        </p:nvSpPr>
        <p:spPr/>
        <p:txBody>
          <a:bodyPr/>
          <a:lstStyle/>
          <a:p>
            <a:fld id="{12CB907E-C602-C34B-93F7-CA9E40714286}" type="slidenum">
              <a:rPr lang="en-US" smtClean="0"/>
              <a:pPr/>
              <a:t>7</a:t>
            </a:fld>
            <a:r>
              <a:rPr lang="en-US"/>
              <a:t> </a:t>
            </a:r>
            <a:endParaRPr lang="en-US" dirty="0"/>
          </a:p>
        </p:txBody>
      </p:sp>
      <p:sp>
        <p:nvSpPr>
          <p:cNvPr id="5" name="Title 2">
            <a:extLst>
              <a:ext uri="{FF2B5EF4-FFF2-40B4-BE49-F238E27FC236}">
                <a16:creationId xmlns:a16="http://schemas.microsoft.com/office/drawing/2014/main" id="{0C1F57C5-4A15-4882-B39B-E833631947D3}"/>
              </a:ext>
            </a:extLst>
          </p:cNvPr>
          <p:cNvSpPr txBox="1">
            <a:spLocks/>
          </p:cNvSpPr>
          <p:nvPr/>
        </p:nvSpPr>
        <p:spPr>
          <a:xfrm>
            <a:off x="488822" y="488869"/>
            <a:ext cx="11209064" cy="342206"/>
          </a:xfrm>
          <a:prstGeom prst="rect">
            <a:avLst/>
          </a:prstGeom>
        </p:spPr>
        <p:txBody>
          <a:bodyPr vert="horz" lIns="0" tIns="0" rIns="0" bIns="0" rtlCol="0" anchor="t">
            <a:noAutofit/>
          </a:bodyPr>
          <a:lst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a:lstStyle>
          <a:p>
            <a:r>
              <a:rPr lang="en-US" dirty="0"/>
              <a:t>FDD MIMO Performance Enhancements</a:t>
            </a:r>
          </a:p>
        </p:txBody>
      </p:sp>
      <p:sp>
        <p:nvSpPr>
          <p:cNvPr id="6" name="Content Placeholder 3">
            <a:extLst>
              <a:ext uri="{FF2B5EF4-FFF2-40B4-BE49-F238E27FC236}">
                <a16:creationId xmlns:a16="http://schemas.microsoft.com/office/drawing/2014/main" id="{E815A2E9-185B-4BD5-B736-FF271BAC7AA8}"/>
              </a:ext>
            </a:extLst>
          </p:cNvPr>
          <p:cNvSpPr txBox="1">
            <a:spLocks/>
          </p:cNvSpPr>
          <p:nvPr/>
        </p:nvSpPr>
        <p:spPr>
          <a:xfrm>
            <a:off x="455612" y="1143000"/>
            <a:ext cx="11209064" cy="2031325"/>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sz="2000" dirty="0"/>
              <a:t>Feedback enhancements based on exploring the channel variations over time (Doppler) and frequency (delay) are beneficial for feedback overhead reduction, especially in high mobility scenarios</a:t>
            </a:r>
          </a:p>
          <a:p>
            <a:pPr marL="342900" indent="-342900">
              <a:buClr>
                <a:schemeClr val="bg1"/>
              </a:buClr>
              <a:buFont typeface="Arial" panose="020B0604020202020204" pitchFamily="34" charset="0"/>
              <a:buChar char="•"/>
            </a:pPr>
            <a:r>
              <a:rPr lang="en-US" sz="2000" dirty="0"/>
              <a:t>CSI-RS design in the delay Doppler domain: CSI-RS may be overlaid with data REs in the time-frequency domain</a:t>
            </a:r>
          </a:p>
          <a:p>
            <a:pPr marL="342900" indent="-342900">
              <a:buClr>
                <a:schemeClr val="bg1"/>
              </a:buClr>
              <a:buFont typeface="Arial" panose="020B0604020202020204" pitchFamily="34" charset="0"/>
              <a:buChar char="•"/>
            </a:pPr>
            <a:r>
              <a:rPr lang="en-US" sz="2000" dirty="0"/>
              <a:t>Feedback overhead reduction through adaptive feedback and grid subsampling in the delay-Doppler domain</a:t>
            </a:r>
          </a:p>
          <a:p>
            <a:pPr marL="342900" indent="-342900">
              <a:buClr>
                <a:schemeClr val="bg1"/>
              </a:buClr>
              <a:buFont typeface="Arial" panose="020B0604020202020204" pitchFamily="34" charset="0"/>
              <a:buChar char="•"/>
            </a:pPr>
            <a:endParaRPr lang="en-US" sz="2000" dirty="0"/>
          </a:p>
          <a:p>
            <a:pPr>
              <a:buClr>
                <a:schemeClr val="bg1"/>
              </a:buClr>
            </a:pPr>
            <a:endParaRPr lang="en-US" sz="2000" dirty="0"/>
          </a:p>
        </p:txBody>
      </p:sp>
      <p:pic>
        <p:nvPicPr>
          <p:cNvPr id="8" name="Picture 7">
            <a:extLst>
              <a:ext uri="{FF2B5EF4-FFF2-40B4-BE49-F238E27FC236}">
                <a16:creationId xmlns:a16="http://schemas.microsoft.com/office/drawing/2014/main" id="{815FBA73-F92E-4D82-B05C-ED2608ABCE70}"/>
              </a:ext>
            </a:extLst>
          </p:cNvPr>
          <p:cNvPicPr>
            <a:picLocks noChangeAspect="1"/>
          </p:cNvPicPr>
          <p:nvPr/>
        </p:nvPicPr>
        <p:blipFill>
          <a:blip r:embed="rId2"/>
          <a:stretch>
            <a:fillRect/>
          </a:stretch>
        </p:blipFill>
        <p:spPr>
          <a:xfrm>
            <a:off x="782963" y="3402793"/>
            <a:ext cx="4671580" cy="3244889"/>
          </a:xfrm>
          <a:prstGeom prst="rect">
            <a:avLst/>
          </a:prstGeom>
          <a:solidFill>
            <a:schemeClr val="bg1"/>
          </a:solidFill>
        </p:spPr>
      </p:pic>
      <p:graphicFrame>
        <p:nvGraphicFramePr>
          <p:cNvPr id="9" name="Table 8">
            <a:extLst>
              <a:ext uri="{FF2B5EF4-FFF2-40B4-BE49-F238E27FC236}">
                <a16:creationId xmlns:a16="http://schemas.microsoft.com/office/drawing/2014/main" id="{E94CA17A-B42C-494C-A3D4-5AD9FA74D948}"/>
              </a:ext>
            </a:extLst>
          </p:cNvPr>
          <p:cNvGraphicFramePr>
            <a:graphicFrameLocks noGrp="1"/>
          </p:cNvGraphicFramePr>
          <p:nvPr>
            <p:extLst>
              <p:ext uri="{D42A27DB-BD31-4B8C-83A1-F6EECF244321}">
                <p14:modId xmlns:p14="http://schemas.microsoft.com/office/powerpoint/2010/main" val="4164231855"/>
              </p:ext>
            </p:extLst>
          </p:nvPr>
        </p:nvGraphicFramePr>
        <p:xfrm>
          <a:off x="6502356" y="4032425"/>
          <a:ext cx="2011590" cy="1975792"/>
        </p:xfrm>
        <a:graphic>
          <a:graphicData uri="http://schemas.openxmlformats.org/drawingml/2006/table">
            <a:tbl>
              <a:tblPr firstRow="1" bandRow="1">
                <a:tableStyleId>{69CF1AB2-1976-4502-BF36-3FF5EA218861}</a:tableStyleId>
              </a:tblPr>
              <a:tblGrid>
                <a:gridCol w="143685">
                  <a:extLst>
                    <a:ext uri="{9D8B030D-6E8A-4147-A177-3AD203B41FA5}">
                      <a16:colId xmlns:a16="http://schemas.microsoft.com/office/drawing/2014/main" val="1427059151"/>
                    </a:ext>
                  </a:extLst>
                </a:gridCol>
                <a:gridCol w="143685">
                  <a:extLst>
                    <a:ext uri="{9D8B030D-6E8A-4147-A177-3AD203B41FA5}">
                      <a16:colId xmlns:a16="http://schemas.microsoft.com/office/drawing/2014/main" val="3761764171"/>
                    </a:ext>
                  </a:extLst>
                </a:gridCol>
                <a:gridCol w="143685">
                  <a:extLst>
                    <a:ext uri="{9D8B030D-6E8A-4147-A177-3AD203B41FA5}">
                      <a16:colId xmlns:a16="http://schemas.microsoft.com/office/drawing/2014/main" val="1139112606"/>
                    </a:ext>
                  </a:extLst>
                </a:gridCol>
                <a:gridCol w="143685">
                  <a:extLst>
                    <a:ext uri="{9D8B030D-6E8A-4147-A177-3AD203B41FA5}">
                      <a16:colId xmlns:a16="http://schemas.microsoft.com/office/drawing/2014/main" val="469286215"/>
                    </a:ext>
                  </a:extLst>
                </a:gridCol>
                <a:gridCol w="143685">
                  <a:extLst>
                    <a:ext uri="{9D8B030D-6E8A-4147-A177-3AD203B41FA5}">
                      <a16:colId xmlns:a16="http://schemas.microsoft.com/office/drawing/2014/main" val="2432645621"/>
                    </a:ext>
                  </a:extLst>
                </a:gridCol>
                <a:gridCol w="143685">
                  <a:extLst>
                    <a:ext uri="{9D8B030D-6E8A-4147-A177-3AD203B41FA5}">
                      <a16:colId xmlns:a16="http://schemas.microsoft.com/office/drawing/2014/main" val="3430222341"/>
                    </a:ext>
                  </a:extLst>
                </a:gridCol>
                <a:gridCol w="143685">
                  <a:extLst>
                    <a:ext uri="{9D8B030D-6E8A-4147-A177-3AD203B41FA5}">
                      <a16:colId xmlns:a16="http://schemas.microsoft.com/office/drawing/2014/main" val="2459431428"/>
                    </a:ext>
                  </a:extLst>
                </a:gridCol>
                <a:gridCol w="143685">
                  <a:extLst>
                    <a:ext uri="{9D8B030D-6E8A-4147-A177-3AD203B41FA5}">
                      <a16:colId xmlns:a16="http://schemas.microsoft.com/office/drawing/2014/main" val="2132623335"/>
                    </a:ext>
                  </a:extLst>
                </a:gridCol>
                <a:gridCol w="143685">
                  <a:extLst>
                    <a:ext uri="{9D8B030D-6E8A-4147-A177-3AD203B41FA5}">
                      <a16:colId xmlns:a16="http://schemas.microsoft.com/office/drawing/2014/main" val="2845842775"/>
                    </a:ext>
                  </a:extLst>
                </a:gridCol>
                <a:gridCol w="143685">
                  <a:extLst>
                    <a:ext uri="{9D8B030D-6E8A-4147-A177-3AD203B41FA5}">
                      <a16:colId xmlns:a16="http://schemas.microsoft.com/office/drawing/2014/main" val="291718164"/>
                    </a:ext>
                  </a:extLst>
                </a:gridCol>
                <a:gridCol w="143685">
                  <a:extLst>
                    <a:ext uri="{9D8B030D-6E8A-4147-A177-3AD203B41FA5}">
                      <a16:colId xmlns:a16="http://schemas.microsoft.com/office/drawing/2014/main" val="3004999918"/>
                    </a:ext>
                  </a:extLst>
                </a:gridCol>
                <a:gridCol w="143685">
                  <a:extLst>
                    <a:ext uri="{9D8B030D-6E8A-4147-A177-3AD203B41FA5}">
                      <a16:colId xmlns:a16="http://schemas.microsoft.com/office/drawing/2014/main" val="3419942713"/>
                    </a:ext>
                  </a:extLst>
                </a:gridCol>
                <a:gridCol w="143685">
                  <a:extLst>
                    <a:ext uri="{9D8B030D-6E8A-4147-A177-3AD203B41FA5}">
                      <a16:colId xmlns:a16="http://schemas.microsoft.com/office/drawing/2014/main" val="412484983"/>
                    </a:ext>
                  </a:extLst>
                </a:gridCol>
                <a:gridCol w="143685">
                  <a:extLst>
                    <a:ext uri="{9D8B030D-6E8A-4147-A177-3AD203B41FA5}">
                      <a16:colId xmlns:a16="http://schemas.microsoft.com/office/drawing/2014/main" val="2042751807"/>
                    </a:ext>
                  </a:extLst>
                </a:gridCol>
              </a:tblGrid>
              <a:tr h="141128">
                <a:tc>
                  <a:txBody>
                    <a:bodyPr/>
                    <a:lstStyle/>
                    <a:p>
                      <a:endParaRPr lang="en-US" sz="700" dirty="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extLst>
                  <a:ext uri="{0D108BD9-81ED-4DB2-BD59-A6C34878D82A}">
                    <a16:rowId xmlns:a16="http://schemas.microsoft.com/office/drawing/2014/main" val="3811019077"/>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extLst>
                  <a:ext uri="{0D108BD9-81ED-4DB2-BD59-A6C34878D82A}">
                    <a16:rowId xmlns:a16="http://schemas.microsoft.com/office/drawing/2014/main" val="3046997423"/>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extLst>
                  <a:ext uri="{0D108BD9-81ED-4DB2-BD59-A6C34878D82A}">
                    <a16:rowId xmlns:a16="http://schemas.microsoft.com/office/drawing/2014/main" val="1834467405"/>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extLst>
                  <a:ext uri="{0D108BD9-81ED-4DB2-BD59-A6C34878D82A}">
                    <a16:rowId xmlns:a16="http://schemas.microsoft.com/office/drawing/2014/main" val="2820209988"/>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1176343926"/>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682037425"/>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2094108006"/>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4275724491"/>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1373893125"/>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4197225793"/>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3711877974"/>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4289440680"/>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3020184806"/>
                  </a:ext>
                </a:extLst>
              </a:tr>
              <a:tr h="141128">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tc>
                  <a:txBody>
                    <a:bodyPr/>
                    <a:lstStyle/>
                    <a:p>
                      <a:endParaRPr lang="en-US" sz="700" dirty="0"/>
                    </a:p>
                  </a:txBody>
                  <a:tcPr marL="33505" marR="33505" marT="16753" marB="16753"/>
                </a:tc>
                <a:extLst>
                  <a:ext uri="{0D108BD9-81ED-4DB2-BD59-A6C34878D82A}">
                    <a16:rowId xmlns:a16="http://schemas.microsoft.com/office/drawing/2014/main" val="2335430949"/>
                  </a:ext>
                </a:extLst>
              </a:tr>
            </a:tbl>
          </a:graphicData>
        </a:graphic>
      </p:graphicFrame>
      <p:graphicFrame>
        <p:nvGraphicFramePr>
          <p:cNvPr id="10" name="Table 9">
            <a:extLst>
              <a:ext uri="{FF2B5EF4-FFF2-40B4-BE49-F238E27FC236}">
                <a16:creationId xmlns:a16="http://schemas.microsoft.com/office/drawing/2014/main" id="{4476C3F1-70E0-47CE-A197-7F1AB0D75E10}"/>
              </a:ext>
            </a:extLst>
          </p:cNvPr>
          <p:cNvGraphicFramePr>
            <a:graphicFrameLocks noGrp="1"/>
          </p:cNvGraphicFramePr>
          <p:nvPr>
            <p:extLst>
              <p:ext uri="{D42A27DB-BD31-4B8C-83A1-F6EECF244321}">
                <p14:modId xmlns:p14="http://schemas.microsoft.com/office/powerpoint/2010/main" val="1970683198"/>
              </p:ext>
            </p:extLst>
          </p:nvPr>
        </p:nvGraphicFramePr>
        <p:xfrm>
          <a:off x="9824237" y="3755468"/>
          <a:ext cx="1971068" cy="2521285"/>
        </p:xfrm>
        <a:graphic>
          <a:graphicData uri="http://schemas.openxmlformats.org/drawingml/2006/table">
            <a:tbl>
              <a:tblPr firstRow="1" bandRow="1">
                <a:tableStyleId>{69CF1AB2-1976-4502-BF36-3FF5EA218861}</a:tableStyleId>
              </a:tblPr>
              <a:tblGrid>
                <a:gridCol w="89594">
                  <a:extLst>
                    <a:ext uri="{9D8B030D-6E8A-4147-A177-3AD203B41FA5}">
                      <a16:colId xmlns:a16="http://schemas.microsoft.com/office/drawing/2014/main" val="1427059151"/>
                    </a:ext>
                  </a:extLst>
                </a:gridCol>
                <a:gridCol w="89594">
                  <a:extLst>
                    <a:ext uri="{9D8B030D-6E8A-4147-A177-3AD203B41FA5}">
                      <a16:colId xmlns:a16="http://schemas.microsoft.com/office/drawing/2014/main" val="3761764171"/>
                    </a:ext>
                  </a:extLst>
                </a:gridCol>
                <a:gridCol w="89594">
                  <a:extLst>
                    <a:ext uri="{9D8B030D-6E8A-4147-A177-3AD203B41FA5}">
                      <a16:colId xmlns:a16="http://schemas.microsoft.com/office/drawing/2014/main" val="1139112606"/>
                    </a:ext>
                  </a:extLst>
                </a:gridCol>
                <a:gridCol w="89594">
                  <a:extLst>
                    <a:ext uri="{9D8B030D-6E8A-4147-A177-3AD203B41FA5}">
                      <a16:colId xmlns:a16="http://schemas.microsoft.com/office/drawing/2014/main" val="469286215"/>
                    </a:ext>
                  </a:extLst>
                </a:gridCol>
                <a:gridCol w="89594">
                  <a:extLst>
                    <a:ext uri="{9D8B030D-6E8A-4147-A177-3AD203B41FA5}">
                      <a16:colId xmlns:a16="http://schemas.microsoft.com/office/drawing/2014/main" val="2432645621"/>
                    </a:ext>
                  </a:extLst>
                </a:gridCol>
                <a:gridCol w="89594">
                  <a:extLst>
                    <a:ext uri="{9D8B030D-6E8A-4147-A177-3AD203B41FA5}">
                      <a16:colId xmlns:a16="http://schemas.microsoft.com/office/drawing/2014/main" val="3430222341"/>
                    </a:ext>
                  </a:extLst>
                </a:gridCol>
                <a:gridCol w="89594">
                  <a:extLst>
                    <a:ext uri="{9D8B030D-6E8A-4147-A177-3AD203B41FA5}">
                      <a16:colId xmlns:a16="http://schemas.microsoft.com/office/drawing/2014/main" val="2459431428"/>
                    </a:ext>
                  </a:extLst>
                </a:gridCol>
                <a:gridCol w="89594">
                  <a:extLst>
                    <a:ext uri="{9D8B030D-6E8A-4147-A177-3AD203B41FA5}">
                      <a16:colId xmlns:a16="http://schemas.microsoft.com/office/drawing/2014/main" val="2132623335"/>
                    </a:ext>
                  </a:extLst>
                </a:gridCol>
                <a:gridCol w="89594">
                  <a:extLst>
                    <a:ext uri="{9D8B030D-6E8A-4147-A177-3AD203B41FA5}">
                      <a16:colId xmlns:a16="http://schemas.microsoft.com/office/drawing/2014/main" val="2845842775"/>
                    </a:ext>
                  </a:extLst>
                </a:gridCol>
                <a:gridCol w="89594">
                  <a:extLst>
                    <a:ext uri="{9D8B030D-6E8A-4147-A177-3AD203B41FA5}">
                      <a16:colId xmlns:a16="http://schemas.microsoft.com/office/drawing/2014/main" val="291718164"/>
                    </a:ext>
                  </a:extLst>
                </a:gridCol>
                <a:gridCol w="89594">
                  <a:extLst>
                    <a:ext uri="{9D8B030D-6E8A-4147-A177-3AD203B41FA5}">
                      <a16:colId xmlns:a16="http://schemas.microsoft.com/office/drawing/2014/main" val="3004999918"/>
                    </a:ext>
                  </a:extLst>
                </a:gridCol>
                <a:gridCol w="89594">
                  <a:extLst>
                    <a:ext uri="{9D8B030D-6E8A-4147-A177-3AD203B41FA5}">
                      <a16:colId xmlns:a16="http://schemas.microsoft.com/office/drawing/2014/main" val="3419942713"/>
                    </a:ext>
                  </a:extLst>
                </a:gridCol>
                <a:gridCol w="89594">
                  <a:extLst>
                    <a:ext uri="{9D8B030D-6E8A-4147-A177-3AD203B41FA5}">
                      <a16:colId xmlns:a16="http://schemas.microsoft.com/office/drawing/2014/main" val="412484983"/>
                    </a:ext>
                  </a:extLst>
                </a:gridCol>
                <a:gridCol w="89594">
                  <a:extLst>
                    <a:ext uri="{9D8B030D-6E8A-4147-A177-3AD203B41FA5}">
                      <a16:colId xmlns:a16="http://schemas.microsoft.com/office/drawing/2014/main" val="2042751807"/>
                    </a:ext>
                  </a:extLst>
                </a:gridCol>
                <a:gridCol w="89594">
                  <a:extLst>
                    <a:ext uri="{9D8B030D-6E8A-4147-A177-3AD203B41FA5}">
                      <a16:colId xmlns:a16="http://schemas.microsoft.com/office/drawing/2014/main" val="3222935395"/>
                    </a:ext>
                  </a:extLst>
                </a:gridCol>
                <a:gridCol w="89594">
                  <a:extLst>
                    <a:ext uri="{9D8B030D-6E8A-4147-A177-3AD203B41FA5}">
                      <a16:colId xmlns:a16="http://schemas.microsoft.com/office/drawing/2014/main" val="2331977179"/>
                    </a:ext>
                  </a:extLst>
                </a:gridCol>
                <a:gridCol w="89594">
                  <a:extLst>
                    <a:ext uri="{9D8B030D-6E8A-4147-A177-3AD203B41FA5}">
                      <a16:colId xmlns:a16="http://schemas.microsoft.com/office/drawing/2014/main" val="2940884305"/>
                    </a:ext>
                  </a:extLst>
                </a:gridCol>
                <a:gridCol w="89594">
                  <a:extLst>
                    <a:ext uri="{9D8B030D-6E8A-4147-A177-3AD203B41FA5}">
                      <a16:colId xmlns:a16="http://schemas.microsoft.com/office/drawing/2014/main" val="2542384401"/>
                    </a:ext>
                  </a:extLst>
                </a:gridCol>
                <a:gridCol w="89594">
                  <a:extLst>
                    <a:ext uri="{9D8B030D-6E8A-4147-A177-3AD203B41FA5}">
                      <a16:colId xmlns:a16="http://schemas.microsoft.com/office/drawing/2014/main" val="3381640389"/>
                    </a:ext>
                  </a:extLst>
                </a:gridCol>
                <a:gridCol w="89594">
                  <a:extLst>
                    <a:ext uri="{9D8B030D-6E8A-4147-A177-3AD203B41FA5}">
                      <a16:colId xmlns:a16="http://schemas.microsoft.com/office/drawing/2014/main" val="3445570191"/>
                    </a:ext>
                  </a:extLst>
                </a:gridCol>
                <a:gridCol w="89594">
                  <a:extLst>
                    <a:ext uri="{9D8B030D-6E8A-4147-A177-3AD203B41FA5}">
                      <a16:colId xmlns:a16="http://schemas.microsoft.com/office/drawing/2014/main" val="1410979807"/>
                    </a:ext>
                  </a:extLst>
                </a:gridCol>
                <a:gridCol w="89594">
                  <a:extLst>
                    <a:ext uri="{9D8B030D-6E8A-4147-A177-3AD203B41FA5}">
                      <a16:colId xmlns:a16="http://schemas.microsoft.com/office/drawing/2014/main" val="2036294590"/>
                    </a:ext>
                  </a:extLst>
                </a:gridCol>
              </a:tblGrid>
              <a:tr h="193945">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extLst>
                  <a:ext uri="{0D108BD9-81ED-4DB2-BD59-A6C34878D82A}">
                    <a16:rowId xmlns:a16="http://schemas.microsoft.com/office/drawing/2014/main" val="3811019077"/>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extLst>
                  <a:ext uri="{0D108BD9-81ED-4DB2-BD59-A6C34878D82A}">
                    <a16:rowId xmlns:a16="http://schemas.microsoft.com/office/drawing/2014/main" val="3046997423"/>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extLst>
                  <a:ext uri="{0D108BD9-81ED-4DB2-BD59-A6C34878D82A}">
                    <a16:rowId xmlns:a16="http://schemas.microsoft.com/office/drawing/2014/main" val="1834467405"/>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extLst>
                  <a:ext uri="{0D108BD9-81ED-4DB2-BD59-A6C34878D82A}">
                    <a16:rowId xmlns:a16="http://schemas.microsoft.com/office/drawing/2014/main" val="2820209988"/>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1176343926"/>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682037425"/>
                  </a:ext>
                </a:extLst>
              </a:tr>
              <a:tr h="193945">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2094108006"/>
                  </a:ext>
                </a:extLst>
              </a:tr>
              <a:tr h="193945">
                <a:tc>
                  <a:txBody>
                    <a:bodyPr/>
                    <a:lstStyle/>
                    <a:p>
                      <a:endParaRPr lang="en-US" sz="700" dirty="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4275724491"/>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1373893125"/>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4197225793"/>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3711877974"/>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4289440680"/>
                  </a:ext>
                </a:extLst>
              </a:tr>
              <a:tr h="193945">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tc>
                  <a:txBody>
                    <a:bodyPr/>
                    <a:lstStyle/>
                    <a:p>
                      <a:endParaRPr lang="en-US" sz="700" dirty="0"/>
                    </a:p>
                  </a:txBody>
                  <a:tcPr marL="32097" marR="32097" marT="16049" marB="16049"/>
                </a:tc>
                <a:extLst>
                  <a:ext uri="{0D108BD9-81ED-4DB2-BD59-A6C34878D82A}">
                    <a16:rowId xmlns:a16="http://schemas.microsoft.com/office/drawing/2014/main" val="3020184806"/>
                  </a:ext>
                </a:extLst>
              </a:tr>
            </a:tbl>
          </a:graphicData>
        </a:graphic>
      </p:graphicFrame>
      <p:grpSp>
        <p:nvGrpSpPr>
          <p:cNvPr id="11" name="Group 10">
            <a:extLst>
              <a:ext uri="{FF2B5EF4-FFF2-40B4-BE49-F238E27FC236}">
                <a16:creationId xmlns:a16="http://schemas.microsoft.com/office/drawing/2014/main" id="{A0829663-B2F6-46C5-9072-13A7270E3E88}"/>
              </a:ext>
            </a:extLst>
          </p:cNvPr>
          <p:cNvGrpSpPr/>
          <p:nvPr/>
        </p:nvGrpSpPr>
        <p:grpSpPr>
          <a:xfrm>
            <a:off x="8849220" y="4488033"/>
            <a:ext cx="2257843" cy="1105613"/>
            <a:chOff x="6886194" y="3456936"/>
            <a:chExt cx="2257843" cy="1105613"/>
          </a:xfrm>
        </p:grpSpPr>
        <p:sp>
          <p:nvSpPr>
            <p:cNvPr id="12" name="Content Placeholder 3">
              <a:extLst>
                <a:ext uri="{FF2B5EF4-FFF2-40B4-BE49-F238E27FC236}">
                  <a16:creationId xmlns:a16="http://schemas.microsoft.com/office/drawing/2014/main" id="{F551ED13-22FF-47FF-B3B9-FCD13A72DAEB}"/>
                </a:ext>
              </a:extLst>
            </p:cNvPr>
            <p:cNvSpPr txBox="1">
              <a:spLocks/>
            </p:cNvSpPr>
            <p:nvPr/>
          </p:nvSpPr>
          <p:spPr>
            <a:xfrm>
              <a:off x="7222896" y="3515225"/>
              <a:ext cx="1921141" cy="522176"/>
            </a:xfrm>
            <a:prstGeom prst="rect">
              <a:avLst/>
            </a:prstGeom>
          </p:spPr>
          <p:txBody>
            <a:bodyPr vert="horz" lIns="0" tIns="0" rIns="0" bIns="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000" dirty="0"/>
            </a:p>
          </p:txBody>
        </p:sp>
        <p:sp>
          <p:nvSpPr>
            <p:cNvPr id="13" name="TextBox 12">
              <a:extLst>
                <a:ext uri="{FF2B5EF4-FFF2-40B4-BE49-F238E27FC236}">
                  <a16:creationId xmlns:a16="http://schemas.microsoft.com/office/drawing/2014/main" id="{DCBF4C78-D3F1-40A5-B212-C2D31A7FC3F4}"/>
                </a:ext>
              </a:extLst>
            </p:cNvPr>
            <p:cNvSpPr txBox="1"/>
            <p:nvPr/>
          </p:nvSpPr>
          <p:spPr>
            <a:xfrm>
              <a:off x="6915388" y="4225059"/>
              <a:ext cx="526048" cy="337490"/>
            </a:xfrm>
            <a:prstGeom prst="rect">
              <a:avLst/>
            </a:prstGeom>
            <a:noFill/>
            <a:ln>
              <a:noFill/>
            </a:ln>
          </p:spPr>
          <p:txBody>
            <a:bodyPr wrap="square" lIns="0" tIns="0" rIns="0" bIns="0" rtlCol="0">
              <a:noAutofit/>
            </a:bodyPr>
            <a:lstStyle/>
            <a:p>
              <a:r>
                <a:rPr lang="en-US" sz="1400" dirty="0">
                  <a:solidFill>
                    <a:schemeClr val="tx2"/>
                  </a:solidFill>
                </a:rPr>
                <a:t>SFFT</a:t>
              </a:r>
            </a:p>
          </p:txBody>
        </p:sp>
        <p:sp>
          <p:nvSpPr>
            <p:cNvPr id="14" name="TextBox 13">
              <a:extLst>
                <a:ext uri="{FF2B5EF4-FFF2-40B4-BE49-F238E27FC236}">
                  <a16:creationId xmlns:a16="http://schemas.microsoft.com/office/drawing/2014/main" id="{ECD047D4-A503-4A4A-8139-E54F91569C49}"/>
                </a:ext>
              </a:extLst>
            </p:cNvPr>
            <p:cNvSpPr txBox="1"/>
            <p:nvPr/>
          </p:nvSpPr>
          <p:spPr>
            <a:xfrm>
              <a:off x="6886194" y="3456936"/>
              <a:ext cx="526048" cy="337490"/>
            </a:xfrm>
            <a:prstGeom prst="rect">
              <a:avLst/>
            </a:prstGeom>
            <a:noFill/>
            <a:ln>
              <a:noFill/>
            </a:ln>
          </p:spPr>
          <p:txBody>
            <a:bodyPr wrap="square" lIns="0" tIns="0" rIns="0" bIns="0" rtlCol="0">
              <a:noAutofit/>
            </a:bodyPr>
            <a:lstStyle/>
            <a:p>
              <a:r>
                <a:rPr lang="en-US" sz="1400" dirty="0">
                  <a:solidFill>
                    <a:schemeClr val="tx2"/>
                  </a:solidFill>
                </a:rPr>
                <a:t>ISFFT</a:t>
              </a:r>
            </a:p>
          </p:txBody>
        </p:sp>
      </p:grpSp>
      <p:pic>
        <p:nvPicPr>
          <p:cNvPr id="15" name="Graphic 14" descr="Line arrow: Slight curve">
            <a:extLst>
              <a:ext uri="{FF2B5EF4-FFF2-40B4-BE49-F238E27FC236}">
                <a16:creationId xmlns:a16="http://schemas.microsoft.com/office/drawing/2014/main" id="{5241535C-2914-408D-A8D5-815EA8CE24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26539" y="4804245"/>
            <a:ext cx="641664" cy="641664"/>
          </a:xfrm>
          <a:prstGeom prst="rect">
            <a:avLst/>
          </a:prstGeom>
        </p:spPr>
      </p:pic>
      <p:pic>
        <p:nvPicPr>
          <p:cNvPr id="16" name="Graphic 15" descr="Line arrow: Slight curve">
            <a:extLst>
              <a:ext uri="{FF2B5EF4-FFF2-40B4-BE49-F238E27FC236}">
                <a16:creationId xmlns:a16="http://schemas.microsoft.com/office/drawing/2014/main" id="{B44A3DFE-5187-47C8-81B4-1304081899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8703945" y="4524743"/>
            <a:ext cx="640586" cy="641663"/>
          </a:xfrm>
          <a:prstGeom prst="rect">
            <a:avLst/>
          </a:prstGeom>
        </p:spPr>
      </p:pic>
      <p:cxnSp>
        <p:nvCxnSpPr>
          <p:cNvPr id="17" name="Straight Arrow Connector 16">
            <a:extLst>
              <a:ext uri="{FF2B5EF4-FFF2-40B4-BE49-F238E27FC236}">
                <a16:creationId xmlns:a16="http://schemas.microsoft.com/office/drawing/2014/main" id="{B595ACC7-4902-4208-B9EA-6FCAE6FB1718}"/>
              </a:ext>
            </a:extLst>
          </p:cNvPr>
          <p:cNvCxnSpPr>
            <a:cxnSpLocks/>
          </p:cNvCxnSpPr>
          <p:nvPr/>
        </p:nvCxnSpPr>
        <p:spPr>
          <a:xfrm flipV="1">
            <a:off x="6455902" y="3715387"/>
            <a:ext cx="0" cy="2362199"/>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EAA8B69A-415C-4725-B6EF-CFF91545A7F1}"/>
              </a:ext>
            </a:extLst>
          </p:cNvPr>
          <p:cNvCxnSpPr>
            <a:cxnSpLocks/>
          </p:cNvCxnSpPr>
          <p:nvPr/>
        </p:nvCxnSpPr>
        <p:spPr>
          <a:xfrm>
            <a:off x="6455902" y="6077586"/>
            <a:ext cx="2354348" cy="0"/>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60A0651D-B818-48C4-8AC9-BAB8DF9BCA54}"/>
              </a:ext>
            </a:extLst>
          </p:cNvPr>
          <p:cNvCxnSpPr>
            <a:cxnSpLocks/>
          </p:cNvCxnSpPr>
          <p:nvPr/>
        </p:nvCxnSpPr>
        <p:spPr>
          <a:xfrm flipV="1">
            <a:off x="9687998" y="3493065"/>
            <a:ext cx="8118" cy="2872032"/>
          </a:xfrm>
          <a:prstGeom prst="straightConnector1">
            <a:avLst/>
          </a:prstGeom>
          <a:ln w="6350"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C068FA6B-9D43-46F4-8F04-C43B7F825D19}"/>
              </a:ext>
            </a:extLst>
          </p:cNvPr>
          <p:cNvSpPr txBox="1"/>
          <p:nvPr/>
        </p:nvSpPr>
        <p:spPr>
          <a:xfrm>
            <a:off x="7005464" y="6127721"/>
            <a:ext cx="1142999" cy="253898"/>
          </a:xfrm>
          <a:prstGeom prst="rect">
            <a:avLst/>
          </a:prstGeom>
          <a:noFill/>
          <a:ln>
            <a:noFill/>
          </a:ln>
        </p:spPr>
        <p:txBody>
          <a:bodyPr wrap="square" lIns="0" tIns="0" rIns="0" bIns="0" rtlCol="0">
            <a:noAutofit/>
          </a:bodyPr>
          <a:lstStyle/>
          <a:p>
            <a:r>
              <a:rPr lang="en-US" sz="1400" dirty="0">
                <a:solidFill>
                  <a:schemeClr val="tx2"/>
                </a:solidFill>
              </a:rPr>
              <a:t>Time domain</a:t>
            </a:r>
          </a:p>
        </p:txBody>
      </p:sp>
      <p:sp>
        <p:nvSpPr>
          <p:cNvPr id="21" name="TextBox 20">
            <a:extLst>
              <a:ext uri="{FF2B5EF4-FFF2-40B4-BE49-F238E27FC236}">
                <a16:creationId xmlns:a16="http://schemas.microsoft.com/office/drawing/2014/main" id="{28773722-7DEF-4DC6-8A4B-2FDDB5430DE8}"/>
              </a:ext>
            </a:extLst>
          </p:cNvPr>
          <p:cNvSpPr txBox="1"/>
          <p:nvPr/>
        </p:nvSpPr>
        <p:spPr>
          <a:xfrm rot="16200000">
            <a:off x="5502834" y="4735655"/>
            <a:ext cx="1660359" cy="253898"/>
          </a:xfrm>
          <a:prstGeom prst="rect">
            <a:avLst/>
          </a:prstGeom>
          <a:noFill/>
          <a:ln>
            <a:noFill/>
          </a:ln>
        </p:spPr>
        <p:txBody>
          <a:bodyPr wrap="square" lIns="0" tIns="0" rIns="0" bIns="0" rtlCol="0">
            <a:noAutofit/>
          </a:bodyPr>
          <a:lstStyle/>
          <a:p>
            <a:r>
              <a:rPr lang="en-US" sz="1400" dirty="0">
                <a:solidFill>
                  <a:schemeClr val="tx2"/>
                </a:solidFill>
              </a:rPr>
              <a:t>Frequency domain</a:t>
            </a:r>
          </a:p>
        </p:txBody>
      </p:sp>
      <p:sp>
        <p:nvSpPr>
          <p:cNvPr id="22" name="TextBox 21">
            <a:extLst>
              <a:ext uri="{FF2B5EF4-FFF2-40B4-BE49-F238E27FC236}">
                <a16:creationId xmlns:a16="http://schemas.microsoft.com/office/drawing/2014/main" id="{C99D6DCB-14D9-4856-B97E-48E84EFB4B4B}"/>
              </a:ext>
            </a:extLst>
          </p:cNvPr>
          <p:cNvSpPr txBox="1"/>
          <p:nvPr/>
        </p:nvSpPr>
        <p:spPr>
          <a:xfrm>
            <a:off x="10259764" y="6358423"/>
            <a:ext cx="1535541" cy="219507"/>
          </a:xfrm>
          <a:prstGeom prst="rect">
            <a:avLst/>
          </a:prstGeom>
          <a:noFill/>
          <a:ln>
            <a:noFill/>
          </a:ln>
        </p:spPr>
        <p:txBody>
          <a:bodyPr wrap="square" lIns="0" tIns="0" rIns="0" bIns="0" rtlCol="0">
            <a:noAutofit/>
          </a:bodyPr>
          <a:lstStyle/>
          <a:p>
            <a:r>
              <a:rPr lang="en-US" sz="1400" dirty="0">
                <a:solidFill>
                  <a:schemeClr val="tx2"/>
                </a:solidFill>
              </a:rPr>
              <a:t>Doppler domain</a:t>
            </a:r>
          </a:p>
        </p:txBody>
      </p:sp>
      <p:sp>
        <p:nvSpPr>
          <p:cNvPr id="23" name="TextBox 22">
            <a:extLst>
              <a:ext uri="{FF2B5EF4-FFF2-40B4-BE49-F238E27FC236}">
                <a16:creationId xmlns:a16="http://schemas.microsoft.com/office/drawing/2014/main" id="{A0D5B6E4-5D36-4C84-97C6-049591E4BD81}"/>
              </a:ext>
            </a:extLst>
          </p:cNvPr>
          <p:cNvSpPr txBox="1"/>
          <p:nvPr/>
        </p:nvSpPr>
        <p:spPr>
          <a:xfrm rot="16200000">
            <a:off x="8773418" y="4566419"/>
            <a:ext cx="1535541" cy="219507"/>
          </a:xfrm>
          <a:prstGeom prst="rect">
            <a:avLst/>
          </a:prstGeom>
          <a:noFill/>
          <a:ln>
            <a:noFill/>
          </a:ln>
        </p:spPr>
        <p:txBody>
          <a:bodyPr wrap="square" lIns="0" tIns="0" rIns="0" bIns="0" rtlCol="0">
            <a:noAutofit/>
          </a:bodyPr>
          <a:lstStyle/>
          <a:p>
            <a:r>
              <a:rPr lang="en-US" sz="1400" dirty="0">
                <a:solidFill>
                  <a:schemeClr val="tx2"/>
                </a:solidFill>
              </a:rPr>
              <a:t>Delay domain</a:t>
            </a:r>
          </a:p>
        </p:txBody>
      </p:sp>
      <p:sp>
        <p:nvSpPr>
          <p:cNvPr id="24" name="TextBox 23">
            <a:extLst>
              <a:ext uri="{FF2B5EF4-FFF2-40B4-BE49-F238E27FC236}">
                <a16:creationId xmlns:a16="http://schemas.microsoft.com/office/drawing/2014/main" id="{12E97068-D750-4B65-99CA-74FBBC34FBE2}"/>
              </a:ext>
            </a:extLst>
          </p:cNvPr>
          <p:cNvSpPr txBox="1"/>
          <p:nvPr/>
        </p:nvSpPr>
        <p:spPr>
          <a:xfrm>
            <a:off x="6744379" y="3738637"/>
            <a:ext cx="1527544" cy="243654"/>
          </a:xfrm>
          <a:prstGeom prst="rect">
            <a:avLst/>
          </a:prstGeom>
          <a:noFill/>
          <a:ln>
            <a:noFill/>
          </a:ln>
        </p:spPr>
        <p:txBody>
          <a:bodyPr wrap="square" lIns="0" tIns="0" rIns="0" bIns="0" rtlCol="0">
            <a:noAutofit/>
          </a:bodyPr>
          <a:lstStyle/>
          <a:p>
            <a:r>
              <a:rPr lang="en-US" sz="1400" dirty="0">
                <a:solidFill>
                  <a:schemeClr val="tx2"/>
                </a:solidFill>
              </a:rPr>
              <a:t>Time frequency grid</a:t>
            </a:r>
          </a:p>
        </p:txBody>
      </p:sp>
      <p:sp>
        <p:nvSpPr>
          <p:cNvPr id="25" name="TextBox 24">
            <a:extLst>
              <a:ext uri="{FF2B5EF4-FFF2-40B4-BE49-F238E27FC236}">
                <a16:creationId xmlns:a16="http://schemas.microsoft.com/office/drawing/2014/main" id="{B50D2096-F7BE-4B0B-B3B8-AB00642BBC04}"/>
              </a:ext>
            </a:extLst>
          </p:cNvPr>
          <p:cNvSpPr txBox="1"/>
          <p:nvPr/>
        </p:nvSpPr>
        <p:spPr>
          <a:xfrm>
            <a:off x="10170342" y="3492323"/>
            <a:ext cx="1527544" cy="243654"/>
          </a:xfrm>
          <a:prstGeom prst="rect">
            <a:avLst/>
          </a:prstGeom>
          <a:noFill/>
          <a:ln>
            <a:noFill/>
          </a:ln>
        </p:spPr>
        <p:txBody>
          <a:bodyPr wrap="square" lIns="0" tIns="0" rIns="0" bIns="0" rtlCol="0">
            <a:noAutofit/>
          </a:bodyPr>
          <a:lstStyle/>
          <a:p>
            <a:r>
              <a:rPr lang="en-US" sz="1400" dirty="0">
                <a:solidFill>
                  <a:schemeClr val="tx2"/>
                </a:solidFill>
              </a:rPr>
              <a:t>Delay Doppler grid</a:t>
            </a:r>
          </a:p>
        </p:txBody>
      </p:sp>
      <p:sp>
        <p:nvSpPr>
          <p:cNvPr id="29" name="Rectangle 28">
            <a:extLst>
              <a:ext uri="{FF2B5EF4-FFF2-40B4-BE49-F238E27FC236}">
                <a16:creationId xmlns:a16="http://schemas.microsoft.com/office/drawing/2014/main" id="{B9878890-E5BB-42A3-894C-64646080DBF1}"/>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RP-192112</a:t>
            </a:r>
            <a:endParaRPr lang="en-US" dirty="0">
              <a:solidFill>
                <a:schemeClr val="bg1"/>
              </a:solidFill>
            </a:endParaRPr>
          </a:p>
        </p:txBody>
      </p:sp>
    </p:spTree>
    <p:extLst>
      <p:ext uri="{BB962C8B-B14F-4D97-AF65-F5344CB8AC3E}">
        <p14:creationId xmlns:p14="http://schemas.microsoft.com/office/powerpoint/2010/main" val="3304012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5E35AC-CD5E-4929-BE10-41B990FBBF27}"/>
              </a:ext>
            </a:extLst>
          </p:cNvPr>
          <p:cNvSpPr>
            <a:spLocks noGrp="1"/>
          </p:cNvSpPr>
          <p:nvPr>
            <p:ph type="sldNum" sz="quarter" idx="11"/>
          </p:nvPr>
        </p:nvSpPr>
        <p:spPr/>
        <p:txBody>
          <a:bodyPr/>
          <a:lstStyle/>
          <a:p>
            <a:fld id="{12CB907E-C602-C34B-93F7-CA9E40714286}" type="slidenum">
              <a:rPr lang="en-US" smtClean="0"/>
              <a:pPr/>
              <a:t>8</a:t>
            </a:fld>
            <a:r>
              <a:rPr lang="en-US"/>
              <a:t> </a:t>
            </a:r>
            <a:endParaRPr lang="en-US" dirty="0"/>
          </a:p>
        </p:txBody>
      </p:sp>
      <p:sp>
        <p:nvSpPr>
          <p:cNvPr id="3" name="Title 2">
            <a:extLst>
              <a:ext uri="{FF2B5EF4-FFF2-40B4-BE49-F238E27FC236}">
                <a16:creationId xmlns:a16="http://schemas.microsoft.com/office/drawing/2014/main" id="{ABF77436-7D68-48B8-8C5B-16BD9AB43344}"/>
              </a:ext>
            </a:extLst>
          </p:cNvPr>
          <p:cNvSpPr>
            <a:spLocks noGrp="1"/>
          </p:cNvSpPr>
          <p:nvPr>
            <p:ph type="title"/>
          </p:nvPr>
        </p:nvSpPr>
        <p:spPr>
          <a:xfrm>
            <a:off x="490939" y="479237"/>
            <a:ext cx="11209064" cy="342206"/>
          </a:xfrm>
        </p:spPr>
        <p:txBody>
          <a:bodyPr/>
          <a:lstStyle/>
          <a:p>
            <a:r>
              <a:rPr lang="en-US" dirty="0"/>
              <a:t>Low Complexity Non Linear Precoding</a:t>
            </a:r>
          </a:p>
        </p:txBody>
      </p:sp>
      <p:pic>
        <p:nvPicPr>
          <p:cNvPr id="5" name="Picture 4">
            <a:extLst>
              <a:ext uri="{FF2B5EF4-FFF2-40B4-BE49-F238E27FC236}">
                <a16:creationId xmlns:a16="http://schemas.microsoft.com/office/drawing/2014/main" id="{29A00F19-7B1E-47C7-903D-949D8C2DC688}"/>
              </a:ext>
            </a:extLst>
          </p:cNvPr>
          <p:cNvPicPr>
            <a:picLocks noChangeAspect="1"/>
          </p:cNvPicPr>
          <p:nvPr/>
        </p:nvPicPr>
        <p:blipFill>
          <a:blip r:embed="rId2"/>
          <a:stretch>
            <a:fillRect/>
          </a:stretch>
        </p:blipFill>
        <p:spPr>
          <a:xfrm>
            <a:off x="7378155" y="3429000"/>
            <a:ext cx="4086902" cy="2768546"/>
          </a:xfrm>
          <a:prstGeom prst="rect">
            <a:avLst/>
          </a:prstGeom>
        </p:spPr>
      </p:pic>
      <p:sp>
        <p:nvSpPr>
          <p:cNvPr id="6" name="Content Placeholder 3">
            <a:extLst>
              <a:ext uri="{FF2B5EF4-FFF2-40B4-BE49-F238E27FC236}">
                <a16:creationId xmlns:a16="http://schemas.microsoft.com/office/drawing/2014/main" id="{7D22F26D-9E23-4652-975D-C9E422206C56}"/>
              </a:ext>
            </a:extLst>
          </p:cNvPr>
          <p:cNvSpPr txBox="1">
            <a:spLocks/>
          </p:cNvSpPr>
          <p:nvPr/>
        </p:nvSpPr>
        <p:spPr>
          <a:xfrm>
            <a:off x="455612" y="1070430"/>
            <a:ext cx="11209064" cy="2050142"/>
          </a:xfrm>
          <a:prstGeom prst="rect">
            <a:avLst/>
          </a:prstGeom>
          <a:ln w="28575">
            <a:solidFill>
              <a:srgbClr val="0C2577"/>
            </a:solidFill>
          </a:ln>
        </p:spPr>
        <p:txBody>
          <a:bodyPr vert="horz" lIns="91440" tIns="91440" rIns="91440" bIns="9144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bg1"/>
              </a:buClr>
            </a:pPr>
            <a:r>
              <a:rPr lang="en-US" sz="2000" dirty="0"/>
              <a:t>Tomlinson </a:t>
            </a:r>
            <a:r>
              <a:rPr lang="en-US" sz="2000" dirty="0" err="1"/>
              <a:t>Harashima</a:t>
            </a:r>
            <a:r>
              <a:rPr lang="en-US" sz="2000" dirty="0"/>
              <a:t> Precoding (THP) significantly outperforms linear precoding with high fidelity feedback, it suffers however from high complexity. The main complexity for THP is due to large matrix manipulations. The size of the matrix is proportional to the number of antennas.</a:t>
            </a:r>
          </a:p>
          <a:p>
            <a:pPr marL="342900" indent="-342900">
              <a:buClr>
                <a:schemeClr val="bg1"/>
              </a:buClr>
              <a:buFont typeface="Arial" panose="020B0604020202020204" pitchFamily="34" charset="0"/>
              <a:buChar char="•"/>
            </a:pPr>
            <a:r>
              <a:rPr lang="en-US" sz="2000" dirty="0"/>
              <a:t>Explore ways to reduce to the complexity of  THP while preserving near optimal performance. </a:t>
            </a:r>
          </a:p>
          <a:p>
            <a:pPr marL="342900" indent="-342900">
              <a:buClr>
                <a:schemeClr val="bg1"/>
              </a:buClr>
              <a:buFont typeface="Arial" panose="020B0604020202020204" pitchFamily="34" charset="0"/>
              <a:buChar char="•"/>
            </a:pPr>
            <a:r>
              <a:rPr lang="en-US" sz="2000" dirty="0"/>
              <a:t>Split the MIMO precoding in Rel 17 into two different stages </a:t>
            </a:r>
          </a:p>
          <a:p>
            <a:pPr marL="342900" indent="-342900">
              <a:buClr>
                <a:schemeClr val="bg1"/>
              </a:buClr>
              <a:buFont typeface="Arial" panose="020B0604020202020204" pitchFamily="34" charset="0"/>
              <a:buChar char="•"/>
            </a:pPr>
            <a:r>
              <a:rPr lang="en-US" sz="2000" dirty="0"/>
              <a:t>CQI estimation for non-linear receivers (e.g. DMRS based CQI estimation)</a:t>
            </a:r>
          </a:p>
          <a:p>
            <a:pPr>
              <a:buClr>
                <a:schemeClr val="bg1"/>
              </a:buClr>
            </a:pPr>
            <a:endParaRPr lang="en-US" sz="2000" dirty="0"/>
          </a:p>
        </p:txBody>
      </p:sp>
      <p:sp>
        <p:nvSpPr>
          <p:cNvPr id="7" name="Slide Number Placeholder 1">
            <a:extLst>
              <a:ext uri="{FF2B5EF4-FFF2-40B4-BE49-F238E27FC236}">
                <a16:creationId xmlns:a16="http://schemas.microsoft.com/office/drawing/2014/main" id="{05AAB59A-1A64-4978-8C68-21B50737D73B}"/>
              </a:ext>
            </a:extLst>
          </p:cNvPr>
          <p:cNvSpPr txBox="1">
            <a:spLocks/>
          </p:cNvSpPr>
          <p:nvPr/>
        </p:nvSpPr>
        <p:spPr>
          <a:xfrm>
            <a:off x="488897" y="6416833"/>
            <a:ext cx="269770" cy="206218"/>
          </a:xfrm>
          <a:prstGeom prst="rect">
            <a:avLst/>
          </a:prstGeom>
        </p:spPr>
        <p:txBody>
          <a:bodyPr vert="horz" lIns="0" tIns="0" rIns="0" bIns="0" rtlCol="0" anchor="t"/>
          <a:lstStyle>
            <a:defPPr>
              <a:defRPr lang="en-US"/>
            </a:defPPr>
            <a:lvl1pPr marL="0" algn="l" defTabSz="457200" rtl="0" eaLnBrk="1" latinLnBrk="0" hangingPunct="1">
              <a:lnSpc>
                <a:spcPts val="1000"/>
              </a:lnSpc>
              <a:defRPr sz="8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B907E-C602-C34B-93F7-CA9E40714286}" type="slidenum">
              <a:rPr lang="en-US" smtClean="0"/>
              <a:pPr/>
              <a:t>8</a:t>
            </a:fld>
            <a:r>
              <a:rPr lang="en-US"/>
              <a:t> </a:t>
            </a:r>
            <a:endParaRPr lang="en-US" dirty="0"/>
          </a:p>
        </p:txBody>
      </p:sp>
      <p:pic>
        <p:nvPicPr>
          <p:cNvPr id="8" name="Picture 7">
            <a:extLst>
              <a:ext uri="{FF2B5EF4-FFF2-40B4-BE49-F238E27FC236}">
                <a16:creationId xmlns:a16="http://schemas.microsoft.com/office/drawing/2014/main" id="{96992E58-BAE7-4B0E-8982-057B001CC8D8}"/>
              </a:ext>
            </a:extLst>
          </p:cNvPr>
          <p:cNvPicPr>
            <a:picLocks noChangeAspect="1"/>
          </p:cNvPicPr>
          <p:nvPr/>
        </p:nvPicPr>
        <p:blipFill>
          <a:blip r:embed="rId3"/>
          <a:stretch>
            <a:fillRect/>
          </a:stretch>
        </p:blipFill>
        <p:spPr>
          <a:xfrm>
            <a:off x="303212" y="3193142"/>
            <a:ext cx="6314411" cy="2457677"/>
          </a:xfrm>
          <a:prstGeom prst="rect">
            <a:avLst/>
          </a:prstGeom>
        </p:spPr>
      </p:pic>
      <p:sp>
        <p:nvSpPr>
          <p:cNvPr id="9" name="Oval Callout 84">
            <a:extLst>
              <a:ext uri="{FF2B5EF4-FFF2-40B4-BE49-F238E27FC236}">
                <a16:creationId xmlns:a16="http://schemas.microsoft.com/office/drawing/2014/main" id="{6E3CA81E-68ED-4E70-A9F0-724AF2AB8F04}"/>
              </a:ext>
            </a:extLst>
          </p:cNvPr>
          <p:cNvSpPr/>
          <p:nvPr/>
        </p:nvSpPr>
        <p:spPr>
          <a:xfrm>
            <a:off x="1134499" y="5810475"/>
            <a:ext cx="2935310" cy="849086"/>
          </a:xfrm>
          <a:prstGeom prst="wedgeEllipseCallout">
            <a:avLst>
              <a:gd name="adj1" fmla="val -31745"/>
              <a:gd name="adj2" fmla="val -124738"/>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400" dirty="0">
                <a:solidFill>
                  <a:srgbClr val="0C2577"/>
                </a:solidFill>
              </a:rPr>
              <a:t>Low complexity THP done on P1. I.e. non linear precoding within a CSI-RS beam</a:t>
            </a:r>
          </a:p>
        </p:txBody>
      </p:sp>
      <p:sp>
        <p:nvSpPr>
          <p:cNvPr id="10" name="Oval Callout 85">
            <a:extLst>
              <a:ext uri="{FF2B5EF4-FFF2-40B4-BE49-F238E27FC236}">
                <a16:creationId xmlns:a16="http://schemas.microsoft.com/office/drawing/2014/main" id="{36EC1453-9931-48AF-B7CB-9AECB4426A8E}"/>
              </a:ext>
            </a:extLst>
          </p:cNvPr>
          <p:cNvSpPr/>
          <p:nvPr/>
        </p:nvSpPr>
        <p:spPr>
          <a:xfrm>
            <a:off x="4343861" y="5910678"/>
            <a:ext cx="2213875" cy="849086"/>
          </a:xfrm>
          <a:prstGeom prst="wedgeEllipseCallout">
            <a:avLst>
              <a:gd name="adj1" fmla="val -80595"/>
              <a:gd name="adj2" fmla="val -11139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400" dirty="0">
                <a:solidFill>
                  <a:srgbClr val="0C2577"/>
                </a:solidFill>
              </a:rPr>
              <a:t>P2 stage is traditional CSI-RS beamforming. Reciprocity based</a:t>
            </a:r>
          </a:p>
        </p:txBody>
      </p:sp>
      <p:sp>
        <p:nvSpPr>
          <p:cNvPr id="11" name="Rectangle 10">
            <a:extLst>
              <a:ext uri="{FF2B5EF4-FFF2-40B4-BE49-F238E27FC236}">
                <a16:creationId xmlns:a16="http://schemas.microsoft.com/office/drawing/2014/main" id="{F0331813-F424-42F0-971A-86403DFC4DD7}"/>
              </a:ext>
            </a:extLst>
          </p:cNvPr>
          <p:cNvSpPr/>
          <p:nvPr/>
        </p:nvSpPr>
        <p:spPr>
          <a:xfrm>
            <a:off x="10487298" y="448180"/>
            <a:ext cx="1210588" cy="369332"/>
          </a:xfrm>
          <a:prstGeom prst="rect">
            <a:avLst/>
          </a:prstGeom>
        </p:spPr>
        <p:txBody>
          <a:bodyPr wrap="none">
            <a:spAutoFit/>
          </a:bodyPr>
          <a:lstStyle/>
          <a:p>
            <a:r>
              <a:rPr lang="en-US" b="1" dirty="0">
                <a:solidFill>
                  <a:schemeClr val="bg1"/>
                </a:solidFill>
              </a:rPr>
              <a:t>RP-192112</a:t>
            </a:r>
            <a:endParaRPr lang="en-US" dirty="0">
              <a:solidFill>
                <a:schemeClr val="bg1"/>
              </a:solidFill>
            </a:endParaRPr>
          </a:p>
        </p:txBody>
      </p:sp>
    </p:spTree>
    <p:extLst>
      <p:ext uri="{BB962C8B-B14F-4D97-AF65-F5344CB8AC3E}">
        <p14:creationId xmlns:p14="http://schemas.microsoft.com/office/powerpoint/2010/main" val="139711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650907"/>
      </p:ext>
    </p:extLst>
  </p:cSld>
  <p:clrMapOvr>
    <a:masterClrMapping/>
  </p:clrMapOvr>
</p:sld>
</file>

<file path=ppt/theme/theme1.xml><?xml version="1.0" encoding="utf-8"?>
<a:theme xmlns:a="http://schemas.openxmlformats.org/drawingml/2006/main" name="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50132</TotalTime>
  <Words>788</Words>
  <Application>Microsoft Office PowerPoint</Application>
  <PresentationFormat>Custom</PresentationFormat>
  <Paragraphs>127</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Lucida Grande</vt:lpstr>
      <vt:lpstr>att_int_wde_globe_att</vt:lpstr>
      <vt:lpstr>Agenda Item: 8.2.3 Source: AT&amp;T Title: Key Considerations for MIMO Enhancements in Rel. 17 Document for: Discussion/Decision</vt:lpstr>
      <vt:lpstr>MIMO Enhancement</vt:lpstr>
      <vt:lpstr>Multi TRP Enhancements</vt:lpstr>
      <vt:lpstr>Multi-Beam/Panel Enhancements</vt:lpstr>
      <vt:lpstr>FDD MIMO Performance Enhancements</vt:lpstr>
      <vt:lpstr>PowerPoint Presentation</vt:lpstr>
      <vt:lpstr>PowerPoint Presentation</vt:lpstr>
      <vt:lpstr>Low Complexity Non Linear Precoding</vt:lpstr>
      <vt:lpstr>PowerPoint Presentation</vt:lpstr>
    </vt:vector>
  </TitlesOfParts>
  <Manager/>
  <Company>AT&amp;T Labs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Wireless Technologies</dc:title>
  <dc:subject/>
  <dc:creator>Ghosh, Arunabha</dc:creator>
  <cp:keywords/>
  <dc:description/>
  <cp:lastModifiedBy>Akoum, Salam</cp:lastModifiedBy>
  <cp:revision>410</cp:revision>
  <cp:lastPrinted>2019-04-17T15:06:42Z</cp:lastPrinted>
  <dcterms:created xsi:type="dcterms:W3CDTF">2017-10-03T19:56:26Z</dcterms:created>
  <dcterms:modified xsi:type="dcterms:W3CDTF">2019-09-09T15:42:38Z</dcterms:modified>
  <cp:category/>
</cp:coreProperties>
</file>